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75" r:id="rId5"/>
    <p:sldId id="271" r:id="rId6"/>
    <p:sldId id="258" r:id="rId7"/>
    <p:sldId id="259" r:id="rId8"/>
    <p:sldId id="273" r:id="rId9"/>
    <p:sldId id="276" r:id="rId10"/>
    <p:sldId id="264" r:id="rId11"/>
    <p:sldId id="261" r:id="rId12"/>
    <p:sldId id="262" r:id="rId13"/>
    <p:sldId id="277" r:id="rId14"/>
    <p:sldId id="267" r:id="rId15"/>
    <p:sldId id="266" r:id="rId16"/>
    <p:sldId id="278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6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0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C74C-8044-D448-BE4F-8F1FDD10C719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1AC4-B22F-374D-80F5-474CB731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logy.tutorvista.com/ecology/ecological-pyramid.html" TargetMode="Externa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jordifferences.com/2013/02/difference-between-gross-primary.html" TargetMode="Externa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9hdwallpaper.com/lake/wallpapers/clear-lake-wallpaper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3612"/>
            <a:ext cx="8064214" cy="3725184"/>
          </a:xfrm>
        </p:spPr>
        <p:txBody>
          <a:bodyPr>
            <a:normAutofit/>
          </a:bodyPr>
          <a:lstStyle/>
          <a:p>
            <a:r>
              <a:rPr lang="en-US" dirty="0" smtClean="0"/>
              <a:t>SWBAT apply knowledge of GPP and NPP to determine the health of a pond.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580" y="336769"/>
            <a:ext cx="7466620" cy="1752600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             9/29/15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362182"/>
              </p:ext>
            </p:extLst>
          </p:nvPr>
        </p:nvGraphicFramePr>
        <p:xfrm>
          <a:off x="2205590" y="1417638"/>
          <a:ext cx="4937760" cy="526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Lake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GPP (ml 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/liter/</a:t>
                      </a:r>
                      <a:r>
                        <a:rPr lang="en-US" baseline="0" dirty="0" err="1" smtClean="0"/>
                        <a:t>hr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GPP</a:t>
                      </a:r>
                      <a:r>
                        <a:rPr lang="en-US" baseline="0" dirty="0" smtClean="0"/>
                        <a:t>  (mg C/ 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/day)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Tiger Paw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Tiger Paw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Tiger Paw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Tiger Paw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Tiger Paw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Bulldog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Bulldog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Bulldog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Bulldog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Bulldog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Respiration</a:t>
                      </a:r>
                      <a:r>
                        <a:rPr lang="en-US" baseline="0" dirty="0" smtClean="0"/>
                        <a:t> Loss (both lakes)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26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Point: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far light is penetrating into the pond. </a:t>
            </a:r>
            <a:endParaRPr lang="en-US" dirty="0" smtClean="0"/>
          </a:p>
          <a:p>
            <a:r>
              <a:rPr lang="en-US" dirty="0" smtClean="0"/>
              <a:t>Gross Primary Productivity (GPP)= respiration loss</a:t>
            </a:r>
            <a:endParaRPr lang="en-US" dirty="0" smtClean="0"/>
          </a:p>
          <a:p>
            <a:r>
              <a:rPr lang="en-US" dirty="0" smtClean="0"/>
              <a:t>Amount of CO</a:t>
            </a:r>
            <a:r>
              <a:rPr lang="en-US" baseline="-25000" dirty="0" smtClean="0"/>
              <a:t>2</a:t>
            </a:r>
            <a:r>
              <a:rPr lang="en-US" dirty="0" smtClean="0"/>
              <a:t> released in respiration = amount of CO</a:t>
            </a:r>
            <a:r>
              <a:rPr lang="en-US" baseline="-25000" dirty="0" smtClean="0"/>
              <a:t>2</a:t>
            </a:r>
            <a:r>
              <a:rPr lang="en-US" dirty="0" smtClean="0"/>
              <a:t> used in photosynthesis</a:t>
            </a:r>
          </a:p>
          <a:p>
            <a:r>
              <a:rPr lang="en-US" dirty="0" smtClean="0"/>
              <a:t>Amount of O</a:t>
            </a:r>
            <a:r>
              <a:rPr lang="en-US" baseline="-25000" dirty="0" smtClean="0"/>
              <a:t>2</a:t>
            </a:r>
            <a:r>
              <a:rPr lang="en-US" dirty="0" smtClean="0"/>
              <a:t> released in photosynthesis = amount of O</a:t>
            </a:r>
            <a:r>
              <a:rPr lang="en-US" baseline="-25000" dirty="0" smtClean="0"/>
              <a:t>2</a:t>
            </a:r>
            <a:r>
              <a:rPr lang="en-US" dirty="0" smtClean="0"/>
              <a:t> used in respiration.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91" y="532884"/>
            <a:ext cx="6521348" cy="576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1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Part 2 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respiration loss</a:t>
            </a:r>
          </a:p>
          <a:p>
            <a:r>
              <a:rPr lang="en-US" dirty="0" smtClean="0"/>
              <a:t>Graph GPP and and depth</a:t>
            </a:r>
          </a:p>
          <a:p>
            <a:r>
              <a:rPr lang="en-US" dirty="0" smtClean="0"/>
              <a:t>Stop before the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Dog Pond</a:t>
            </a:r>
            <a:endParaRPr lang="en-US" dirty="0"/>
          </a:p>
        </p:txBody>
      </p:sp>
      <p:pic>
        <p:nvPicPr>
          <p:cNvPr id="4" name="Picture 3" descr="Screen shot 2014-09-21 at 8.39.24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7" y="1417638"/>
            <a:ext cx="6967690" cy="50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 Paw Lake</a:t>
            </a:r>
            <a:endParaRPr lang="en-US" dirty="0"/>
          </a:p>
        </p:txBody>
      </p:sp>
      <p:pic>
        <p:nvPicPr>
          <p:cNvPr id="6" name="Picture 5" descr="Screen shot 2014-09-21 at 8.37.42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7" y="1417638"/>
            <a:ext cx="7363709" cy="47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NPP Calculations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Insolation: Total amount of solar radiation energy received on a given surface’s area during a certain amount of time.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92" y="3348584"/>
            <a:ext cx="4076142" cy="326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97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00"/>
            <a:ext cx="9144000" cy="20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9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dirty="0" smtClean="0"/>
              <a:t>pages 66-69 (stop before the nitrogen cycle)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8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Cleanup: </a:t>
            </a:r>
            <a:r>
              <a:rPr lang="en-US" dirty="0" err="1" smtClean="0"/>
              <a:t>Ramlah</a:t>
            </a:r>
            <a:r>
              <a:rPr lang="en-US" dirty="0" smtClean="0"/>
              <a:t> and </a:t>
            </a:r>
            <a:r>
              <a:rPr lang="en-US" dirty="0" err="1" smtClean="0"/>
              <a:t>Attia</a:t>
            </a:r>
            <a:endParaRPr lang="en-US" dirty="0" smtClean="0"/>
          </a:p>
          <a:p>
            <a:r>
              <a:rPr lang="en-US" dirty="0" smtClean="0"/>
              <a:t>Scientific Notation Quiz </a:t>
            </a:r>
            <a:r>
              <a:rPr lang="en-US" dirty="0" smtClean="0"/>
              <a:t>on </a:t>
            </a:r>
            <a:r>
              <a:rPr lang="en-US" b="1" dirty="0"/>
              <a:t>T</a:t>
            </a:r>
            <a:r>
              <a:rPr lang="en-US" b="1" dirty="0" smtClean="0"/>
              <a:t>hursday</a:t>
            </a:r>
            <a:r>
              <a:rPr lang="en-US" dirty="0" smtClean="0"/>
              <a:t>!!</a:t>
            </a:r>
          </a:p>
          <a:p>
            <a:r>
              <a:rPr lang="en-US" dirty="0" smtClean="0"/>
              <a:t>Any volunteers to come set up fish tomorrow morning???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0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 Now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images.tutorvista.com/content/ecosystem/aquatic-ecosystem-inverted-pyramid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64" y="1787254"/>
            <a:ext cx="4085597" cy="3939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95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NYT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does it mean to divest fossil fuels?</a:t>
            </a:r>
          </a:p>
          <a:p>
            <a:r>
              <a:rPr lang="en-US" sz="4000" dirty="0" smtClean="0"/>
              <a:t>Does this article give you hope about climate change? Why or why not?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37" y="4754481"/>
            <a:ext cx="4391831" cy="1707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353" y="4463219"/>
            <a:ext cx="2850588" cy="21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profile of a pond</a:t>
            </a:r>
          </a:p>
          <a:p>
            <a:r>
              <a:rPr lang="en-US" dirty="0" smtClean="0"/>
              <a:t>Calculations of GPP and NPP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4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NPP and GPPP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lh3.ggpht.com/-BkE6EHm_tis/USqRUj4altI/AAAAAAAABSo/LdS-cUw1XRk/netprimaryproduction_thumb3.jpg?imgmax=80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5" y="1417638"/>
            <a:ext cx="6712264" cy="519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36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Turbidity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6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Turbidity is the amount of suspended particles in the water.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http://www.lenntech.com/images/turbid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79" y="3485150"/>
            <a:ext cx="2971255" cy="256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90" y="3732982"/>
            <a:ext cx="3398307" cy="162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39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/>
              <a:t>R</a:t>
            </a:r>
            <a:r>
              <a:rPr lang="en-US" dirty="0" err="1" smtClean="0"/>
              <a:t>amlah</a:t>
            </a:r>
            <a:r>
              <a:rPr lang="en-US" dirty="0" smtClean="0"/>
              <a:t>, Cynthia,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 smtClean="0"/>
          </a:p>
          <a:p>
            <a:r>
              <a:rPr lang="en-US" dirty="0" smtClean="0"/>
              <a:t>Group 2: </a:t>
            </a:r>
            <a:r>
              <a:rPr lang="en-US" dirty="0" err="1" smtClean="0"/>
              <a:t>Uzma</a:t>
            </a:r>
            <a:r>
              <a:rPr lang="en-US" dirty="0" smtClean="0"/>
              <a:t>,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Monica</a:t>
            </a:r>
          </a:p>
          <a:p>
            <a:r>
              <a:rPr lang="en-US" dirty="0" smtClean="0"/>
              <a:t>Group 4: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Bukurie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Mehrangiz</a:t>
            </a:r>
            <a:r>
              <a:rPr lang="en-US" dirty="0" smtClean="0"/>
              <a:t>, Desire, </a:t>
            </a:r>
            <a:r>
              <a:rPr lang="en-US" dirty="0" err="1" smtClean="0"/>
              <a:t>Kaylah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Unit conversions to the nearest whole number</a:t>
            </a:r>
          </a:p>
          <a:p>
            <a:r>
              <a:rPr lang="en-US" dirty="0" smtClean="0"/>
              <a:t>STOP before graphing!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6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363</Words>
  <Application>Microsoft Macintosh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SWBAT apply knowledge of GPP and NPP to determine the health of a pond.</vt:lpstr>
      <vt:lpstr>Announcements </vt:lpstr>
      <vt:lpstr>Do Now</vt:lpstr>
      <vt:lpstr>NYT Article</vt:lpstr>
      <vt:lpstr>Agenda</vt:lpstr>
      <vt:lpstr>NPP and GPPP</vt:lpstr>
      <vt:lpstr>Turbidity</vt:lpstr>
      <vt:lpstr>Groups!</vt:lpstr>
      <vt:lpstr>Part 1 Directions:</vt:lpstr>
      <vt:lpstr>Check your answers!</vt:lpstr>
      <vt:lpstr>Compensation Point:</vt:lpstr>
      <vt:lpstr>PowerPoint Presentation</vt:lpstr>
      <vt:lpstr> Part 2 Directions:</vt:lpstr>
      <vt:lpstr>Bull Dog Pond</vt:lpstr>
      <vt:lpstr>Tiger Paw Lake</vt:lpstr>
      <vt:lpstr>Part 3</vt:lpstr>
      <vt:lpstr>NPP Calculations Vocab</vt:lpstr>
      <vt:lpstr>Efficiency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30</cp:revision>
  <dcterms:created xsi:type="dcterms:W3CDTF">2014-09-19T03:16:54Z</dcterms:created>
  <dcterms:modified xsi:type="dcterms:W3CDTF">2015-09-29T14:35:19Z</dcterms:modified>
</cp:coreProperties>
</file>