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80" r:id="rId3"/>
    <p:sldId id="276" r:id="rId4"/>
    <p:sldId id="279" r:id="rId5"/>
    <p:sldId id="260" r:id="rId6"/>
    <p:sldId id="277" r:id="rId7"/>
    <p:sldId id="257" r:id="rId8"/>
    <p:sldId id="258" r:id="rId9"/>
    <p:sldId id="259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64" r:id="rId22"/>
    <p:sldId id="281" r:id="rId23"/>
    <p:sldId id="274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2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8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4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9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782B-AF1E-2E4D-8720-5CF5F108EE0B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F3AF-DDAE-AC44-8235-A8FB3ADDF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k12.org/biology/Food-Chains-and-Food-Webs/lesson/Food-Chains-and-Food-Webs/" TargetMode="Externa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hyperlink" Target="http://savannahthecell.weebly.com/cellular-respiration-and-photosynthesis.html" TargetMode="External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rakleech.weebly.com/respiratory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eoearth.org/view/article/171874/" TargetMode="External"/><Relationship Id="rId5" Type="http://schemas.openxmlformats.org/officeDocument/2006/relationships/image" Target="../media/image10.jpeg"/><Relationship Id="rId6" Type="http://schemas.openxmlformats.org/officeDocument/2006/relationships/hyperlink" Target="http://lionking.wikia.com/wiki/Vultures" TargetMode="Externa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Detritivor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aasongg.wix.com/temperate_forest%23!__home/trophic-levels" TargetMode="Externa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cokids.ca/PUB/eco_info/topics/frogs/chain_reaction/index.cfm" TargetMode="External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yrific.com/m/8715/science-food-chains-for-kids" TargetMode="Externa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APES%20Unit%202\Document1!OLE_LINK1" TargetMode="External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biology.tutorvista.com/ecology/ecological-pyramid.html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ic.edu/classes/bios/bios101/x311_files/textmostly/slide17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schools/gcsebitesize/science/edexcel_pre_2011/environment/populationsandpyramidsrev2.shtml" TargetMode="Externa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vannahthecell.weebly.com/cellular-respiration-and-photosynthesis.html" TargetMode="External"/><Relationship Id="rId3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keefe.wix.com/photosynthesis%23!autotrophs-&amp;-chemotrop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685800" y="1444446"/>
            <a:ext cx="7256844" cy="4134100"/>
          </a:xfrm>
        </p:spPr>
        <p:txBody>
          <a:bodyPr>
            <a:noAutofit/>
          </a:bodyPr>
          <a:lstStyle/>
          <a:p>
            <a:r>
              <a:rPr lang="en-US" sz="5400" dirty="0" smtClean="0"/>
              <a:t>Aim: What are the basic components of ecosystems and how do they interact?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25" y="167119"/>
            <a:ext cx="7530475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       9/28/15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through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consumers (herbivores)</a:t>
            </a:r>
          </a:p>
          <a:p>
            <a:r>
              <a:rPr lang="en-US" dirty="0" smtClean="0"/>
              <a:t>Secondary consumers</a:t>
            </a:r>
          </a:p>
          <a:p>
            <a:r>
              <a:rPr lang="en-US" dirty="0" smtClean="0"/>
              <a:t>Tertiary consumers</a:t>
            </a:r>
          </a:p>
          <a:p>
            <a:r>
              <a:rPr lang="en-US" dirty="0" smtClean="0"/>
              <a:t>Quaternary consumers</a:t>
            </a:r>
          </a:p>
          <a:p>
            <a:r>
              <a:rPr lang="en-US" dirty="0"/>
              <a:t>All obtain energy through cellular respiration</a:t>
            </a:r>
          </a:p>
          <a:p>
            <a:endParaRPr lang="en-US" dirty="0" smtClean="0"/>
          </a:p>
        </p:txBody>
      </p:sp>
      <p:pic>
        <p:nvPicPr>
          <p:cNvPr id="4" name="irc_mi" descr="https://dr282zn36sxxg.cloudfront.net/datastreams/f-d%3A12305aacd4687fae25fd7211524df19d1028c012233a18ac46587fe1%2BIMAGE_THUMB_POSTCARD%2BIMAGE_THUMB_POSTCARD.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66" y="4612855"/>
            <a:ext cx="1960821" cy="202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8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Cellular respiration unlocks chemical energy stored in the cells of organisms</a:t>
            </a:r>
            <a:endParaRPr lang="en-US" dirty="0"/>
          </a:p>
          <a:p>
            <a:endParaRPr lang="en-US" dirty="0"/>
          </a:p>
        </p:txBody>
      </p:sp>
      <p:pic>
        <p:nvPicPr>
          <p:cNvPr id="4" name="irc_mi" descr="http://barakleech.weebly.com/uploads/1/7/0/8/17080900/151403182.gif?86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0" y="2651834"/>
            <a:ext cx="8019330" cy="165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savannahthecell.weebly.com/uploads/1/3/4/0/13403173/1602298.gif?39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6" y="4311810"/>
            <a:ext cx="7115881" cy="2172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1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1804"/>
            <a:ext cx="8229600" cy="1143000"/>
          </a:xfrm>
        </p:spPr>
        <p:txBody>
          <a:bodyPr/>
          <a:lstStyle/>
          <a:p>
            <a:r>
              <a:rPr lang="en-US" dirty="0" smtClean="0"/>
              <a:t>Other types of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690"/>
            <a:ext cx="8229600" cy="4525963"/>
          </a:xfrm>
        </p:spPr>
        <p:txBody>
          <a:bodyPr/>
          <a:lstStyle/>
          <a:p>
            <a:r>
              <a:rPr lang="en-US" dirty="0" err="1" smtClean="0"/>
              <a:t>Detritivores</a:t>
            </a:r>
            <a:r>
              <a:rPr lang="en-US" dirty="0" smtClean="0"/>
              <a:t> : Organism that breaks down dead tissue and waste products</a:t>
            </a:r>
          </a:p>
          <a:p>
            <a:r>
              <a:rPr lang="en-US" dirty="0" smtClean="0"/>
              <a:t>Decomposers: fungi and bacteria that recycle nutrients from dead tissues and waste back to the ecosystem.</a:t>
            </a:r>
          </a:p>
          <a:p>
            <a:r>
              <a:rPr lang="en-US" dirty="0" smtClean="0"/>
              <a:t>Scavengers: are carnivores that consume dead animals</a:t>
            </a:r>
            <a:endParaRPr lang="en-US" dirty="0"/>
          </a:p>
        </p:txBody>
      </p:sp>
      <p:pic>
        <p:nvPicPr>
          <p:cNvPr id="4" name="irc_mi" descr="http://upload.wikimedia.org/wikipedia/commons/6/60/Earthwor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4412295"/>
            <a:ext cx="2948627" cy="22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b.static.trunity.net/files/192501_192600/192568/lentinulaedodesShiitakegrowing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27" y="4167168"/>
            <a:ext cx="2180914" cy="245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mg3.wikia.nocookie.net/__cb20120216011411/lionking/images/2/23/Vultur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73" y="4234021"/>
            <a:ext cx="2337971" cy="2390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0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Trophic level: successive feeding levels</a:t>
            </a:r>
            <a:endParaRPr lang="en-US" dirty="0"/>
          </a:p>
        </p:txBody>
      </p:sp>
      <p:pic>
        <p:nvPicPr>
          <p:cNvPr id="4" name="irc_mi" descr="http://0.static.wix.com/media/4ccc4f_378aeb5d7e2d3fc044a9072729072582.jpg_51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77" y="2503020"/>
            <a:ext cx="4999514" cy="3808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8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chains</a:t>
            </a:r>
            <a:endParaRPr lang="en-US" dirty="0"/>
          </a:p>
        </p:txBody>
      </p:sp>
      <p:pic>
        <p:nvPicPr>
          <p:cNvPr id="4" name="irc_mi" descr="http://www.ecokids.ca/PUB/eco_info/topics/frogs/chain_reaction/assets/images/bioaccumulation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77" y="2318975"/>
            <a:ext cx="2565983" cy="413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6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2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Food web: more realistic representation of how animals in an ecosystem are interconnected (tangled food chain).</a:t>
            </a:r>
            <a:endParaRPr lang="en-US" sz="3600" dirty="0"/>
          </a:p>
        </p:txBody>
      </p:sp>
      <p:pic>
        <p:nvPicPr>
          <p:cNvPr id="4" name="irc_mi" descr="http://www.playrific.com/images/media/link_10_food_chain_so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50" y="3515271"/>
            <a:ext cx="4155827" cy="3179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41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 of Energy: total amount of energy at each level.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9014"/>
              </p:ext>
            </p:extLst>
          </p:nvPr>
        </p:nvGraphicFramePr>
        <p:xfrm>
          <a:off x="1304962" y="2742679"/>
          <a:ext cx="63500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3" imgW="6350000" imgH="3213100" progId="Word.Document.12">
                  <p:link updateAutomatic="1"/>
                </p:oleObj>
              </mc:Choice>
              <mc:Fallback>
                <p:oleObj name="Document" r:id="rId3" imgW="6350000" imgH="3213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62" y="2742679"/>
                        <a:ext cx="63500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55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 of Biomass: total amount of biomass at each trophic level.</a:t>
            </a:r>
          </a:p>
          <a:p>
            <a:r>
              <a:rPr lang="en-US" dirty="0" smtClean="0"/>
              <a:t>Biomass is the total mass of all living matter</a:t>
            </a:r>
          </a:p>
          <a:p>
            <a:r>
              <a:rPr lang="en-US" dirty="0" smtClean="0"/>
              <a:t>Standing crop: amount of biomass present in an ecosystem at a particular time.</a:t>
            </a:r>
            <a:endParaRPr lang="en-US" dirty="0"/>
          </a:p>
        </p:txBody>
      </p:sp>
      <p:pic>
        <p:nvPicPr>
          <p:cNvPr id="4" name="irc_mi" descr="http://www.uic.edu/classes/bios/bios101/x311_files/images/image28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" y="4343477"/>
            <a:ext cx="4848336" cy="251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.tutorvista.com/content/ecosystem/aquatic-ecosystem-inverted-pyramid.jpe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84" y="4060506"/>
            <a:ext cx="2375875" cy="2797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26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 of numbers: total number of organisms at each trophic level.</a:t>
            </a:r>
            <a:endParaRPr lang="en-US" dirty="0"/>
          </a:p>
        </p:txBody>
      </p:sp>
      <p:pic>
        <p:nvPicPr>
          <p:cNvPr id="4" name="irc_mi" descr="http://www.bbc.co.uk/schools/gcsebitesize/science/images/23_1_pyramids_of_number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53" y="2852707"/>
            <a:ext cx="2200366" cy="3763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5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4"/>
            <a:ext cx="8229600" cy="1143000"/>
          </a:xfrm>
        </p:spPr>
        <p:txBody>
          <a:bodyPr/>
          <a:lstStyle/>
          <a:p>
            <a:r>
              <a:rPr lang="en-US" dirty="0" smtClean="0"/>
              <a:t>Ecological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084"/>
            <a:ext cx="8229600" cy="4525963"/>
          </a:xfrm>
        </p:spPr>
        <p:txBody>
          <a:bodyPr/>
          <a:lstStyle/>
          <a:p>
            <a:r>
              <a:rPr lang="en-US" dirty="0" smtClean="0"/>
              <a:t>The proportion of consumed energy that can be passed from one trophic level to another. </a:t>
            </a:r>
            <a:endParaRPr lang="en-US" dirty="0"/>
          </a:p>
          <a:p>
            <a:r>
              <a:rPr lang="en-US" dirty="0" smtClean="0"/>
              <a:t>Useful energy: moving, eating, maintain body temperature</a:t>
            </a:r>
          </a:p>
          <a:p>
            <a:r>
              <a:rPr lang="en-US" dirty="0" smtClean="0"/>
              <a:t>Less useful energy: heat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4159806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1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" y="1586739"/>
            <a:ext cx="8195365" cy="49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Gross Primary Productivity (GPP): total amount of solar energy that producers in an ecosystem capture over a given amount of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91" y="3289391"/>
            <a:ext cx="3810330" cy="34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9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Primary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Amount of energy that plants pass on to the community of herbivores in an ecosystem</a:t>
            </a:r>
          </a:p>
          <a:p>
            <a:r>
              <a:rPr lang="en-US" dirty="0" smtClean="0"/>
              <a:t>NPP= GPP- respiration by producers</a:t>
            </a:r>
          </a:p>
          <a:p>
            <a:r>
              <a:rPr lang="en-US" dirty="0"/>
              <a:t>C</a:t>
            </a:r>
            <a:r>
              <a:rPr lang="en-US" dirty="0" smtClean="0">
                <a:effectLst/>
              </a:rPr>
              <a:t>hemical energy remaining in plants after cellular respiration</a:t>
            </a:r>
          </a:p>
          <a:p>
            <a:r>
              <a:rPr lang="en-US" dirty="0" smtClean="0"/>
              <a:t>Can be a measure of the food resources available on Earth</a:t>
            </a:r>
          </a:p>
        </p:txBody>
      </p:sp>
    </p:spTree>
    <p:extLst>
      <p:ext uri="{BB962C8B-B14F-4D97-AF65-F5344CB8AC3E}">
        <p14:creationId xmlns:p14="http://schemas.microsoft.com/office/powerpoint/2010/main" val="366478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 and GPP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795977"/>
            <a:ext cx="46355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</a:t>
            </a:r>
            <a:endParaRPr lang="en-US" dirty="0"/>
          </a:p>
        </p:txBody>
      </p:sp>
      <p:pic>
        <p:nvPicPr>
          <p:cNvPr id="4" name="Content Placeholder 3" descr="Screen shot 2014-09-18 at 8.20.22 a.m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>
          <a:xfrm>
            <a:off x="309939" y="1417638"/>
            <a:ext cx="8561554" cy="5298842"/>
          </a:xfrm>
        </p:spPr>
      </p:pic>
    </p:spTree>
    <p:extLst>
      <p:ext uri="{BB962C8B-B14F-4D97-AF65-F5344CB8AC3E}">
        <p14:creationId xmlns:p14="http://schemas.microsoft.com/office/powerpoint/2010/main" val="383821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826"/>
            <a:ext cx="8229600" cy="1143000"/>
          </a:xfrm>
        </p:spPr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 64-65</a:t>
            </a:r>
          </a:p>
          <a:p>
            <a:r>
              <a:rPr lang="en-US" dirty="0" smtClean="0"/>
              <a:t>Read NYT article and summarize in your current events journal. It should be summarized in the same format as your other article (</a:t>
            </a:r>
            <a:r>
              <a:rPr lang="en-US" smtClean="0"/>
              <a:t>3 paragraphs)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4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2: Ecology and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Chapters 3, 4, 5</a:t>
            </a:r>
          </a:p>
          <a:p>
            <a:r>
              <a:rPr lang="en-US" sz="3600" dirty="0" smtClean="0"/>
              <a:t>4 weeks long</a:t>
            </a:r>
          </a:p>
          <a:p>
            <a:r>
              <a:rPr lang="en-US" sz="3600" dirty="0" smtClean="0"/>
              <a:t>Essential Questions:</a:t>
            </a:r>
          </a:p>
          <a:p>
            <a:pPr lvl="1"/>
            <a:r>
              <a:rPr lang="en-US" b="1" i="1" dirty="0"/>
              <a:t>Can organisms adapt to climate change</a:t>
            </a:r>
            <a:r>
              <a:rPr lang="en-US" b="1" i="1" dirty="0" smtClean="0"/>
              <a:t>?</a:t>
            </a:r>
          </a:p>
          <a:p>
            <a:pPr lvl="1"/>
            <a:r>
              <a:rPr lang="en-US" b="1" i="1" dirty="0"/>
              <a:t>How does energy flow through an ecosystem? </a:t>
            </a:r>
            <a:endParaRPr lang="en-US" dirty="0"/>
          </a:p>
          <a:p>
            <a:pPr lvl="1"/>
            <a:r>
              <a:rPr lang="en-US" b="1" i="1" dirty="0"/>
              <a:t>How does biodiversity create a balanced </a:t>
            </a:r>
            <a:r>
              <a:rPr lang="en-US" b="1" i="1" dirty="0" smtClean="0"/>
              <a:t>ecosystem</a:t>
            </a:r>
            <a:r>
              <a:rPr lang="en-US" dirty="0" smtClean="0"/>
              <a:t>?</a:t>
            </a:r>
          </a:p>
          <a:p>
            <a:r>
              <a:rPr lang="en-US" dirty="0" smtClean="0"/>
              <a:t>Lots of Labs!!</a:t>
            </a:r>
          </a:p>
          <a:p>
            <a:r>
              <a:rPr lang="en-US" dirty="0" smtClean="0"/>
              <a:t>Current Event Presentation (</a:t>
            </a:r>
            <a:r>
              <a:rPr lang="en-US" dirty="0" err="1" smtClean="0"/>
              <a:t>Amrat</a:t>
            </a:r>
            <a:r>
              <a:rPr lang="en-US" dirty="0" smtClean="0"/>
              <a:t> and </a:t>
            </a:r>
            <a:r>
              <a:rPr lang="en-US" dirty="0" err="1" smtClean="0"/>
              <a:t>Rimsha</a:t>
            </a:r>
            <a:r>
              <a:rPr lang="en-US" dirty="0" smtClean="0"/>
              <a:t>): Wed. Oct. 21</a:t>
            </a:r>
            <a:r>
              <a:rPr lang="en-US" baseline="30000" dirty="0" smtClean="0"/>
              <a:t>st</a:t>
            </a:r>
          </a:p>
          <a:p>
            <a:pPr lvl="1"/>
            <a:r>
              <a:rPr lang="en-US" dirty="0" smtClean="0"/>
              <a:t>email me topic for approval by Oct. 16th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Notation Quiz on Wednesday!</a:t>
            </a:r>
          </a:p>
          <a:p>
            <a:pPr lvl="1"/>
            <a:r>
              <a:rPr lang="en-US" dirty="0" smtClean="0"/>
              <a:t>Converting numbers into and out of scientific notation</a:t>
            </a:r>
          </a:p>
          <a:p>
            <a:pPr lvl="1"/>
            <a:r>
              <a:rPr lang="en-US" dirty="0" smtClean="0"/>
              <a:t>Multiplying and dividing numbers by scientific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7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Mini-lecture</a:t>
            </a:r>
          </a:p>
          <a:p>
            <a:r>
              <a:rPr lang="en-US" dirty="0"/>
              <a:t>2</a:t>
            </a:r>
            <a:r>
              <a:rPr lang="en-US" dirty="0" smtClean="0"/>
              <a:t>.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Interactions between </a:t>
            </a:r>
            <a:r>
              <a:rPr lang="en-US" dirty="0"/>
              <a:t>b</a:t>
            </a:r>
            <a:r>
              <a:rPr lang="en-US" dirty="0" smtClean="0"/>
              <a:t>iotic and abiotic factors.</a:t>
            </a:r>
          </a:p>
          <a:p>
            <a:pPr lvl="1"/>
            <a:r>
              <a:rPr lang="en-US" dirty="0" smtClean="0"/>
              <a:t>Abiotic factors:</a:t>
            </a:r>
          </a:p>
          <a:p>
            <a:pPr lvl="2"/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pH</a:t>
            </a:r>
            <a:endParaRPr lang="en-US" dirty="0"/>
          </a:p>
          <a:p>
            <a:pPr lvl="2"/>
            <a:r>
              <a:rPr lang="en-US" dirty="0" smtClean="0"/>
              <a:t>Nutrients</a:t>
            </a:r>
          </a:p>
          <a:p>
            <a:pPr lvl="2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Sunlight</a:t>
            </a:r>
          </a:p>
          <a:p>
            <a:pPr lvl="2"/>
            <a:r>
              <a:rPr lang="en-US" dirty="0" smtClean="0"/>
              <a:t>Soil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63" y="2807825"/>
            <a:ext cx="4052132" cy="3318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Can be difficult to define!</a:t>
            </a:r>
          </a:p>
          <a:p>
            <a:r>
              <a:rPr lang="en-US" sz="3600" dirty="0" smtClean="0"/>
              <a:t>Ecosystem sizes can vary</a:t>
            </a:r>
          </a:p>
          <a:p>
            <a:r>
              <a:rPr lang="en-US" sz="3600" dirty="0" err="1" smtClean="0"/>
              <a:t>Ecotone</a:t>
            </a:r>
            <a:r>
              <a:rPr lang="en-US" sz="3600" dirty="0" smtClean="0"/>
              <a:t>: a transitional zone where one type of ecosystem merges with another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55" y="4456864"/>
            <a:ext cx="2991945" cy="212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41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flow through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306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Energy enters the ecosystem from the sun (kinetic energy)</a:t>
            </a:r>
          </a:p>
          <a:p>
            <a:r>
              <a:rPr lang="en-US" dirty="0" smtClean="0"/>
              <a:t>Autotrophs: first trophic level</a:t>
            </a:r>
          </a:p>
          <a:p>
            <a:r>
              <a:rPr lang="en-US" dirty="0" smtClean="0"/>
              <a:t>Convert chemical energy into carbohydrates</a:t>
            </a:r>
          </a:p>
          <a:p>
            <a:r>
              <a:rPr lang="en-US" dirty="0" smtClean="0"/>
              <a:t>Photosynthesis: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irc_mi" descr="http://savannahthecell.weebly.com/uploads/1/3/4/0/13403173/1602298.gif?39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28" y="4391094"/>
            <a:ext cx="7026752" cy="173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16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Energy flow through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err="1" smtClean="0"/>
              <a:t>Chemotrophs</a:t>
            </a:r>
            <a:r>
              <a:rPr lang="en-US" dirty="0" smtClean="0"/>
              <a:t> are autotrophs that make food from inorganic chemicals with or without the presence of oxyge</a:t>
            </a:r>
            <a:r>
              <a:rPr lang="en-US" dirty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Produced by bacteria found in hydrothermal vents deep in the ocean.</a:t>
            </a:r>
          </a:p>
          <a:p>
            <a:r>
              <a:rPr lang="en-US" dirty="0" smtClean="0"/>
              <a:t>Chemosynthesis: CO</a:t>
            </a:r>
            <a:r>
              <a:rPr lang="en-US" baseline="-25000" dirty="0" smtClean="0"/>
              <a:t>2</a:t>
            </a:r>
            <a:r>
              <a:rPr lang="en-US" dirty="0" smtClean="0"/>
              <a:t>+H</a:t>
            </a:r>
            <a:r>
              <a:rPr lang="en-US" baseline="-25000" dirty="0" smtClean="0"/>
              <a:t>2</a:t>
            </a:r>
            <a:r>
              <a:rPr lang="en-US" dirty="0" smtClean="0"/>
              <a:t>S + energy </a:t>
            </a:r>
            <a:r>
              <a:rPr lang="en-US" dirty="0" smtClean="0">
                <a:sym typeface="Wingdings"/>
              </a:rPr>
              <a:t> 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 + S +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>
                <a:sym typeface="Wingdings"/>
              </a:rPr>
              <a:t>O</a:t>
            </a:r>
            <a:endParaRPr lang="en-US" dirty="0"/>
          </a:p>
        </p:txBody>
      </p:sp>
      <p:pic>
        <p:nvPicPr>
          <p:cNvPr id="4" name="irc_mi" descr="http://0.static.wix.com/media/31047f_9ff3f23a19124e8a75b4afec761fb276.jpg_51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97" y="5036257"/>
            <a:ext cx="3170203" cy="165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604" y="4710843"/>
            <a:ext cx="1456935" cy="21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7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561</Words>
  <Application>Microsoft Macintosh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\\localhost\Users\kmcdaniel\APES Unit 2\Document1!OLE_LINK1</vt:lpstr>
      <vt:lpstr>Aim: What are the basic components of ecosystems and how do they interact?</vt:lpstr>
      <vt:lpstr>Do Now</vt:lpstr>
      <vt:lpstr>Unit 2: Ecology and Biodiversity</vt:lpstr>
      <vt:lpstr>Announcements!</vt:lpstr>
      <vt:lpstr>Agenda</vt:lpstr>
      <vt:lpstr>Ecosystems</vt:lpstr>
      <vt:lpstr>Ecosystem Boundaries</vt:lpstr>
      <vt:lpstr>Energy flow through ecosystems</vt:lpstr>
      <vt:lpstr>Energy flow through systems</vt:lpstr>
      <vt:lpstr>Energy flow through Ecosystems</vt:lpstr>
      <vt:lpstr>Cellular respiration</vt:lpstr>
      <vt:lpstr>Other types of Consumers</vt:lpstr>
      <vt:lpstr>Energy Flow</vt:lpstr>
      <vt:lpstr>Energy Flow</vt:lpstr>
      <vt:lpstr>Energy Flow</vt:lpstr>
      <vt:lpstr>Pyramid of Energy</vt:lpstr>
      <vt:lpstr>Pyramid of Biomass</vt:lpstr>
      <vt:lpstr>Pyramid of Numbers</vt:lpstr>
      <vt:lpstr>Ecological Efficiency</vt:lpstr>
      <vt:lpstr>Ecosystem Productivity</vt:lpstr>
      <vt:lpstr>Net Primary Productivity</vt:lpstr>
      <vt:lpstr>NPP and GPP</vt:lpstr>
      <vt:lpstr>NPP</vt:lpstr>
      <vt:lpstr>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McDaniel</dc:creator>
  <cp:lastModifiedBy>Kayla McDaniel</cp:lastModifiedBy>
  <cp:revision>40</cp:revision>
  <dcterms:created xsi:type="dcterms:W3CDTF">2014-09-18T02:55:54Z</dcterms:created>
  <dcterms:modified xsi:type="dcterms:W3CDTF">2015-09-28T14:33:32Z</dcterms:modified>
</cp:coreProperties>
</file>