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4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5" r:id="rId12"/>
    <p:sldId id="273" r:id="rId13"/>
    <p:sldId id="271" r:id="rId14"/>
    <p:sldId id="278" r:id="rId15"/>
    <p:sldId id="264" r:id="rId16"/>
    <p:sldId id="265" r:id="rId17"/>
    <p:sldId id="270" r:id="rId18"/>
    <p:sldId id="266" r:id="rId19"/>
    <p:sldId id="267" r:id="rId20"/>
    <p:sldId id="269" r:id="rId21"/>
    <p:sldId id="276" r:id="rId22"/>
    <p:sldId id="277" r:id="rId23"/>
    <p:sldId id="26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9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ADC4-9CE8-3E49-8EE5-DC1C0A8A60D2}" type="datetimeFigureOut">
              <a:rPr lang="en-US" smtClean="0"/>
              <a:t>1/5/16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8542-FB08-994A-B035-4AFE1C44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ADC4-9CE8-3E49-8EE5-DC1C0A8A60D2}" type="datetimeFigureOut">
              <a:rPr lang="en-US" smtClean="0"/>
              <a:t>1/5/16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8542-FB08-994A-B035-4AFE1C44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75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ADC4-9CE8-3E49-8EE5-DC1C0A8A60D2}" type="datetimeFigureOut">
              <a:rPr lang="en-US" smtClean="0"/>
              <a:t>1/5/16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8542-FB08-994A-B035-4AFE1C44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58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ADC4-9CE8-3E49-8EE5-DC1C0A8A60D2}" type="datetimeFigureOut">
              <a:rPr lang="en-US" smtClean="0"/>
              <a:t>1/5/16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8542-FB08-994A-B035-4AFE1C44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0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ADC4-9CE8-3E49-8EE5-DC1C0A8A60D2}" type="datetimeFigureOut">
              <a:rPr lang="en-US" smtClean="0"/>
              <a:t>1/5/16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8542-FB08-994A-B035-4AFE1C44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29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ADC4-9CE8-3E49-8EE5-DC1C0A8A60D2}" type="datetimeFigureOut">
              <a:rPr lang="en-US" smtClean="0"/>
              <a:t>1/5/16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8542-FB08-994A-B035-4AFE1C44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3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ADC4-9CE8-3E49-8EE5-DC1C0A8A60D2}" type="datetimeFigureOut">
              <a:rPr lang="en-US" smtClean="0"/>
              <a:t>1/5/16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8542-FB08-994A-B035-4AFE1C44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9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ADC4-9CE8-3E49-8EE5-DC1C0A8A60D2}" type="datetimeFigureOut">
              <a:rPr lang="en-US" smtClean="0"/>
              <a:t>1/5/16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8542-FB08-994A-B035-4AFE1C44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0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ADC4-9CE8-3E49-8EE5-DC1C0A8A60D2}" type="datetimeFigureOut">
              <a:rPr lang="en-US" smtClean="0"/>
              <a:t>1/5/16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8542-FB08-994A-B035-4AFE1C44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5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ADC4-9CE8-3E49-8EE5-DC1C0A8A60D2}" type="datetimeFigureOut">
              <a:rPr lang="en-US" smtClean="0"/>
              <a:t>1/5/16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8542-FB08-994A-B035-4AFE1C44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57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ADC4-9CE8-3E49-8EE5-DC1C0A8A60D2}" type="datetimeFigureOut">
              <a:rPr lang="en-US" smtClean="0"/>
              <a:t>1/5/16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8542-FB08-994A-B035-4AFE1C44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22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8ADC4-9CE8-3E49-8EE5-DC1C0A8A60D2}" type="datetimeFigureOut">
              <a:rPr lang="en-US" smtClean="0"/>
              <a:t>1/5/16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78542-FB08-994A-B035-4AFE1C44E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6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SWBAT identify ways to measure sustainability.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1467" y="189088"/>
            <a:ext cx="7086600" cy="2096911"/>
          </a:xfrm>
        </p:spPr>
        <p:txBody>
          <a:bodyPr/>
          <a:lstStyle/>
          <a:p>
            <a:pPr algn="l"/>
            <a:r>
              <a:rPr lang="en-US" dirty="0" smtClean="0"/>
              <a:t>APES Unit 6                                        1/5/16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566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policies for 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Deterrents and Incentives:</a:t>
            </a:r>
          </a:p>
          <a:p>
            <a:pPr lvl="1"/>
            <a:r>
              <a:rPr lang="en-US" u="sng" dirty="0" smtClean="0"/>
              <a:t>Command and control approach</a:t>
            </a:r>
            <a:r>
              <a:rPr lang="en-US" dirty="0" smtClean="0"/>
              <a:t>: sets regulations for emissions and controls them with fines or other punishments</a:t>
            </a:r>
          </a:p>
          <a:p>
            <a:pPr lvl="1"/>
            <a:r>
              <a:rPr lang="en-US" u="sng" dirty="0" smtClean="0"/>
              <a:t>Incentive-based approach</a:t>
            </a:r>
            <a:r>
              <a:rPr lang="en-US" dirty="0" smtClean="0"/>
              <a:t>: constructs financial and other incentives for lowering emissions based on profits and benefits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42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and Think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uniform policy at UASCJ a incentive-based or deterrent-based policy?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220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U.S. policies for environmental 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u="sng" dirty="0"/>
              <a:t>Green tax</a:t>
            </a:r>
            <a:r>
              <a:rPr lang="en-US" dirty="0"/>
              <a:t>: </a:t>
            </a:r>
            <a:r>
              <a:rPr lang="en-US" dirty="0" smtClean="0"/>
              <a:t>Pollution taxes placed on environmentally </a:t>
            </a:r>
            <a:r>
              <a:rPr lang="en-US" dirty="0"/>
              <a:t>harmful activities or </a:t>
            </a:r>
            <a:r>
              <a:rPr lang="en-US" dirty="0" smtClean="0"/>
              <a:t>emissions</a:t>
            </a:r>
          </a:p>
          <a:p>
            <a:pPr marL="742950" lvl="2" indent="-342900"/>
            <a:r>
              <a:rPr lang="en-US" dirty="0" smtClean="0"/>
              <a:t>Carbon taxes on the use of fossil fuels</a:t>
            </a:r>
          </a:p>
          <a:p>
            <a:pPr marL="742950" lvl="2" indent="-342900"/>
            <a:r>
              <a:rPr lang="en-US" dirty="0" smtClean="0"/>
              <a:t>Taxes on the extraction of mineral, energy, and forestry products</a:t>
            </a:r>
          </a:p>
          <a:p>
            <a:pPr marL="742950" lvl="2" indent="-342900"/>
            <a:r>
              <a:rPr lang="en-US" dirty="0" smtClean="0"/>
              <a:t>License fees for fishing and hunting</a:t>
            </a:r>
          </a:p>
          <a:p>
            <a:pPr marL="742950" lvl="2" indent="-342900"/>
            <a:r>
              <a:rPr lang="en-US" dirty="0" smtClean="0"/>
              <a:t>Taxes on technologies and products that are associated with substantial negative externalities</a:t>
            </a:r>
          </a:p>
          <a:p>
            <a:pPr marL="742950" lvl="2" indent="-342900"/>
            <a:r>
              <a:rPr lang="en-US" dirty="0" smtClean="0"/>
              <a:t>Garbage disposal taxes</a:t>
            </a:r>
          </a:p>
          <a:p>
            <a:pPr marL="742950" lvl="2" indent="-342900"/>
            <a:r>
              <a:rPr lang="en-US" dirty="0" smtClean="0"/>
              <a:t>Taxes on effluent, emissions and other hazardous waste</a:t>
            </a:r>
          </a:p>
          <a:p>
            <a:pPr marL="742950" lvl="2" indent="-34290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6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Policies for 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3356" cy="504613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Main goals of green taxes:</a:t>
            </a:r>
          </a:p>
          <a:p>
            <a:pPr lvl="1"/>
            <a:r>
              <a:rPr lang="en-US" dirty="0" smtClean="0"/>
              <a:t>Generation of revenue to correct past pollution damage and reduce future pollution</a:t>
            </a:r>
          </a:p>
          <a:p>
            <a:pPr lvl="1"/>
            <a:r>
              <a:rPr lang="en-US" dirty="0" smtClean="0"/>
              <a:t>Change behavior</a:t>
            </a:r>
          </a:p>
          <a:p>
            <a:pPr lvl="1"/>
            <a:r>
              <a:rPr lang="en-US" dirty="0" smtClean="0"/>
              <a:t>Use funds from pollution taxes for restoration</a:t>
            </a:r>
          </a:p>
          <a:p>
            <a:r>
              <a:rPr lang="en-US" dirty="0" smtClean="0"/>
              <a:t>Market permits (cap and trade): </a:t>
            </a:r>
          </a:p>
          <a:p>
            <a:pPr lvl="1"/>
            <a:r>
              <a:rPr lang="en-US" dirty="0" smtClean="0"/>
              <a:t>Companies can buy permits that allow them to discharge a certain amount of substances into certain environmental outputs</a:t>
            </a:r>
          </a:p>
          <a:p>
            <a:pPr lvl="1"/>
            <a:r>
              <a:rPr lang="en-US" dirty="0" smtClean="0"/>
              <a:t>Incentive for companies to reduce discharge and sell it to another company</a:t>
            </a:r>
          </a:p>
          <a:p>
            <a:pPr lvl="1"/>
            <a:r>
              <a:rPr lang="en-US" dirty="0" smtClean="0"/>
              <a:t>Usually proposed for control of CO</a:t>
            </a:r>
            <a:r>
              <a:rPr lang="en-US" baseline="-25000" dirty="0" smtClean="0"/>
              <a:t>2</a:t>
            </a:r>
            <a:r>
              <a:rPr lang="en-US" dirty="0" smtClean="0"/>
              <a:t> emissions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90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and Think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believe an incentive or deterrent based policy would be more effective for protecting the environment?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877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Policies for 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Triple Bottom Line</a:t>
            </a:r>
          </a:p>
          <a:p>
            <a:pPr lvl="1"/>
            <a:r>
              <a:rPr lang="en-US" dirty="0" smtClean="0"/>
              <a:t>States that we need to take into account economic, environmental and social factors</a:t>
            </a:r>
          </a:p>
          <a:p>
            <a:r>
              <a:rPr lang="en-US" dirty="0" smtClean="0"/>
              <a:t>“Leave the world better than you found it”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555" y="3953287"/>
            <a:ext cx="3896078" cy="245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95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Poverty and Inequity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573911" cy="525691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One-sixth of the population lives in unsanitary conditions and earns les than $1 a day</a:t>
            </a:r>
          </a:p>
          <a:p>
            <a:r>
              <a:rPr lang="en-US" dirty="0" smtClean="0"/>
              <a:t>In many countries, more modernized economy </a:t>
            </a:r>
            <a:r>
              <a:rPr lang="en-US" dirty="0" smtClean="0">
                <a:sym typeface="Wingdings"/>
              </a:rPr>
              <a:t> disparities between rich and poor have increased</a:t>
            </a:r>
          </a:p>
          <a:p>
            <a:r>
              <a:rPr lang="en-US" dirty="0" smtClean="0">
                <a:sym typeface="Wingdings"/>
              </a:rPr>
              <a:t>Millennium Development Goals</a:t>
            </a:r>
          </a:p>
          <a:p>
            <a:pPr lvl="1"/>
            <a:r>
              <a:rPr lang="en-US" dirty="0" smtClean="0">
                <a:sym typeface="Wingdings"/>
              </a:rPr>
              <a:t>Eradicate extreme poverty and hunger</a:t>
            </a:r>
          </a:p>
          <a:p>
            <a:pPr lvl="1"/>
            <a:r>
              <a:rPr lang="en-US" dirty="0" smtClean="0">
                <a:sym typeface="Wingdings"/>
              </a:rPr>
              <a:t>Achieve universal primary education</a:t>
            </a:r>
          </a:p>
          <a:p>
            <a:pPr lvl="1"/>
            <a:r>
              <a:rPr lang="en-US" dirty="0" smtClean="0">
                <a:sym typeface="Wingdings"/>
              </a:rPr>
              <a:t>Promote gender equality and empower women</a:t>
            </a:r>
          </a:p>
          <a:p>
            <a:pPr lvl="1"/>
            <a:r>
              <a:rPr lang="en-US" dirty="0" smtClean="0">
                <a:sym typeface="Wingdings"/>
              </a:rPr>
              <a:t>Reduce child mortality</a:t>
            </a:r>
          </a:p>
          <a:p>
            <a:pPr lvl="1"/>
            <a:r>
              <a:rPr lang="en-US" dirty="0" smtClean="0">
                <a:sym typeface="Wingdings"/>
              </a:rPr>
              <a:t>Improve maternal health</a:t>
            </a:r>
          </a:p>
          <a:p>
            <a:pPr lvl="1"/>
            <a:r>
              <a:rPr lang="en-US" dirty="0" smtClean="0">
                <a:sym typeface="Wingdings"/>
              </a:rPr>
              <a:t>Combat HIV/AIDS</a:t>
            </a:r>
          </a:p>
          <a:p>
            <a:pPr lvl="1"/>
            <a:r>
              <a:rPr lang="en-US" dirty="0" smtClean="0">
                <a:sym typeface="Wingdings"/>
              </a:rPr>
              <a:t>Ensure environmental sustainability</a:t>
            </a:r>
          </a:p>
          <a:p>
            <a:pPr lvl="1"/>
            <a:r>
              <a:rPr lang="en-US" dirty="0" smtClean="0">
                <a:sym typeface="Wingdings"/>
              </a:rPr>
              <a:t>Develop a global partnership for development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658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 and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economics to make choices for the environment is morally neutral</a:t>
            </a:r>
          </a:p>
          <a:p>
            <a:r>
              <a:rPr lang="en-US" dirty="0" smtClean="0"/>
              <a:t>Example: Toxic chemical X in stream</a:t>
            </a:r>
          </a:p>
          <a:p>
            <a:pPr lvl="1"/>
            <a:r>
              <a:rPr lang="en-US" dirty="0" smtClean="0"/>
              <a:t>Economics perspective: how much does it cost to clean it up?</a:t>
            </a:r>
          </a:p>
          <a:p>
            <a:pPr lvl="1"/>
            <a:r>
              <a:rPr lang="en-US" dirty="0" smtClean="0"/>
              <a:t>Moral perspective: Are people harmed by chemical X?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87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1029"/>
            <a:ext cx="8229600" cy="1143000"/>
          </a:xfrm>
        </p:spPr>
        <p:txBody>
          <a:bodyPr/>
          <a:lstStyle/>
          <a:p>
            <a:r>
              <a:rPr lang="en-US" dirty="0" smtClean="0"/>
              <a:t>Environmental Justice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7644"/>
            <a:ext cx="8229600" cy="4525963"/>
          </a:xfrm>
        </p:spPr>
        <p:txBody>
          <a:bodyPr/>
          <a:lstStyle/>
          <a:p>
            <a:r>
              <a:rPr lang="en-US" dirty="0" smtClean="0"/>
              <a:t>Inequitable distribution of pollution and environmental degradation</a:t>
            </a:r>
          </a:p>
          <a:p>
            <a:r>
              <a:rPr lang="en-US" dirty="0" smtClean="0"/>
              <a:t>Minority and poor populations are exposed to more pollutants</a:t>
            </a:r>
          </a:p>
          <a:p>
            <a:r>
              <a:rPr lang="en-US" dirty="0" smtClean="0"/>
              <a:t>“Dumping in Dixie”: Minority and lower socioeconomic groups were usually the recipients of pollution</a:t>
            </a:r>
          </a:p>
          <a:p>
            <a:pPr lvl="1"/>
            <a:r>
              <a:rPr lang="en-US" dirty="0" smtClean="0"/>
              <a:t>Minority populations were present first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729" y="4985777"/>
            <a:ext cx="2753271" cy="187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2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and Community Action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“If the people lead, the leaders will follow”</a:t>
            </a:r>
          </a:p>
          <a:p>
            <a:r>
              <a:rPr lang="en-US" dirty="0" smtClean="0"/>
              <a:t>Van Jones and Green for All</a:t>
            </a:r>
          </a:p>
          <a:p>
            <a:pPr lvl="1"/>
            <a:r>
              <a:rPr lang="en-US" dirty="0" smtClean="0"/>
              <a:t>Create green jobs and improve living conditions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998" y="3894667"/>
            <a:ext cx="5252797" cy="249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67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</a:t>
            </a:r>
          </a:p>
          <a:p>
            <a:r>
              <a:rPr lang="en-US" dirty="0" smtClean="0"/>
              <a:t>Analyzing ecological data (group work!)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895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major world agencies that are concerned with the environment? Describe their functions.</a:t>
            </a:r>
          </a:p>
          <a:p>
            <a:r>
              <a:rPr lang="en-US" dirty="0" smtClean="0"/>
              <a:t>What is the human development index? How is it used?</a:t>
            </a:r>
          </a:p>
          <a:p>
            <a:r>
              <a:rPr lang="en-US" dirty="0" smtClean="0"/>
              <a:t>How are deterrents and incentive used in environmental policy? Give an example of each.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198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work!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1: </a:t>
            </a:r>
            <a:r>
              <a:rPr lang="en-US" dirty="0" err="1" smtClean="0"/>
              <a:t>Ramlah</a:t>
            </a:r>
            <a:r>
              <a:rPr lang="en-US" dirty="0" smtClean="0"/>
              <a:t>, </a:t>
            </a:r>
            <a:r>
              <a:rPr lang="en-US" dirty="0" err="1" smtClean="0"/>
              <a:t>Attia</a:t>
            </a:r>
            <a:r>
              <a:rPr lang="en-US" dirty="0" smtClean="0"/>
              <a:t>, Wendy</a:t>
            </a:r>
          </a:p>
          <a:p>
            <a:r>
              <a:rPr lang="en-US" dirty="0" smtClean="0"/>
              <a:t>Group 2: Cynthia, </a:t>
            </a:r>
            <a:r>
              <a:rPr lang="en-US" dirty="0" err="1" smtClean="0"/>
              <a:t>Hamna</a:t>
            </a:r>
            <a:r>
              <a:rPr lang="en-US" dirty="0" smtClean="0"/>
              <a:t>, </a:t>
            </a:r>
            <a:r>
              <a:rPr lang="en-US" dirty="0" err="1" smtClean="0"/>
              <a:t>Mahnoor</a:t>
            </a:r>
            <a:r>
              <a:rPr lang="en-US" dirty="0" smtClean="0"/>
              <a:t>,</a:t>
            </a:r>
          </a:p>
          <a:p>
            <a:r>
              <a:rPr lang="en-US" dirty="0" smtClean="0"/>
              <a:t>Group 3: </a:t>
            </a:r>
            <a:r>
              <a:rPr lang="en-US" dirty="0" err="1" smtClean="0"/>
              <a:t>Bukurie</a:t>
            </a:r>
            <a:r>
              <a:rPr lang="en-US" dirty="0" smtClean="0"/>
              <a:t>, </a:t>
            </a:r>
            <a:r>
              <a:rPr lang="en-US" dirty="0" err="1" smtClean="0"/>
              <a:t>Harmanpreet</a:t>
            </a:r>
            <a:r>
              <a:rPr lang="en-US" dirty="0" smtClean="0"/>
              <a:t>, </a:t>
            </a:r>
            <a:r>
              <a:rPr lang="en-US" dirty="0" err="1" smtClean="0"/>
              <a:t>Uzma</a:t>
            </a:r>
            <a:endParaRPr lang="en-US" dirty="0" smtClean="0"/>
          </a:p>
          <a:p>
            <a:r>
              <a:rPr lang="en-US" dirty="0" smtClean="0"/>
              <a:t>Group 4: </a:t>
            </a:r>
            <a:r>
              <a:rPr lang="en-US" dirty="0" err="1" smtClean="0"/>
              <a:t>Mehrangiz</a:t>
            </a:r>
            <a:r>
              <a:rPr lang="en-US" dirty="0" smtClean="0"/>
              <a:t>, </a:t>
            </a:r>
            <a:r>
              <a:rPr lang="en-US" dirty="0" err="1" smtClean="0"/>
              <a:t>Shayna</a:t>
            </a:r>
            <a:r>
              <a:rPr lang="en-US" dirty="0" smtClean="0"/>
              <a:t>, </a:t>
            </a:r>
            <a:r>
              <a:rPr lang="en-US" dirty="0" err="1" smtClean="0"/>
              <a:t>Rimsha</a:t>
            </a:r>
            <a:endParaRPr lang="en-US" dirty="0" smtClean="0"/>
          </a:p>
          <a:p>
            <a:r>
              <a:rPr lang="en-US" dirty="0" smtClean="0"/>
              <a:t>Group 5: </a:t>
            </a:r>
            <a:r>
              <a:rPr lang="en-US" dirty="0" err="1" smtClean="0"/>
              <a:t>Saliha</a:t>
            </a:r>
            <a:r>
              <a:rPr lang="en-US" dirty="0" smtClean="0"/>
              <a:t>, Desire, </a:t>
            </a:r>
            <a:r>
              <a:rPr lang="en-US" dirty="0" err="1" smtClean="0"/>
              <a:t>Rahila</a:t>
            </a:r>
            <a:endParaRPr lang="en-US" dirty="0" smtClean="0"/>
          </a:p>
          <a:p>
            <a:r>
              <a:rPr lang="en-US" dirty="0" smtClean="0"/>
              <a:t>Group 6: </a:t>
            </a:r>
            <a:r>
              <a:rPr lang="en-US" dirty="0" err="1" smtClean="0"/>
              <a:t>Amrat</a:t>
            </a:r>
            <a:r>
              <a:rPr lang="en-US" dirty="0" smtClean="0"/>
              <a:t>, </a:t>
            </a:r>
            <a:r>
              <a:rPr lang="en-US" dirty="0" err="1" smtClean="0"/>
              <a:t>Wyllana</a:t>
            </a:r>
            <a:r>
              <a:rPr lang="en-US" dirty="0" smtClean="0"/>
              <a:t>, Monica, </a:t>
            </a:r>
            <a:r>
              <a:rPr lang="en-US" dirty="0" err="1" smtClean="0"/>
              <a:t>Kaylah</a:t>
            </a:r>
            <a:endParaRPr lang="en-US" dirty="0"/>
          </a:p>
          <a:p>
            <a:r>
              <a:rPr lang="en-US" dirty="0" smtClean="0"/>
              <a:t>Ask 2 before me!!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939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Ecological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graph 2 skip part C</a:t>
            </a:r>
          </a:p>
          <a:p>
            <a:r>
              <a:rPr lang="en-US" dirty="0" smtClean="0"/>
              <a:t>For Chart 5 Part D, assume the total population of mice is 1,000</a:t>
            </a:r>
          </a:p>
          <a:p>
            <a:r>
              <a:rPr lang="en-US" dirty="0" smtClean="0"/>
              <a:t>For question 2 on the second page it should be per 1,000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42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an example of environmental justice and summarize it in your current events journal</a:t>
            </a:r>
          </a:p>
          <a:p>
            <a:r>
              <a:rPr lang="en-US" dirty="0" smtClean="0"/>
              <a:t>Thursday is the last day to turn in any work for this unit!!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802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Interaction and integration among people, governments and companies of different nations.</a:t>
            </a:r>
          </a:p>
          <a:p>
            <a:pPr lvl="1"/>
            <a:r>
              <a:rPr lang="en-US" dirty="0" smtClean="0"/>
              <a:t>Positive affects: </a:t>
            </a:r>
          </a:p>
          <a:p>
            <a:pPr lvl="2"/>
            <a:r>
              <a:rPr lang="en-US" dirty="0" smtClean="0"/>
              <a:t>New economic opportunities</a:t>
            </a:r>
          </a:p>
          <a:p>
            <a:pPr lvl="2"/>
            <a:r>
              <a:rPr lang="en-US" dirty="0" smtClean="0"/>
              <a:t>Expanded access to information</a:t>
            </a:r>
          </a:p>
          <a:p>
            <a:pPr lvl="2"/>
            <a:r>
              <a:rPr lang="en-US" dirty="0" smtClean="0"/>
              <a:t>Interactions of many societies</a:t>
            </a:r>
          </a:p>
          <a:p>
            <a:pPr lvl="1"/>
            <a:r>
              <a:rPr lang="en-US" dirty="0" smtClean="0"/>
              <a:t>Negative affects:</a:t>
            </a:r>
          </a:p>
          <a:p>
            <a:pPr lvl="2"/>
            <a:r>
              <a:rPr lang="en-US" dirty="0" smtClean="0"/>
              <a:t>More pollution and hazardous waste</a:t>
            </a:r>
          </a:p>
          <a:p>
            <a:pPr lvl="2"/>
            <a:r>
              <a:rPr lang="en-US" dirty="0" smtClean="0"/>
              <a:t>Rapid spread of emerging diseases</a:t>
            </a:r>
          </a:p>
          <a:p>
            <a:pPr lvl="2"/>
            <a:r>
              <a:rPr lang="en-US" dirty="0" smtClean="0"/>
              <a:t>Loss of marine fish stocks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5941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Santa Barbara oil spill in 1969</a:t>
            </a:r>
          </a:p>
          <a:p>
            <a:r>
              <a:rPr lang="en-US" dirty="0" smtClean="0"/>
              <a:t>Public outcry</a:t>
            </a:r>
            <a:r>
              <a:rPr lang="en-US" dirty="0" smtClean="0">
                <a:sym typeface="Wingdings"/>
              </a:rPr>
              <a:t> First Earth Day in 1970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30" y="3662491"/>
            <a:ext cx="3188281" cy="2463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444" y="3556000"/>
            <a:ext cx="27305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93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867"/>
            <a:ext cx="8229600" cy="1143000"/>
          </a:xfrm>
        </p:spPr>
        <p:txBody>
          <a:bodyPr/>
          <a:lstStyle/>
          <a:p>
            <a:r>
              <a:rPr lang="en-US" dirty="0" smtClean="0"/>
              <a:t>United States Agencies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43000"/>
            <a:ext cx="8390467" cy="55879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Environmental Protection Agency (EPA): Established by Nixon in 1970</a:t>
            </a:r>
          </a:p>
          <a:p>
            <a:pPr lvl="1"/>
            <a:r>
              <a:rPr lang="en-US" dirty="0" smtClean="0"/>
              <a:t>Oversees efforts related to the environment:</a:t>
            </a:r>
          </a:p>
          <a:p>
            <a:pPr lvl="2"/>
            <a:r>
              <a:rPr lang="en-US" dirty="0" smtClean="0"/>
              <a:t>Science</a:t>
            </a:r>
          </a:p>
          <a:p>
            <a:pPr lvl="2"/>
            <a:r>
              <a:rPr lang="en-US" dirty="0" smtClean="0"/>
              <a:t>Research</a:t>
            </a:r>
          </a:p>
          <a:p>
            <a:pPr lvl="2"/>
            <a:r>
              <a:rPr lang="en-US" dirty="0" smtClean="0"/>
              <a:t>Assessment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ducation</a:t>
            </a:r>
          </a:p>
          <a:p>
            <a:pPr lvl="1"/>
            <a:r>
              <a:rPr lang="en-US" dirty="0" smtClean="0"/>
              <a:t>Tools of the EPA</a:t>
            </a:r>
          </a:p>
          <a:p>
            <a:pPr lvl="2"/>
            <a:r>
              <a:rPr lang="en-US" dirty="0" smtClean="0"/>
              <a:t>Imposing administrative fines</a:t>
            </a:r>
          </a:p>
          <a:p>
            <a:pPr lvl="2"/>
            <a:r>
              <a:rPr lang="en-US" dirty="0" smtClean="0"/>
              <a:t>Requesting that firms provide data</a:t>
            </a:r>
          </a:p>
          <a:p>
            <a:pPr lvl="2"/>
            <a:r>
              <a:rPr lang="en-US" dirty="0" smtClean="0"/>
              <a:t>Requesting that firms comply with requirements</a:t>
            </a:r>
          </a:p>
          <a:p>
            <a:pPr lvl="2"/>
            <a:r>
              <a:rPr lang="en-US" dirty="0" smtClean="0"/>
              <a:t>Inspecting firms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010" y="3162830"/>
            <a:ext cx="1496790" cy="146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51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 Agencies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Occupational Safety and Health Administration (OSHA)</a:t>
            </a:r>
          </a:p>
          <a:p>
            <a:pPr lvl="1"/>
            <a:r>
              <a:rPr lang="en-US" dirty="0" smtClean="0"/>
              <a:t>In charge of the enforcement of of health and safety regulations</a:t>
            </a:r>
          </a:p>
          <a:p>
            <a:pPr lvl="1"/>
            <a:r>
              <a:rPr lang="en-US" dirty="0" smtClean="0"/>
              <a:t>Mission: prevent injuries, illnesses and deaths in the workplace</a:t>
            </a:r>
          </a:p>
          <a:p>
            <a:pPr lvl="1"/>
            <a:r>
              <a:rPr lang="en-US" dirty="0" smtClean="0"/>
              <a:t>Environmental protection: limit exposure to chemicals and pollutants in the workplace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225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 Agencies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Department of Energy (1977)</a:t>
            </a:r>
          </a:p>
          <a:p>
            <a:pPr lvl="1"/>
            <a:r>
              <a:rPr lang="en-US" dirty="0" smtClean="0"/>
              <a:t>Goal: advance economic and energy security of the U.S.</a:t>
            </a:r>
          </a:p>
          <a:p>
            <a:pPr lvl="1"/>
            <a:r>
              <a:rPr lang="en-US" dirty="0" smtClean="0"/>
              <a:t>Scientific discovery, innovation,</a:t>
            </a:r>
            <a:r>
              <a:rPr lang="en-US" dirty="0"/>
              <a:t> </a:t>
            </a:r>
            <a:r>
              <a:rPr lang="en-US" dirty="0" smtClean="0"/>
              <a:t>and environmental responsibility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705" y="4948434"/>
            <a:ext cx="6633095" cy="166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15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Development Index (HDI)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534" y="1289756"/>
            <a:ext cx="8229600" cy="4525963"/>
          </a:xfrm>
        </p:spPr>
        <p:txBody>
          <a:bodyPr/>
          <a:lstStyle/>
          <a:p>
            <a:r>
              <a:rPr lang="en-US" dirty="0" smtClean="0"/>
              <a:t>Human Development Index (HDI)</a:t>
            </a:r>
          </a:p>
          <a:p>
            <a:r>
              <a:rPr lang="en-US" dirty="0" smtClean="0"/>
              <a:t>Combines life expectancy, knowledge, and education</a:t>
            </a:r>
          </a:p>
          <a:p>
            <a:r>
              <a:rPr lang="en-US" dirty="0" smtClean="0"/>
              <a:t>Ranks countries as developed, developing or underdeveloped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889" y="3930636"/>
            <a:ext cx="5144911" cy="269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0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Poverty Index (HPI)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Used to investigate the proportion of a population suffering from deprivation in a country with a high HDI.</a:t>
            </a:r>
          </a:p>
          <a:p>
            <a:r>
              <a:rPr lang="en-US" dirty="0" smtClean="0"/>
              <a:t>Measures:</a:t>
            </a:r>
          </a:p>
          <a:p>
            <a:pPr lvl="1"/>
            <a:r>
              <a:rPr lang="en-US" dirty="0" smtClean="0"/>
              <a:t>Longevity: percent of population not expected to live past 40</a:t>
            </a:r>
          </a:p>
          <a:p>
            <a:pPr lvl="1"/>
            <a:r>
              <a:rPr lang="en-US" dirty="0" smtClean="0"/>
              <a:t>Knowledge: Adult illiteracy rate</a:t>
            </a:r>
          </a:p>
          <a:p>
            <a:pPr lvl="1"/>
            <a:r>
              <a:rPr lang="en-US" dirty="0" smtClean="0"/>
              <a:t>Standard of living: proportion of population without access to clean water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053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909</Words>
  <Application>Microsoft Macintosh PowerPoint</Application>
  <PresentationFormat>On-screen Show (4:3)</PresentationFormat>
  <Paragraphs>123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SWBAT identify ways to measure sustainability.</vt:lpstr>
      <vt:lpstr>Agenda</vt:lpstr>
      <vt:lpstr>Globalization</vt:lpstr>
      <vt:lpstr>Environmental History</vt:lpstr>
      <vt:lpstr>United States Agencies</vt:lpstr>
      <vt:lpstr>United States Agencies</vt:lpstr>
      <vt:lpstr>United States Agencies</vt:lpstr>
      <vt:lpstr>Human Development Index (HDI)</vt:lpstr>
      <vt:lpstr>Human Poverty Index (HPI)</vt:lpstr>
      <vt:lpstr>U.S. policies for sustainability</vt:lpstr>
      <vt:lpstr>Stop and Think</vt:lpstr>
      <vt:lpstr>U.S. policies for environmental sustainability</vt:lpstr>
      <vt:lpstr>U.S. Policies for Sustainability</vt:lpstr>
      <vt:lpstr>Stop and Think </vt:lpstr>
      <vt:lpstr>U.S. Policies for Sustainability</vt:lpstr>
      <vt:lpstr>Poverty and Inequity</vt:lpstr>
      <vt:lpstr>Economics and the Environment</vt:lpstr>
      <vt:lpstr>Environmental Justice</vt:lpstr>
      <vt:lpstr>Individual and Community Action</vt:lpstr>
      <vt:lpstr>Discussion</vt:lpstr>
      <vt:lpstr>Group work!</vt:lpstr>
      <vt:lpstr>Ecological Data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identify ways to measure sustainability.</dc:title>
  <dc:creator>Kayla McDaniel</dc:creator>
  <cp:lastModifiedBy>Kayla McDaniel</cp:lastModifiedBy>
  <cp:revision>66</cp:revision>
  <dcterms:created xsi:type="dcterms:W3CDTF">2015-01-08T23:25:25Z</dcterms:created>
  <dcterms:modified xsi:type="dcterms:W3CDTF">2016-01-05T13:42:14Z</dcterms:modified>
</cp:coreProperties>
</file>