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B267-E8C2-804C-BF99-EE6EE8684F2F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4ADC-6870-B749-BF18-982DE11A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54ADC-6870-B749-BF18-982DE11A8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6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B767-2EB4-0D4A-AE0A-D70B6170AB1D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AAEA-5206-8048-9636-0D92DFE1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0696"/>
            <a:ext cx="7772400" cy="1470025"/>
          </a:xfrm>
        </p:spPr>
        <p:txBody>
          <a:bodyPr/>
          <a:lstStyle/>
          <a:p>
            <a:r>
              <a:rPr lang="en-US" dirty="0" smtClean="0"/>
              <a:t>Aim: How does economic health affect natural capital?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1" y="377825"/>
            <a:ext cx="7616092" cy="1752600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  1/4/</a:t>
            </a: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97" y="45466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Worldviews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Biocentric</a:t>
            </a:r>
            <a:r>
              <a:rPr lang="en-US" dirty="0" smtClean="0"/>
              <a:t> (life-centered): humans are one of many species on Earth, all of which have equal value</a:t>
            </a:r>
          </a:p>
          <a:p>
            <a:pPr lvl="1"/>
            <a:r>
              <a:rPr lang="en-US" dirty="0" smtClean="0"/>
              <a:t>Ecosystems with humans have instrumental value</a:t>
            </a:r>
          </a:p>
          <a:p>
            <a:r>
              <a:rPr lang="en-US" dirty="0" err="1" smtClean="0"/>
              <a:t>Ecocentric</a:t>
            </a:r>
            <a:r>
              <a:rPr lang="en-US" dirty="0"/>
              <a:t> </a:t>
            </a:r>
            <a:r>
              <a:rPr lang="en-US" dirty="0" smtClean="0"/>
              <a:t>(Earth-centered): places equal value on all living organisms and the ecosystems in which they </a:t>
            </a:r>
            <a:r>
              <a:rPr lang="en-US" dirty="0" smtClean="0"/>
              <a:t>live in</a:t>
            </a:r>
            <a:endParaRPr lang="en-US" dirty="0" smtClean="0"/>
          </a:p>
          <a:p>
            <a:pPr lvl="1"/>
            <a:r>
              <a:rPr lang="en-US" dirty="0" smtClean="0"/>
              <a:t>Value nature free of any associations with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environmental worldview do you think most aligns to your worldview?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5" y="3085128"/>
            <a:ext cx="5427132" cy="37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1143000"/>
          </a:xfrm>
        </p:spPr>
        <p:txBody>
          <a:bodyPr/>
          <a:lstStyle/>
          <a:p>
            <a:r>
              <a:rPr lang="en-US" dirty="0" smtClean="0"/>
              <a:t>Precautionary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5" y="1246365"/>
            <a:ext cx="8229600" cy="4525963"/>
          </a:xfrm>
        </p:spPr>
        <p:txBody>
          <a:bodyPr/>
          <a:lstStyle/>
          <a:p>
            <a:r>
              <a:rPr lang="en-US" dirty="0" smtClean="0"/>
              <a:t>When the results of an action are uncertain, it is better to choose an alternative known to be harmless</a:t>
            </a:r>
          </a:p>
          <a:p>
            <a:r>
              <a:rPr lang="en-US" dirty="0" smtClean="0"/>
              <a:t>Critics state that economic progress will be hindered</a:t>
            </a:r>
          </a:p>
          <a:p>
            <a:r>
              <a:rPr lang="en-US" dirty="0" smtClean="0"/>
              <a:t>Example: Montreal Protocol (1987) to eliminate the use of CFCs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676331"/>
            <a:ext cx="2737556" cy="20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Nations (UN): Founded after WWII, promotes dialogue among countries</a:t>
            </a:r>
          </a:p>
          <a:p>
            <a:pPr lvl="1"/>
            <a:r>
              <a:rPr lang="en-US" dirty="0" smtClean="0"/>
              <a:t>The United Nations Environment </a:t>
            </a:r>
            <a:r>
              <a:rPr lang="en-US" dirty="0" smtClean="0"/>
              <a:t>Program </a:t>
            </a:r>
            <a:r>
              <a:rPr lang="en-US" dirty="0" smtClean="0"/>
              <a:t>(UNEP)</a:t>
            </a:r>
          </a:p>
          <a:p>
            <a:pPr lvl="2"/>
            <a:r>
              <a:rPr lang="en-US" dirty="0" smtClean="0"/>
              <a:t>Gather environmental information</a:t>
            </a:r>
          </a:p>
          <a:p>
            <a:pPr lvl="2"/>
            <a:r>
              <a:rPr lang="en-US" dirty="0" smtClean="0"/>
              <a:t>Conduct research</a:t>
            </a:r>
          </a:p>
          <a:p>
            <a:pPr lvl="2"/>
            <a:r>
              <a:rPr lang="en-US" dirty="0" smtClean="0"/>
              <a:t>Assess environmental problems</a:t>
            </a:r>
          </a:p>
          <a:p>
            <a:pPr lvl="2"/>
            <a:r>
              <a:rPr lang="en-US" dirty="0" smtClean="0"/>
              <a:t>Important treaties: CITES and Montreal Protocol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World Bank and International Monetary Fund (IMF): Aims to provide technical and financial assistance to developing countries </a:t>
            </a:r>
          </a:p>
          <a:p>
            <a:pPr lvl="1"/>
            <a:r>
              <a:rPr lang="en-US" dirty="0" smtClean="0"/>
              <a:t>Educate government officials</a:t>
            </a:r>
          </a:p>
          <a:p>
            <a:pPr lvl="1"/>
            <a:r>
              <a:rPr lang="en-US" dirty="0" smtClean="0"/>
              <a:t>Create infrastructure</a:t>
            </a:r>
          </a:p>
          <a:p>
            <a:pPr lvl="1"/>
            <a:r>
              <a:rPr lang="en-US" dirty="0" smtClean="0"/>
              <a:t>Develop financial systems</a:t>
            </a:r>
          </a:p>
          <a:p>
            <a:pPr lvl="1"/>
            <a:r>
              <a:rPr lang="en-US" dirty="0" smtClean="0"/>
              <a:t>Combat corruption</a:t>
            </a:r>
          </a:p>
          <a:p>
            <a:r>
              <a:rPr lang="en-US" dirty="0" smtClean="0"/>
              <a:t>Criticism: Little consideration of environmental impacts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176917"/>
            <a:ext cx="8229600" cy="1143000"/>
          </a:xfrm>
        </p:spPr>
        <p:txBody>
          <a:bodyPr/>
          <a:lstStyle/>
          <a:p>
            <a:r>
              <a:rPr lang="en-US" dirty="0" smtClean="0"/>
              <a:t>World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6608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World Health Organization (WHO): Improves human health by monitoring and assessing health trends</a:t>
            </a:r>
          </a:p>
          <a:p>
            <a:pPr lvl="1"/>
            <a:r>
              <a:rPr lang="en-US" dirty="0" smtClean="0"/>
              <a:t>Promotes development</a:t>
            </a:r>
          </a:p>
          <a:p>
            <a:pPr lvl="1"/>
            <a:r>
              <a:rPr lang="en-US" dirty="0" smtClean="0"/>
              <a:t>Fosters health security to defend against outbreaks of emerging diseases</a:t>
            </a:r>
          </a:p>
          <a:p>
            <a:pPr lvl="1"/>
            <a:r>
              <a:rPr lang="en-US" dirty="0" smtClean="0"/>
              <a:t>Strengthens healthcare systems</a:t>
            </a:r>
          </a:p>
          <a:p>
            <a:pPr lvl="1"/>
            <a:r>
              <a:rPr lang="en-US" dirty="0" smtClean="0"/>
              <a:t>Coordinates and synthesizes health research</a:t>
            </a:r>
          </a:p>
          <a:p>
            <a:pPr lvl="1"/>
            <a:r>
              <a:rPr lang="en-US" dirty="0" smtClean="0"/>
              <a:t>Enhances partnerships with other organizations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22" y="5186680"/>
            <a:ext cx="2540000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Nations Development Program (UNDP): Help people obtain a better life through </a:t>
            </a:r>
            <a:r>
              <a:rPr lang="en-US" dirty="0" smtClean="0"/>
              <a:t>development</a:t>
            </a:r>
            <a:endParaRPr lang="en-US" dirty="0" smtClean="0"/>
          </a:p>
          <a:p>
            <a:pPr lvl="1"/>
            <a:r>
              <a:rPr lang="en-US" dirty="0" smtClean="0"/>
              <a:t>Addresses:</a:t>
            </a:r>
          </a:p>
          <a:p>
            <a:pPr lvl="2"/>
            <a:r>
              <a:rPr lang="en-US" dirty="0" smtClean="0"/>
              <a:t>Poverty reduction</a:t>
            </a:r>
          </a:p>
          <a:p>
            <a:pPr lvl="2"/>
            <a:r>
              <a:rPr lang="en-US" dirty="0" smtClean="0"/>
              <a:t>Crisis prevention</a:t>
            </a:r>
          </a:p>
          <a:p>
            <a:pPr lvl="2"/>
            <a:r>
              <a:rPr lang="en-US" dirty="0" smtClean="0"/>
              <a:t>Environment and energy issues</a:t>
            </a:r>
          </a:p>
          <a:p>
            <a:pPr lvl="2"/>
            <a:r>
              <a:rPr lang="en-US" dirty="0" smtClean="0"/>
              <a:t>Preventing spread of HIV/AIDS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an environmental worldview influence environmental policy or regulations?</a:t>
            </a:r>
          </a:p>
          <a:p>
            <a:r>
              <a:rPr lang="en-US" dirty="0" smtClean="0"/>
              <a:t>How does the precautionary principle relate to scientific uncertainty?</a:t>
            </a:r>
          </a:p>
          <a:p>
            <a:r>
              <a:rPr lang="en-US" dirty="0" smtClean="0"/>
              <a:t>What are the major world agencies that are concerned with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Weathering Lab Report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strong lab reports:</a:t>
            </a:r>
          </a:p>
          <a:p>
            <a:pPr lvl="1"/>
            <a:r>
              <a:rPr lang="en-US" dirty="0" smtClean="0"/>
              <a:t>Used calculations for results (difference between final and initial mass and percent change)</a:t>
            </a:r>
          </a:p>
          <a:p>
            <a:pPr lvl="1"/>
            <a:r>
              <a:rPr lang="en-US" dirty="0" smtClean="0"/>
              <a:t>Performed outside research for discussion to explain results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Chapter 20</a:t>
            </a:r>
          </a:p>
          <a:p>
            <a:r>
              <a:rPr lang="en-US" dirty="0" smtClean="0"/>
              <a:t>Read working towards sustainability: “Reuse a Sneaker”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6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Pass back lab reports</a:t>
            </a:r>
          </a:p>
          <a:p>
            <a:r>
              <a:rPr lang="en-US" dirty="0" smtClean="0"/>
              <a:t>Reminder:</a:t>
            </a:r>
          </a:p>
          <a:p>
            <a:pPr lvl="1"/>
            <a:r>
              <a:rPr lang="en-US" dirty="0" smtClean="0"/>
              <a:t>Current event presentations on Wed.</a:t>
            </a:r>
          </a:p>
          <a:p>
            <a:pPr lvl="1"/>
            <a:r>
              <a:rPr lang="en-US" dirty="0" smtClean="0"/>
              <a:t>Unit Exam on Thursday (</a:t>
            </a:r>
            <a:r>
              <a:rPr lang="en-US" dirty="0"/>
              <a:t>C</a:t>
            </a:r>
            <a:r>
              <a:rPr lang="en-US" dirty="0" smtClean="0"/>
              <a:t>h. 7 and Ch. 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7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additional cost of producing one additional unit of goods </a:t>
            </a:r>
          </a:p>
          <a:p>
            <a:pPr lvl="1"/>
            <a:r>
              <a:rPr lang="en-US" dirty="0" smtClean="0"/>
              <a:t>Environmental example: pollution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45" y="4970787"/>
            <a:ext cx="2613094" cy="174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36" y="3144583"/>
            <a:ext cx="3025925" cy="1703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85153"/>
            <a:ext cx="2985823" cy="21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Natural capital: air, water and minerals</a:t>
            </a:r>
          </a:p>
          <a:p>
            <a:r>
              <a:rPr lang="en-US" dirty="0" smtClean="0"/>
              <a:t>Human capital: human knowledge and abilities</a:t>
            </a:r>
          </a:p>
          <a:p>
            <a:r>
              <a:rPr lang="en-US" dirty="0" smtClean="0"/>
              <a:t>Manufactured capital: goods and services that humans produce</a:t>
            </a:r>
          </a:p>
          <a:p>
            <a:r>
              <a:rPr lang="en-US" dirty="0" smtClean="0"/>
              <a:t>Natural capital is essential for economic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333" y="4776116"/>
            <a:ext cx="2743423" cy="18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Market failure: When the economic system does not appropriately account for all costs</a:t>
            </a:r>
          </a:p>
          <a:p>
            <a:r>
              <a:rPr lang="en-US" dirty="0" smtClean="0"/>
              <a:t>Environmental economics: cost/benefit analysis of policies that regulate environmental degradation</a:t>
            </a:r>
          </a:p>
          <a:p>
            <a:r>
              <a:rPr lang="en-US" dirty="0" smtClean="0"/>
              <a:t>Ecological economics:</a:t>
            </a:r>
          </a:p>
          <a:p>
            <a:pPr lvl="1"/>
            <a:r>
              <a:rPr lang="en-US" dirty="0" smtClean="0"/>
              <a:t>Economy is a component of natural and human systems</a:t>
            </a:r>
          </a:p>
          <a:p>
            <a:pPr lvl="1"/>
            <a:r>
              <a:rPr lang="en-US" dirty="0" smtClean="0"/>
              <a:t> goal is to preserve natural capital</a:t>
            </a:r>
          </a:p>
        </p:txBody>
      </p:sp>
    </p:spTree>
    <p:extLst>
      <p:ext uri="{BB962C8B-B14F-4D97-AF65-F5344CB8AC3E}">
        <p14:creationId xmlns:p14="http://schemas.microsoft.com/office/powerpoint/2010/main" val="177278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Valuation: assign monetary value to intangible benefits and natural capital</a:t>
            </a:r>
          </a:p>
          <a:p>
            <a:r>
              <a:rPr lang="en-US" dirty="0" smtClean="0"/>
              <a:t>Global ecosystem services: $30 trillion per year</a:t>
            </a:r>
          </a:p>
          <a:p>
            <a:r>
              <a:rPr lang="en-US" dirty="0" smtClean="0"/>
              <a:t>Internalize externalities: Make people pay for the negative effect that a product has on the environment</a:t>
            </a:r>
          </a:p>
          <a:p>
            <a:pPr lvl="1"/>
            <a:r>
              <a:rPr lang="en-US" dirty="0" smtClean="0"/>
              <a:t>Ex: a tax on cars for the cost of air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0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Economic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system: Cradle to grave</a:t>
            </a:r>
          </a:p>
          <a:p>
            <a:pPr lvl="1"/>
            <a:r>
              <a:rPr lang="en-US" dirty="0" smtClean="0"/>
              <a:t>Responsibility to dispose of product lies with the consumer</a:t>
            </a:r>
            <a:r>
              <a:rPr lang="en-US" dirty="0" smtClean="0">
                <a:sym typeface="Wingdings"/>
              </a:rPr>
              <a:t> no incentive for manufacturer to make it easy to reuse or recycle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3" y="3675893"/>
            <a:ext cx="3645660" cy="29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Economic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system: cradle to cradle</a:t>
            </a:r>
          </a:p>
          <a:p>
            <a:pPr lvl="1"/>
            <a:r>
              <a:rPr lang="en-US" dirty="0" smtClean="0"/>
              <a:t>As a product reaches the end of its life it can be reused to make a new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6" y="3494122"/>
            <a:ext cx="5446889" cy="31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Worldviews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911" cy="5060244"/>
          </a:xfrm>
        </p:spPr>
        <p:txBody>
          <a:bodyPr>
            <a:normAutofit/>
          </a:bodyPr>
          <a:lstStyle/>
          <a:p>
            <a:r>
              <a:rPr lang="en-US" dirty="0" smtClean="0"/>
              <a:t>How you think the world works</a:t>
            </a:r>
          </a:p>
          <a:p>
            <a:r>
              <a:rPr lang="en-US" dirty="0" smtClean="0"/>
              <a:t>How you view your role in it</a:t>
            </a:r>
          </a:p>
          <a:p>
            <a:r>
              <a:rPr lang="en-US" dirty="0" smtClean="0"/>
              <a:t>What you believe </a:t>
            </a:r>
            <a:r>
              <a:rPr lang="en-US" dirty="0" smtClean="0"/>
              <a:t>to </a:t>
            </a:r>
            <a:r>
              <a:rPr lang="en-US" dirty="0" smtClean="0"/>
              <a:t>be the proper environmental behavior</a:t>
            </a:r>
          </a:p>
          <a:p>
            <a:r>
              <a:rPr lang="en-US" dirty="0" smtClean="0"/>
              <a:t>Anthropocentric (human-centered): Nature has value to provide for our needs</a:t>
            </a:r>
          </a:p>
          <a:p>
            <a:pPr lvl="1"/>
            <a:r>
              <a:rPr lang="en-US" dirty="0" smtClean="0"/>
              <a:t>Stewardship: careful management and care of the earth and its resources</a:t>
            </a:r>
          </a:p>
          <a:p>
            <a:pPr lvl="2"/>
            <a:r>
              <a:rPr lang="en-US" dirty="0" smtClean="0"/>
              <a:t>It is our responsibility to protect the natural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5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676</Words>
  <Application>Microsoft Macintosh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Aim: How does economic health affect natural capital?</vt:lpstr>
      <vt:lpstr>Agenda</vt:lpstr>
      <vt:lpstr>Marginal Costs</vt:lpstr>
      <vt:lpstr>Capital</vt:lpstr>
      <vt:lpstr>Economics and the Environment</vt:lpstr>
      <vt:lpstr>Economics and the Environment</vt:lpstr>
      <vt:lpstr>Sustainable Economic Systems</vt:lpstr>
      <vt:lpstr>Sustainable Economic Systems</vt:lpstr>
      <vt:lpstr>Environmental Worldviews</vt:lpstr>
      <vt:lpstr>Environmental Worldviews</vt:lpstr>
      <vt:lpstr>Turn and talk</vt:lpstr>
      <vt:lpstr>Precautionary Principle</vt:lpstr>
      <vt:lpstr>World Agencies</vt:lpstr>
      <vt:lpstr>World Agencies</vt:lpstr>
      <vt:lpstr>World Agencies</vt:lpstr>
      <vt:lpstr>World Agencies</vt:lpstr>
      <vt:lpstr>Discussion</vt:lpstr>
      <vt:lpstr>Chemical Weathering Lab Report Feedback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economic health affect natural capital?</dc:title>
  <dc:creator>Kayla McDaniel</dc:creator>
  <cp:lastModifiedBy>Kayla McDaniel</cp:lastModifiedBy>
  <cp:revision>49</cp:revision>
  <dcterms:created xsi:type="dcterms:W3CDTF">2015-01-07T23:06:25Z</dcterms:created>
  <dcterms:modified xsi:type="dcterms:W3CDTF">2016-01-04T13:35:21Z</dcterms:modified>
</cp:coreProperties>
</file>