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75" r:id="rId3"/>
    <p:sldId id="257" r:id="rId4"/>
    <p:sldId id="258" r:id="rId5"/>
    <p:sldId id="259" r:id="rId6"/>
    <p:sldId id="271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6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41965-35BC-664E-9F30-FE26A43AB165}" type="datetimeFigureOut">
              <a:rPr lang="en-US" smtClean="0"/>
              <a:t>12/21/15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F430F-6E05-AE4A-8D02-EA2FEA37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60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F430F-6E05-AE4A-8D02-EA2FEA37CC7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07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45DE-7D04-F046-8079-68457B74DE15}" type="datetimeFigureOut">
              <a:rPr lang="en-US" smtClean="0"/>
              <a:t>12/21/15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3684E-2E3C-8E49-B671-E224F5626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138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45DE-7D04-F046-8079-68457B74DE15}" type="datetimeFigureOut">
              <a:rPr lang="en-US" smtClean="0"/>
              <a:t>12/21/15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3684E-2E3C-8E49-B671-E224F5626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042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45DE-7D04-F046-8079-68457B74DE15}" type="datetimeFigureOut">
              <a:rPr lang="en-US" smtClean="0"/>
              <a:t>12/21/15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3684E-2E3C-8E49-B671-E224F5626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64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45DE-7D04-F046-8079-68457B74DE15}" type="datetimeFigureOut">
              <a:rPr lang="en-US" smtClean="0"/>
              <a:t>12/21/15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3684E-2E3C-8E49-B671-E224F5626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00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45DE-7D04-F046-8079-68457B74DE15}" type="datetimeFigureOut">
              <a:rPr lang="en-US" smtClean="0"/>
              <a:t>12/21/15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3684E-2E3C-8E49-B671-E224F5626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388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45DE-7D04-F046-8079-68457B74DE15}" type="datetimeFigureOut">
              <a:rPr lang="en-US" smtClean="0"/>
              <a:t>12/21/15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3684E-2E3C-8E49-B671-E224F5626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220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45DE-7D04-F046-8079-68457B74DE15}" type="datetimeFigureOut">
              <a:rPr lang="en-US" smtClean="0"/>
              <a:t>12/21/15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3684E-2E3C-8E49-B671-E224F5626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133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45DE-7D04-F046-8079-68457B74DE15}" type="datetimeFigureOut">
              <a:rPr lang="en-US" smtClean="0"/>
              <a:t>12/21/15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3684E-2E3C-8E49-B671-E224F5626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66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45DE-7D04-F046-8079-68457B74DE15}" type="datetimeFigureOut">
              <a:rPr lang="en-US" smtClean="0"/>
              <a:t>12/21/15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3684E-2E3C-8E49-B671-E224F5626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86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45DE-7D04-F046-8079-68457B74DE15}" type="datetimeFigureOut">
              <a:rPr lang="en-US" smtClean="0"/>
              <a:t>12/21/15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3684E-2E3C-8E49-B671-E224F5626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53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45DE-7D04-F046-8079-68457B74DE15}" type="datetimeFigureOut">
              <a:rPr lang="en-US" smtClean="0"/>
              <a:t>12/21/15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3684E-2E3C-8E49-B671-E224F5626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177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345DE-7D04-F046-8079-68457B74DE15}" type="datetimeFigureOut">
              <a:rPr lang="en-US" smtClean="0"/>
              <a:t>12/21/15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3684E-2E3C-8E49-B671-E224F5626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7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3744"/>
            <a:ext cx="7772400" cy="1470025"/>
          </a:xfrm>
        </p:spPr>
        <p:txBody>
          <a:bodyPr/>
          <a:lstStyle/>
          <a:p>
            <a:r>
              <a:rPr lang="en-US" dirty="0" smtClean="0"/>
              <a:t>SWBAT define sustainability in relationship to the economy.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682" y="201170"/>
            <a:ext cx="7396802" cy="2124333"/>
          </a:xfrm>
        </p:spPr>
        <p:txBody>
          <a:bodyPr/>
          <a:lstStyle/>
          <a:p>
            <a:pPr algn="l"/>
            <a:r>
              <a:rPr lang="en-US" dirty="0" smtClean="0"/>
              <a:t>APES Unit 6                                        12/22/15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708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Supply and Demand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Law of supply (view of the business owner): </a:t>
            </a:r>
          </a:p>
          <a:p>
            <a:pPr lvl="1"/>
            <a:r>
              <a:rPr lang="en-US" dirty="0" smtClean="0"/>
              <a:t>Price of a good rises</a:t>
            </a:r>
            <a:r>
              <a:rPr lang="en-US" dirty="0" smtClean="0">
                <a:sym typeface="Wingdings"/>
              </a:rPr>
              <a:t> quantity supplied of that good will rise</a:t>
            </a:r>
          </a:p>
          <a:p>
            <a:pPr lvl="1"/>
            <a:r>
              <a:rPr lang="en-US" dirty="0" smtClean="0">
                <a:sym typeface="Wingdings"/>
              </a:rPr>
              <a:t>Price of good falls quantity of the good also falls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750158"/>
            <a:ext cx="3810000" cy="2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219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Supply and Demand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Equilibrium point: where quantity demanded and quantity supplied are equal</a:t>
            </a:r>
          </a:p>
          <a:p>
            <a:pPr lvl="1"/>
            <a:r>
              <a:rPr lang="en-US" dirty="0" smtClean="0"/>
              <a:t>Best price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300" y="3712806"/>
            <a:ext cx="3835400" cy="28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800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costs or impact of a good or impact of a good or service not included in the economic price of that good or service.</a:t>
            </a:r>
          </a:p>
          <a:p>
            <a:r>
              <a:rPr lang="en-US" dirty="0" smtClean="0"/>
              <a:t>Tragedy of the commons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854" y="4012546"/>
            <a:ext cx="3390956" cy="25432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5212" y="4071142"/>
            <a:ext cx="3037287" cy="202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496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Genuine Progress Indicator (GPI)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Includes:</a:t>
            </a:r>
          </a:p>
          <a:p>
            <a:pPr lvl="1"/>
            <a:r>
              <a:rPr lang="en-US" dirty="0" smtClean="0"/>
              <a:t>Personal consumption</a:t>
            </a:r>
          </a:p>
          <a:p>
            <a:pPr lvl="1"/>
            <a:r>
              <a:rPr lang="en-US" dirty="0" smtClean="0"/>
              <a:t>Levels of higher education</a:t>
            </a:r>
          </a:p>
          <a:p>
            <a:pPr lvl="1"/>
            <a:r>
              <a:rPr lang="en-US" dirty="0" smtClean="0"/>
              <a:t>Resource depletion</a:t>
            </a:r>
          </a:p>
          <a:p>
            <a:pPr lvl="1"/>
            <a:r>
              <a:rPr lang="en-US" dirty="0" smtClean="0"/>
              <a:t>Pollution</a:t>
            </a:r>
          </a:p>
          <a:p>
            <a:pPr lvl="1"/>
            <a:r>
              <a:rPr lang="en-US" dirty="0" smtClean="0"/>
              <a:t>Health of a population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277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65" y="1600200"/>
            <a:ext cx="6872707" cy="471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46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Kuznets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er capita income increases</a:t>
            </a:r>
            <a:r>
              <a:rPr lang="en-US" dirty="0" smtClean="0">
                <a:sym typeface="Wingdings"/>
              </a:rPr>
              <a:t> environmental degradation increases and then decreases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2978602"/>
            <a:ext cx="58547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864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Kuznets Curves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Technology transfer: when less developed countries adopt technological innovations developed in wealthy countries</a:t>
            </a:r>
          </a:p>
          <a:p>
            <a:r>
              <a:rPr lang="en-US" dirty="0" smtClean="0"/>
              <a:t>Leapfrogging: new technology develops and makes old technology obsolete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570" y="4587799"/>
            <a:ext cx="3001353" cy="20778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774" y="4638115"/>
            <a:ext cx="2027543" cy="202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050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Microlending</a:t>
            </a:r>
            <a:r>
              <a:rPr lang="en-US" dirty="0" smtClean="0"/>
              <a:t> (Microfinance)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Loaning small amounts of money to people who intend to start a small business in less developed countries.</a:t>
            </a:r>
          </a:p>
          <a:p>
            <a:r>
              <a:rPr lang="pl-PL" dirty="0" smtClean="0"/>
              <a:t>http://</a:t>
            </a:r>
            <a:r>
              <a:rPr lang="pl-PL" dirty="0" err="1" smtClean="0"/>
              <a:t>www.kiva.org</a:t>
            </a:r>
            <a:r>
              <a:rPr lang="pl-PL" dirty="0" smtClean="0"/>
              <a:t>/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4168" y="3938122"/>
            <a:ext cx="2768216" cy="27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674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 a small business that has benefitted from </a:t>
            </a:r>
            <a:r>
              <a:rPr lang="en-US" dirty="0" err="1" smtClean="0"/>
              <a:t>microlending</a:t>
            </a:r>
            <a:r>
              <a:rPr lang="en-US" dirty="0" smtClean="0"/>
              <a:t> and write one paragraph</a:t>
            </a:r>
            <a:endParaRPr lang="en-US" dirty="0"/>
          </a:p>
          <a:p>
            <a:pPr lvl="1"/>
            <a:r>
              <a:rPr lang="en-US" dirty="0" smtClean="0"/>
              <a:t>Describe how much money they needed, what they needed it for</a:t>
            </a:r>
          </a:p>
          <a:p>
            <a:r>
              <a:rPr lang="en-US" dirty="0" smtClean="0"/>
              <a:t>Read the background for the IPAT lab (posted on the website</a:t>
            </a:r>
            <a:r>
              <a:rPr lang="en-US" dirty="0" smtClean="0"/>
              <a:t>) and answer questions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49757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 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 Scholar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548" y="3442611"/>
            <a:ext cx="3163676" cy="21713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7466" y="3093569"/>
            <a:ext cx="3413999" cy="279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082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Event Presentation</a:t>
            </a:r>
          </a:p>
          <a:p>
            <a:r>
              <a:rPr lang="en-US" dirty="0" smtClean="0"/>
              <a:t>Lecture</a:t>
            </a:r>
          </a:p>
          <a:p>
            <a:r>
              <a:rPr lang="en-US" dirty="0" smtClean="0"/>
              <a:t>Math Worksheet Key on Class Website!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802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Meeting the needs of the present generation without compromising the ability of future generations to meet their own needs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020" y="3537197"/>
            <a:ext cx="7230244" cy="241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648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Well-being: the status of being healthy, happy and prosperous</a:t>
            </a:r>
          </a:p>
          <a:p>
            <a:pPr lvl="1"/>
            <a:r>
              <a:rPr lang="en-US" dirty="0" smtClean="0"/>
              <a:t>Can lead to exploitation of natural resources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051" y="3530858"/>
            <a:ext cx="4373826" cy="292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282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humans, as individuals or as companies, allocate scarce resources in the productive distribution and consumption of goods and services.</a:t>
            </a:r>
          </a:p>
          <a:p>
            <a:r>
              <a:rPr lang="en-US" dirty="0" smtClean="0"/>
              <a:t>Stewardship school of environmental thought:</a:t>
            </a:r>
          </a:p>
          <a:p>
            <a:pPr lvl="1"/>
            <a:r>
              <a:rPr lang="en-US" dirty="0"/>
              <a:t>We have an ethical responsibility to be caring and responsible managers of the earth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31113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Economics and Human population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Higher economic standards result in fewer children</a:t>
            </a:r>
          </a:p>
          <a:p>
            <a:pPr lvl="1"/>
            <a:r>
              <a:rPr lang="en-US" dirty="0" smtClean="0"/>
              <a:t>Both mothers and fathers tend to work</a:t>
            </a:r>
          </a:p>
          <a:p>
            <a:pPr lvl="1"/>
            <a:r>
              <a:rPr lang="en-US" dirty="0" smtClean="0"/>
              <a:t>More money is available for parents’ retirement</a:t>
            </a:r>
          </a:p>
          <a:p>
            <a:pPr lvl="1"/>
            <a:r>
              <a:rPr lang="en-US" dirty="0" smtClean="0"/>
              <a:t>Higher educational levels postpone the age at which a woman has her first child</a:t>
            </a:r>
          </a:p>
          <a:p>
            <a:pPr lvl="1"/>
            <a:r>
              <a:rPr lang="en-US" dirty="0" smtClean="0"/>
              <a:t>Parents are able to focus on their children’s futures and not daily survival</a:t>
            </a:r>
          </a:p>
          <a:p>
            <a:r>
              <a:rPr lang="en-US" dirty="0" smtClean="0"/>
              <a:t>In the long term, stable economic growth encourages stable population growth</a:t>
            </a:r>
          </a:p>
        </p:txBody>
      </p:sp>
    </p:spTree>
    <p:extLst>
      <p:ext uri="{BB962C8B-B14F-4D97-AF65-F5344CB8AC3E}">
        <p14:creationId xmlns:p14="http://schemas.microsoft.com/office/powerpoint/2010/main" val="2853246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Supply, Demand and the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Market economy: cost of a good determined by supply and demand</a:t>
            </a:r>
          </a:p>
          <a:p>
            <a:pPr lvl="1"/>
            <a:r>
              <a:rPr lang="en-US" dirty="0" smtClean="0"/>
              <a:t>Factors that influence supply: </a:t>
            </a:r>
          </a:p>
          <a:p>
            <a:pPr lvl="2"/>
            <a:r>
              <a:rPr lang="en-US" dirty="0" smtClean="0"/>
              <a:t>Cost of resources used to produce</a:t>
            </a:r>
          </a:p>
          <a:p>
            <a:pPr lvl="2"/>
            <a:r>
              <a:rPr lang="en-US" dirty="0" smtClean="0"/>
              <a:t>Number of people selling the product</a:t>
            </a:r>
          </a:p>
          <a:p>
            <a:pPr lvl="2"/>
            <a:r>
              <a:rPr lang="en-US" dirty="0" smtClean="0"/>
              <a:t>Technology</a:t>
            </a:r>
          </a:p>
          <a:p>
            <a:pPr lvl="2"/>
            <a:r>
              <a:rPr lang="en-US" dirty="0" smtClean="0"/>
              <a:t> Expectations about future prices</a:t>
            </a:r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0416" y="4891726"/>
            <a:ext cx="3056384" cy="196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459" y="1143000"/>
            <a:ext cx="8229600" cy="4525963"/>
          </a:xfrm>
        </p:spPr>
        <p:txBody>
          <a:bodyPr/>
          <a:lstStyle/>
          <a:p>
            <a:r>
              <a:rPr lang="en-US" dirty="0" smtClean="0"/>
              <a:t>Factors that influence demand:</a:t>
            </a:r>
          </a:p>
          <a:p>
            <a:pPr lvl="1"/>
            <a:r>
              <a:rPr lang="en-US" dirty="0" smtClean="0"/>
              <a:t>Income</a:t>
            </a:r>
          </a:p>
          <a:p>
            <a:pPr lvl="1"/>
            <a:r>
              <a:rPr lang="en-US" dirty="0" smtClean="0"/>
              <a:t>Price of goods</a:t>
            </a:r>
          </a:p>
          <a:p>
            <a:pPr lvl="1"/>
            <a:r>
              <a:rPr lang="en-US" dirty="0" smtClean="0"/>
              <a:t>Taste </a:t>
            </a:r>
          </a:p>
          <a:p>
            <a:pPr lvl="1"/>
            <a:r>
              <a:rPr lang="en-US" dirty="0" smtClean="0"/>
              <a:t>Expectations</a:t>
            </a:r>
          </a:p>
          <a:p>
            <a:pPr lvl="1"/>
            <a:r>
              <a:rPr lang="en-US" dirty="0" smtClean="0"/>
              <a:t>Number of people who want the good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782" y="4402006"/>
            <a:ext cx="3398018" cy="245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35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Supply and Demand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Law of demand (view of the consumer):</a:t>
            </a:r>
          </a:p>
          <a:p>
            <a:pPr lvl="1"/>
            <a:r>
              <a:rPr lang="en-US" dirty="0" smtClean="0"/>
              <a:t>Price of good rises </a:t>
            </a:r>
            <a:r>
              <a:rPr lang="en-US" dirty="0" smtClean="0">
                <a:sym typeface="Wingdings"/>
              </a:rPr>
              <a:t> quantity demanded falls</a:t>
            </a:r>
          </a:p>
          <a:p>
            <a:pPr lvl="1"/>
            <a:r>
              <a:rPr lang="en-US" dirty="0" smtClean="0">
                <a:sym typeface="Wingdings"/>
              </a:rPr>
              <a:t>Price falls demand rises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522663"/>
            <a:ext cx="3810000" cy="2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713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2027</TotalTime>
  <Words>490</Words>
  <Application>Microsoft Macintosh PowerPoint</Application>
  <PresentationFormat>On-screen Show (4:3)</PresentationFormat>
  <Paragraphs>73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SWBAT define sustainability in relationship to the economy. </vt:lpstr>
      <vt:lpstr>Agenda</vt:lpstr>
      <vt:lpstr>Sustainability</vt:lpstr>
      <vt:lpstr>Sustainability</vt:lpstr>
      <vt:lpstr>Economics</vt:lpstr>
      <vt:lpstr>Economics and Human population growth</vt:lpstr>
      <vt:lpstr>Supply, Demand and the Market</vt:lpstr>
      <vt:lpstr>Economics</vt:lpstr>
      <vt:lpstr>Supply and Demand</vt:lpstr>
      <vt:lpstr>Supply and Demand</vt:lpstr>
      <vt:lpstr>Supply and Demand</vt:lpstr>
      <vt:lpstr>Externalities</vt:lpstr>
      <vt:lpstr>Genuine Progress Indicator (GPI)</vt:lpstr>
      <vt:lpstr>GPI</vt:lpstr>
      <vt:lpstr>The Kuznets Curve</vt:lpstr>
      <vt:lpstr>The Kuznets Curves</vt:lpstr>
      <vt:lpstr>Microlending (Microfinance)</vt:lpstr>
      <vt:lpstr>Homework</vt:lpstr>
      <vt:lpstr>Break 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SWBAT define sustainability in relationship to the economy. </dc:title>
  <dc:creator>Kayla McDaniel</dc:creator>
  <cp:lastModifiedBy>Kayla McDaniel</cp:lastModifiedBy>
  <cp:revision>55</cp:revision>
  <dcterms:created xsi:type="dcterms:W3CDTF">2015-01-06T23:27:18Z</dcterms:created>
  <dcterms:modified xsi:type="dcterms:W3CDTF">2015-12-22T13:40:32Z</dcterms:modified>
</cp:coreProperties>
</file>