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1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5" r:id="rId20"/>
    <p:sldId id="276" r:id="rId21"/>
    <p:sldId id="279" r:id="rId22"/>
    <p:sldId id="280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8971-E9B7-8B41-92DF-93D5112F1F7E}" type="datetimeFigureOut">
              <a:rPr lang="en-US" smtClean="0"/>
              <a:t>9/21/15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DFFDE-C78B-F643-956E-65DBC0A7B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65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DFFDE-C78B-F643-956E-65DBC0A7B4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6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E013-7890-F84A-BC68-72267110DBDC}" type="datetimeFigureOut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3A36-640B-F34D-A2DF-0B990EDD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5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E013-7890-F84A-BC68-72267110DBDC}" type="datetimeFigureOut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3A36-640B-F34D-A2DF-0B990EDD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7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E013-7890-F84A-BC68-72267110DBDC}" type="datetimeFigureOut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3A36-640B-F34D-A2DF-0B990EDD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9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E013-7890-F84A-BC68-72267110DBDC}" type="datetimeFigureOut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3A36-640B-F34D-A2DF-0B990EDD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E013-7890-F84A-BC68-72267110DBDC}" type="datetimeFigureOut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3A36-640B-F34D-A2DF-0B990EDD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9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E013-7890-F84A-BC68-72267110DBDC}" type="datetimeFigureOut">
              <a:rPr lang="en-US" smtClean="0"/>
              <a:t>9/21/15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3A36-640B-F34D-A2DF-0B990EDD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3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E013-7890-F84A-BC68-72267110DBDC}" type="datetimeFigureOut">
              <a:rPr lang="en-US" smtClean="0"/>
              <a:t>9/21/15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3A36-640B-F34D-A2DF-0B990EDD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5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E013-7890-F84A-BC68-72267110DBDC}" type="datetimeFigureOut">
              <a:rPr lang="en-US" smtClean="0"/>
              <a:t>9/21/15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3A36-640B-F34D-A2DF-0B990EDD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6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E013-7890-F84A-BC68-72267110DBDC}" type="datetimeFigureOut">
              <a:rPr lang="en-US" smtClean="0"/>
              <a:t>9/21/15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3A36-640B-F34D-A2DF-0B990EDD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4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E013-7890-F84A-BC68-72267110DBDC}" type="datetimeFigureOut">
              <a:rPr lang="en-US" smtClean="0"/>
              <a:t>9/21/15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3A36-640B-F34D-A2DF-0B990EDD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2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E013-7890-F84A-BC68-72267110DBDC}" type="datetimeFigureOut">
              <a:rPr lang="en-US" smtClean="0"/>
              <a:t>9/21/15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3A36-640B-F34D-A2DF-0B990EDD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0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4E013-7890-F84A-BC68-72267110DBDC}" type="datetimeFigureOut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F3A36-640B-F34D-A2DF-0B990EDD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7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humbs.dreamstime.com/z/messy-bedroom-871785.jpg" TargetMode="Externa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hyperlink" Target="http://www.gripmonkey.co.uk/about-rainforests.html" TargetMode="External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rkive.org/humboldt-squid/dosidicus-gigas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cean.nationalgeographic.com/ocean/take-action/10-things-you-can-do-to-save-the-ocean/" TargetMode="External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tlasobscura.com/places/marble-caves-of-chile-chico" TargetMode="External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atersfoundation.org/webed/mod5/examples/mod5-5-11.html" TargetMode="External"/><Relationship Id="rId3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ll-geo.org/highlyallochthonous/2012/06/air-conditioning-as-a-positive-climate-feedback/" TargetMode="Externa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gif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ofdreams.com/data_images/dreams/gasoline/gasoline-06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achengineering.org/view_lesson.php?url=collection/cla_/lessons/cla_lesson4_forms_states_conversions/cla_lesson4_forms_states_conversions.xml" TargetMode="Externa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xpertbeacon.com/sites/default/files/improve_your_homes_energy_efficiency_to_help_save_money.jpg" TargetMode="Externa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://www.austinhealeywood.com/images/wood_002.jpg" TargetMode="External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ofdreams.com/data_images/dreams/gasoline/gasoline-0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88049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SWBAT apply the 1</a:t>
            </a:r>
            <a:r>
              <a:rPr lang="en-US" sz="4800" baseline="30000" dirty="0" smtClean="0"/>
              <a:t>st</a:t>
            </a:r>
            <a:r>
              <a:rPr lang="en-US" sz="4800" dirty="0" smtClean="0"/>
              <a:t> and 2</a:t>
            </a:r>
            <a:r>
              <a:rPr lang="en-US" sz="4800" baseline="30000" dirty="0" smtClean="0"/>
              <a:t>nd</a:t>
            </a:r>
            <a:r>
              <a:rPr lang="en-US" sz="4800" dirty="0" smtClean="0"/>
              <a:t> laws of thermodynamics to real-world situations.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1030" y="184196"/>
            <a:ext cx="7323235" cy="1752600"/>
          </a:xfrm>
        </p:spPr>
        <p:txBody>
          <a:bodyPr/>
          <a:lstStyle/>
          <a:p>
            <a:pPr algn="l"/>
            <a:r>
              <a:rPr lang="en-US" dirty="0" smtClean="0"/>
              <a:t>APES Unit 1                                    9/21/15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20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Randomness is always increasing in a  system, unless new energy from outside the system is added to create order.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27" y="3377377"/>
            <a:ext cx="4152202" cy="2748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5295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Increases in the entropy of a system are caused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Conversion of heat energy to light</a:t>
            </a:r>
          </a:p>
          <a:p>
            <a:r>
              <a:rPr lang="en-US" dirty="0" smtClean="0"/>
              <a:t>Combustion of a piece of wood</a:t>
            </a:r>
          </a:p>
          <a:p>
            <a:r>
              <a:rPr lang="en-US" dirty="0" smtClean="0"/>
              <a:t>Transformation of chemical energy to kinetic energy</a:t>
            </a:r>
          </a:p>
          <a:p>
            <a:r>
              <a:rPr lang="en-US" dirty="0" smtClean="0"/>
              <a:t>Making glucose through photosynthesis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21" y="5229694"/>
            <a:ext cx="2236603" cy="1504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061" y="4697166"/>
            <a:ext cx="1349107" cy="203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6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important for all life!</a:t>
            </a:r>
            <a:endParaRPr lang="en-US" dirty="0"/>
          </a:p>
        </p:txBody>
      </p:sp>
      <p:pic>
        <p:nvPicPr>
          <p:cNvPr id="4" name="irc_mi" descr="http://cdn1.arkive.org/media/5B/5B46A586-FF8B-424E-B39D-BC98F384F037/Presentation.Large/Southern-reef-squid-swimming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25" y="2764304"/>
            <a:ext cx="4193651" cy="2149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gripmonkey.co.uk/images/about-rainforests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056" y="4614850"/>
            <a:ext cx="3842944" cy="2243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85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Exchanges of matter or energy occur across system boundaries. </a:t>
            </a:r>
            <a:endParaRPr lang="en-US" dirty="0"/>
          </a:p>
        </p:txBody>
      </p:sp>
      <p:pic>
        <p:nvPicPr>
          <p:cNvPr id="4" name="irc_mi" descr="http://images.nationalgeographic.com/wpf/media-live/photos/000/138/overrides/save-the-ocean-tips_13821_600x45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404" y="3934022"/>
            <a:ext cx="3411202" cy="2192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5721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Matter and energy exchanges across system boundaries do not occur</a:t>
            </a:r>
            <a:endParaRPr lang="en-US" dirty="0"/>
          </a:p>
        </p:txBody>
      </p:sp>
      <p:pic>
        <p:nvPicPr>
          <p:cNvPr id="4" name="irc_mi" descr="http://assets.atlasobscura.com/media/BAhbCVsHOgZmSSJGdXBsb2Fkcy9wbGFjZV9pbWFnZXMvYmYwMjlhZmJlMzRlM2JlNGYyMWZiYzc1YTk3NGI0NjY4NmI2NTA5ZC5qcGcGOgZFVFsIOgZwOgp0aHVtYkkiCng0MDA+BjsGVFsHOwc6CnN0cmlwWwk7BzoMY29udmVydEkiEC1xdWFsaXR5IDkxBjsGVDA/image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87" y="3628370"/>
            <a:ext cx="4195376" cy="2993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0968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Inputs and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Inputs are given to a system</a:t>
            </a:r>
          </a:p>
          <a:p>
            <a:r>
              <a:rPr lang="en-US" dirty="0" smtClean="0"/>
              <a:t>Outputs are losses from the system</a:t>
            </a:r>
          </a:p>
          <a:p>
            <a:r>
              <a:rPr lang="en-US" dirty="0" smtClean="0"/>
              <a:t>Steady state is when inputs equal outputs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255" y="3536529"/>
            <a:ext cx="4403494" cy="306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55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Loops!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Feedback is when the result of a process feed back into the system to change the rate of the process.</a:t>
            </a:r>
          </a:p>
          <a:p>
            <a:endParaRPr lang="en-US" dirty="0"/>
          </a:p>
        </p:txBody>
      </p:sp>
      <p:pic>
        <p:nvPicPr>
          <p:cNvPr id="4" name="irc_mi" descr="http://www.watersfoundation.org/webed/mod5/Pictures/playground-loop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402" y="3373445"/>
            <a:ext cx="4381296" cy="2752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801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Feedback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Amplifies changes</a:t>
            </a:r>
          </a:p>
          <a:p>
            <a:r>
              <a:rPr lang="en-US" dirty="0" smtClean="0"/>
              <a:t>Is unstable</a:t>
            </a:r>
            <a:endParaRPr lang="en-US" dirty="0"/>
          </a:p>
        </p:txBody>
      </p:sp>
      <p:pic>
        <p:nvPicPr>
          <p:cNvPr id="4" name="irc_mi" descr="http://all-geo.org/highlyallochthonous/wp-content/uploads/2012/06/aircondfeedback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450" y="3235297"/>
            <a:ext cx="4862804" cy="3066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021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feedback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Resist changes</a:t>
            </a:r>
          </a:p>
          <a:p>
            <a:r>
              <a:rPr lang="en-US" dirty="0" smtClean="0"/>
              <a:t>Is stable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60" y="3618457"/>
            <a:ext cx="6852266" cy="250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7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Exam on Friday will be 25 questions</a:t>
            </a:r>
          </a:p>
          <a:p>
            <a:r>
              <a:rPr lang="en-US" dirty="0" smtClean="0"/>
              <a:t>Tips for exam: memorize formulas!</a:t>
            </a:r>
          </a:p>
          <a:p>
            <a:pPr lvl="1"/>
            <a:r>
              <a:rPr lang="en-US" dirty="0" smtClean="0"/>
              <a:t>Half-life</a:t>
            </a:r>
          </a:p>
          <a:p>
            <a:pPr lvl="1"/>
            <a:r>
              <a:rPr lang="en-US" dirty="0" smtClean="0"/>
              <a:t>Energy and power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#1 Which </a:t>
            </a:r>
            <a:r>
              <a:rPr lang="en-US" dirty="0"/>
              <a:t>of the following terms is NOT a unit of power</a:t>
            </a:r>
            <a:r>
              <a:rPr lang="en-US" dirty="0" smtClean="0"/>
              <a:t>?</a:t>
            </a:r>
            <a:endParaRPr lang="en-US" sz="4400" dirty="0" smtClean="0"/>
          </a:p>
          <a:p>
            <a:pPr marL="971550" lvl="1" indent="-514350">
              <a:buAutoNum type="alphaUcPeriod"/>
            </a:pPr>
            <a:r>
              <a:rPr lang="en-US" sz="2000" dirty="0" smtClean="0"/>
              <a:t>Joule</a:t>
            </a:r>
            <a:r>
              <a:rPr lang="en-US" sz="2000" dirty="0"/>
              <a:t>/s</a:t>
            </a:r>
          </a:p>
          <a:p>
            <a:pPr marL="971550" lvl="1" indent="-514350">
              <a:buAutoNum type="alphaUcPeriod"/>
            </a:pPr>
            <a:r>
              <a:rPr lang="en-US" sz="2000" dirty="0" smtClean="0"/>
              <a:t>Horsepower</a:t>
            </a:r>
          </a:p>
          <a:p>
            <a:pPr marL="971550" lvl="1" indent="-514350">
              <a:buAutoNum type="alphaUcPeriod"/>
            </a:pPr>
            <a:r>
              <a:rPr lang="en-US" sz="2000" dirty="0" smtClean="0"/>
              <a:t>Kilowatt</a:t>
            </a:r>
          </a:p>
          <a:p>
            <a:pPr marL="971550" lvl="1" indent="-514350">
              <a:buAutoNum type="alphaUcPeriod"/>
            </a:pPr>
            <a:r>
              <a:rPr lang="en-US" sz="2000" dirty="0" smtClean="0"/>
              <a:t>Joule</a:t>
            </a:r>
          </a:p>
          <a:p>
            <a:pPr marL="971550" lvl="1" indent="-514350">
              <a:buAutoNum type="alphaUcPeriod"/>
            </a:pPr>
            <a:r>
              <a:rPr lang="en-US" sz="2000" dirty="0" smtClean="0"/>
              <a:t>All are units of power</a:t>
            </a:r>
          </a:p>
        </p:txBody>
      </p:sp>
    </p:spTree>
    <p:extLst>
      <p:ext uri="{BB962C8B-B14F-4D97-AF65-F5344CB8AC3E}">
        <p14:creationId xmlns:p14="http://schemas.microsoft.com/office/powerpoint/2010/main" val="37456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on Plants!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72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groups!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Group #1: </a:t>
            </a:r>
            <a:r>
              <a:rPr lang="en-US" dirty="0" err="1" smtClean="0"/>
              <a:t>Ramlah</a:t>
            </a:r>
            <a:r>
              <a:rPr lang="en-US" dirty="0" smtClean="0"/>
              <a:t>, </a:t>
            </a:r>
            <a:r>
              <a:rPr lang="en-US" dirty="0" err="1" smtClean="0"/>
              <a:t>Rimsha</a:t>
            </a:r>
            <a:r>
              <a:rPr lang="en-US" dirty="0" smtClean="0"/>
              <a:t>, </a:t>
            </a:r>
            <a:r>
              <a:rPr lang="en-US" dirty="0" err="1" smtClean="0"/>
              <a:t>Rahila</a:t>
            </a:r>
            <a:r>
              <a:rPr lang="en-US" dirty="0" smtClean="0"/>
              <a:t>, Cynthia, Group #2: </a:t>
            </a:r>
            <a:r>
              <a:rPr lang="en-US" dirty="0" err="1" smtClean="0"/>
              <a:t>Attia</a:t>
            </a:r>
            <a:r>
              <a:rPr lang="en-US" dirty="0" smtClean="0"/>
              <a:t>, Monica, Desire, </a:t>
            </a:r>
            <a:r>
              <a:rPr lang="en-US" dirty="0" err="1" smtClean="0"/>
              <a:t>Uzma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Group #3: </a:t>
            </a:r>
            <a:r>
              <a:rPr lang="en-US" dirty="0" err="1" smtClean="0"/>
              <a:t>Mehrangiz</a:t>
            </a:r>
            <a:r>
              <a:rPr lang="en-US" dirty="0" smtClean="0"/>
              <a:t>, </a:t>
            </a:r>
            <a:r>
              <a:rPr lang="en-US" dirty="0" err="1" smtClean="0"/>
              <a:t>Bukurie</a:t>
            </a:r>
            <a:r>
              <a:rPr lang="en-US" dirty="0" smtClean="0"/>
              <a:t>, </a:t>
            </a:r>
            <a:r>
              <a:rPr lang="en-US" dirty="0" err="1" smtClean="0"/>
              <a:t>Hamna</a:t>
            </a:r>
            <a:r>
              <a:rPr lang="en-US" dirty="0" smtClean="0"/>
              <a:t>, </a:t>
            </a:r>
            <a:r>
              <a:rPr lang="en-US" dirty="0" err="1" smtClean="0"/>
              <a:t>Harmanpreet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Group #4: Wendy, </a:t>
            </a:r>
            <a:r>
              <a:rPr lang="en-US" dirty="0" err="1" smtClean="0"/>
              <a:t>Shayna</a:t>
            </a:r>
            <a:r>
              <a:rPr lang="en-US" dirty="0" smtClean="0"/>
              <a:t>, </a:t>
            </a:r>
            <a:r>
              <a:rPr lang="en-US" dirty="0" err="1" smtClean="0"/>
              <a:t>Wyllana</a:t>
            </a:r>
            <a:r>
              <a:rPr lang="en-US" dirty="0" smtClean="0"/>
              <a:t>, </a:t>
            </a:r>
            <a:r>
              <a:rPr lang="en-US" dirty="0" err="1" smtClean="0"/>
              <a:t>Saliha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Group #5: </a:t>
            </a:r>
            <a:r>
              <a:rPr lang="en-US" dirty="0" err="1" smtClean="0"/>
              <a:t>Kaylah</a:t>
            </a:r>
            <a:r>
              <a:rPr lang="en-US" dirty="0" smtClean="0"/>
              <a:t>, </a:t>
            </a:r>
            <a:r>
              <a:rPr lang="en-US" dirty="0" err="1" smtClean="0"/>
              <a:t>Amrat</a:t>
            </a:r>
            <a:r>
              <a:rPr lang="en-US" dirty="0" smtClean="0"/>
              <a:t>, </a:t>
            </a:r>
            <a:r>
              <a:rPr lang="en-US" dirty="0" err="1" smtClean="0"/>
              <a:t>Mahnoor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888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Popcorn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Group </a:t>
            </a:r>
            <a:r>
              <a:rPr lang="en-US" dirty="0"/>
              <a:t>#1: </a:t>
            </a:r>
            <a:r>
              <a:rPr lang="en-US" dirty="0" err="1"/>
              <a:t>Ramlah</a:t>
            </a:r>
            <a:r>
              <a:rPr lang="en-US" dirty="0"/>
              <a:t>, </a:t>
            </a:r>
            <a:r>
              <a:rPr lang="en-US" dirty="0" err="1"/>
              <a:t>Rimsha</a:t>
            </a:r>
            <a:r>
              <a:rPr lang="en-US" dirty="0"/>
              <a:t>, </a:t>
            </a:r>
            <a:r>
              <a:rPr lang="en-US" dirty="0" err="1"/>
              <a:t>Rahila</a:t>
            </a:r>
            <a:r>
              <a:rPr lang="en-US" dirty="0"/>
              <a:t>, Cynthia, </a:t>
            </a:r>
            <a:r>
              <a:rPr lang="en-US" dirty="0" err="1"/>
              <a:t>Kaylah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Group #2: </a:t>
            </a:r>
            <a:r>
              <a:rPr lang="en-US" dirty="0" err="1"/>
              <a:t>Attia</a:t>
            </a:r>
            <a:r>
              <a:rPr lang="en-US" dirty="0"/>
              <a:t>, Monica, Desire, </a:t>
            </a:r>
            <a:r>
              <a:rPr lang="en-US" dirty="0" err="1"/>
              <a:t>Uzma</a:t>
            </a:r>
            <a:r>
              <a:rPr lang="en-US" dirty="0"/>
              <a:t>, </a:t>
            </a:r>
            <a:r>
              <a:rPr lang="en-US" dirty="0" err="1"/>
              <a:t>Amrat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Group #3: </a:t>
            </a:r>
            <a:r>
              <a:rPr lang="en-US" dirty="0" err="1"/>
              <a:t>Mehrangiz</a:t>
            </a:r>
            <a:r>
              <a:rPr lang="en-US" dirty="0"/>
              <a:t>, </a:t>
            </a:r>
            <a:r>
              <a:rPr lang="en-US" dirty="0" err="1"/>
              <a:t>Bukurie</a:t>
            </a:r>
            <a:r>
              <a:rPr lang="en-US" dirty="0"/>
              <a:t>, </a:t>
            </a:r>
            <a:r>
              <a:rPr lang="en-US" dirty="0" err="1"/>
              <a:t>Hamna</a:t>
            </a:r>
            <a:r>
              <a:rPr lang="en-US" dirty="0"/>
              <a:t>, </a:t>
            </a:r>
            <a:r>
              <a:rPr lang="en-US" dirty="0" err="1"/>
              <a:t>Harmanpreet</a:t>
            </a:r>
            <a:r>
              <a:rPr lang="en-US" dirty="0"/>
              <a:t>, </a:t>
            </a:r>
            <a:r>
              <a:rPr lang="en-US" dirty="0" err="1"/>
              <a:t>Mahnoor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Group #4: Wendy, </a:t>
            </a:r>
            <a:r>
              <a:rPr lang="en-US" dirty="0" err="1"/>
              <a:t>Shayna</a:t>
            </a:r>
            <a:r>
              <a:rPr lang="en-US" dirty="0"/>
              <a:t>, </a:t>
            </a:r>
            <a:r>
              <a:rPr lang="en-US" dirty="0" err="1"/>
              <a:t>Wyllana</a:t>
            </a:r>
            <a:r>
              <a:rPr lang="en-US" dirty="0"/>
              <a:t>, </a:t>
            </a:r>
            <a:r>
              <a:rPr lang="en-US" dirty="0" err="1"/>
              <a:t>Saliha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765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Energy conversions worksheet</a:t>
            </a:r>
          </a:p>
          <a:p>
            <a:r>
              <a:rPr lang="en-US" dirty="0" smtClean="0"/>
              <a:t>Finish Popcorn lab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33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Mini-lecture</a:t>
            </a:r>
          </a:p>
          <a:p>
            <a:r>
              <a:rPr lang="en-US" dirty="0" smtClean="0"/>
              <a:t>Check on Plants</a:t>
            </a:r>
          </a:p>
          <a:p>
            <a:r>
              <a:rPr lang="en-US" dirty="0" smtClean="0"/>
              <a:t>Energy math problems</a:t>
            </a:r>
          </a:p>
          <a:p>
            <a:r>
              <a:rPr lang="en-US" dirty="0" smtClean="0"/>
              <a:t>Outdoor lab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1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Properties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12" y="1143000"/>
            <a:ext cx="8229600" cy="4525963"/>
          </a:xfrm>
        </p:spPr>
        <p:txBody>
          <a:bodyPr/>
          <a:lstStyle/>
          <a:p>
            <a:r>
              <a:rPr lang="en-US" dirty="0" smtClean="0"/>
              <a:t>Specific heat is the amount of heat required to change a unit mass of a substance by one degree in temperature. </a:t>
            </a:r>
          </a:p>
          <a:p>
            <a:r>
              <a:rPr lang="en-US" dirty="0" smtClean="0"/>
              <a:t>High specific heat = A lot of heat is needed to change the temperature</a:t>
            </a:r>
          </a:p>
          <a:p>
            <a:r>
              <a:rPr lang="en-US" dirty="0" smtClean="0"/>
              <a:t>Water has a high specific heat which moderates the earth’s climate.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175" y="4690631"/>
            <a:ext cx="2889825" cy="2167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025" y="5038530"/>
            <a:ext cx="3216570" cy="161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4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law of thermodynamics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is neither created nor destroyed.</a:t>
            </a:r>
          </a:p>
          <a:p>
            <a:r>
              <a:rPr lang="en-US" dirty="0" smtClean="0"/>
              <a:t>Energy can be converted from one form to another</a:t>
            </a:r>
            <a:endParaRPr lang="en-US" dirty="0"/>
          </a:p>
        </p:txBody>
      </p:sp>
      <p:pic>
        <p:nvPicPr>
          <p:cNvPr id="5" name="Picture 4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27872"/>
            <a:ext cx="2546989" cy="1779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830" y="2715928"/>
            <a:ext cx="2575271" cy="2308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52" y="4354781"/>
            <a:ext cx="2777395" cy="2230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7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law of thermodynamics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27200"/>
          </a:xfrm>
        </p:spPr>
        <p:txBody>
          <a:bodyPr/>
          <a:lstStyle/>
          <a:p>
            <a:r>
              <a:rPr lang="en-US" dirty="0" smtClean="0"/>
              <a:t>When energy is transformed, the quantity of energy remains the same, but its ability to do work decreases.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27400"/>
            <a:ext cx="5511800" cy="353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1330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law of thermodynamics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is ALWAYS degraded to a lower quality energy when it is used to do work.</a:t>
            </a:r>
          </a:p>
          <a:p>
            <a:r>
              <a:rPr lang="en-US" dirty="0" smtClean="0"/>
              <a:t>Lower quality energy is usually heat</a:t>
            </a:r>
          </a:p>
          <a:p>
            <a:endParaRPr lang="en-US" dirty="0"/>
          </a:p>
        </p:txBody>
      </p:sp>
      <p:pic>
        <p:nvPicPr>
          <p:cNvPr id="4" name="irc_mi" descr="http://www.teachengineering.org/collection/cla_/lessons/cla_lesson4_forms_states_conversions/light_bulb1_lesson4_image1_resized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488" y="3795966"/>
            <a:ext cx="3636032" cy="2507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6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Efficiency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ratio of the amount of work that is done to the total amount of of energy that is introduced into the system.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390" y="3719082"/>
            <a:ext cx="3768263" cy="2664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352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ease </a:t>
            </a:r>
            <a:r>
              <a:rPr lang="en-US" dirty="0"/>
              <a:t>w</a:t>
            </a:r>
            <a:r>
              <a:rPr lang="en-US" dirty="0" smtClean="0"/>
              <a:t>ith which an energy source can be used for work.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4199"/>
            <a:ext cx="3337995" cy="267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79" y="3677014"/>
            <a:ext cx="3270865" cy="2449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787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520</Words>
  <Application>Microsoft Macintosh PowerPoint</Application>
  <PresentationFormat>On-screen Show (4:3)</PresentationFormat>
  <Paragraphs>76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SWBAT apply the 1st and 2nd laws of thermodynamics to real-world situations.</vt:lpstr>
      <vt:lpstr>Do Now:</vt:lpstr>
      <vt:lpstr>Agenda</vt:lpstr>
      <vt:lpstr>Properties of Water</vt:lpstr>
      <vt:lpstr>First law of thermodynamics</vt:lpstr>
      <vt:lpstr>Second law of thermodynamics</vt:lpstr>
      <vt:lpstr>Second law of thermodynamics</vt:lpstr>
      <vt:lpstr>Energy Efficiency </vt:lpstr>
      <vt:lpstr>Energy Quality</vt:lpstr>
      <vt:lpstr>Entropy</vt:lpstr>
      <vt:lpstr>Increases in the entropy of a system are caused by</vt:lpstr>
      <vt:lpstr>Energy Conversions</vt:lpstr>
      <vt:lpstr>Open System</vt:lpstr>
      <vt:lpstr>Closed Systems</vt:lpstr>
      <vt:lpstr>Inputs and Outputs</vt:lpstr>
      <vt:lpstr>Feedback Loops!</vt:lpstr>
      <vt:lpstr>Positive Feedback Loop</vt:lpstr>
      <vt:lpstr>Negative feedback loop</vt:lpstr>
      <vt:lpstr>Announcements</vt:lpstr>
      <vt:lpstr>Check on Plants!</vt:lpstr>
      <vt:lpstr>Math groups!</vt:lpstr>
      <vt:lpstr>Popcorn Lab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apply the 1st and 2nd laws of thermodynamics to real-world situations.</dc:title>
  <dc:creator>Kayla McDaniel</dc:creator>
  <cp:lastModifiedBy>Kayla McDaniel</cp:lastModifiedBy>
  <cp:revision>50</cp:revision>
  <dcterms:created xsi:type="dcterms:W3CDTF">2014-09-14T17:01:30Z</dcterms:created>
  <dcterms:modified xsi:type="dcterms:W3CDTF">2015-09-21T17:51:59Z</dcterms:modified>
</cp:coreProperties>
</file>