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71" r:id="rId4"/>
    <p:sldId id="258" r:id="rId5"/>
    <p:sldId id="257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1E-426B-FD47-ADEA-ABEFEA538355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6A58-355C-3540-ACD3-ED1AA123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1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1E-426B-FD47-ADEA-ABEFEA538355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6A58-355C-3540-ACD3-ED1AA123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4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1E-426B-FD47-ADEA-ABEFEA538355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6A58-355C-3540-ACD3-ED1AA123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4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1E-426B-FD47-ADEA-ABEFEA538355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6A58-355C-3540-ACD3-ED1AA123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4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1E-426B-FD47-ADEA-ABEFEA538355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6A58-355C-3540-ACD3-ED1AA123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1E-426B-FD47-ADEA-ABEFEA538355}" type="datetimeFigureOut">
              <a:rPr lang="en-US" smtClean="0"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6A58-355C-3540-ACD3-ED1AA123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7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1E-426B-FD47-ADEA-ABEFEA538355}" type="datetimeFigureOut">
              <a:rPr lang="en-US" smtClean="0"/>
              <a:t>9/17/15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6A58-355C-3540-ACD3-ED1AA123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2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1E-426B-FD47-ADEA-ABEFEA538355}" type="datetimeFigureOut">
              <a:rPr lang="en-US" smtClean="0"/>
              <a:t>9/17/15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6A58-355C-3540-ACD3-ED1AA123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7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1E-426B-FD47-ADEA-ABEFEA538355}" type="datetimeFigureOut">
              <a:rPr lang="en-US" smtClean="0"/>
              <a:t>9/17/15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6A58-355C-3540-ACD3-ED1AA123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1E-426B-FD47-ADEA-ABEFEA538355}" type="datetimeFigureOut">
              <a:rPr lang="en-US" smtClean="0"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6A58-355C-3540-ACD3-ED1AA123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1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1E-426B-FD47-ADEA-ABEFEA538355}" type="datetimeFigureOut">
              <a:rPr lang="en-US" smtClean="0"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6A58-355C-3540-ACD3-ED1AA123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2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B581E-426B-FD47-ADEA-ABEFEA538355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16A58-355C-3540-ACD3-ED1AA123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0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subscribe.mhtml" TargetMode="External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oquest.org/peer2011/wp-content/uploads/2011/08/Image-2.png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hutterstock.com/subscribe.mhtml" TargetMode="Externa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5399" y="35864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Aim: What are the building block of biological molecules and cells?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Now: A new organic compound has a half-life of 4 years. If there is 8 grams of the compound left after 16 years, how many grams were present to begin with?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5399" y="153821"/>
            <a:ext cx="7478119" cy="1752600"/>
          </a:xfrm>
        </p:spPr>
        <p:txBody>
          <a:bodyPr/>
          <a:lstStyle/>
          <a:p>
            <a:pPr algn="l"/>
            <a:r>
              <a:rPr lang="en-US" dirty="0" smtClean="0"/>
              <a:t>APES Unit 1                                       9/</a:t>
            </a:r>
            <a:r>
              <a:rPr lang="en-US" dirty="0" smtClean="0"/>
              <a:t>18/15</a:t>
            </a:r>
          </a:p>
          <a:p>
            <a:pPr algn="l"/>
            <a:r>
              <a:rPr lang="en-US" dirty="0" smtClean="0"/>
              <a:t>Lesson 5</a:t>
            </a:r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1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are the smallest structural unit of a living organism that is functioning.</a:t>
            </a:r>
          </a:p>
          <a:p>
            <a:r>
              <a:rPr lang="en-US" dirty="0" smtClean="0"/>
              <a:t>Contains the four macromolecules: proteins, carbohydrates, nucleic acids, and lipids.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11" y="3949836"/>
            <a:ext cx="3639014" cy="2574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52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is the ability to do work or transfer heat.</a:t>
            </a:r>
          </a:p>
          <a:p>
            <a:r>
              <a:rPr lang="en-US" dirty="0" smtClean="0"/>
              <a:t>Animals absorb energy through cellular respiration</a:t>
            </a:r>
          </a:p>
          <a:p>
            <a:r>
              <a:rPr lang="en-US" dirty="0" smtClean="0"/>
              <a:t>Plants absorb energy through photosynthesis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26" y="4599729"/>
            <a:ext cx="2820693" cy="2091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502" y="4599729"/>
            <a:ext cx="2177855" cy="208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1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Electromagnetic Radiation is energy emitted from the sun.</a:t>
            </a:r>
          </a:p>
          <a:p>
            <a:pPr lvl="1"/>
            <a:r>
              <a:rPr lang="en-US" dirty="0" smtClean="0"/>
              <a:t>Can be in the form of visible light, UV light, and infrared energy.</a:t>
            </a:r>
          </a:p>
          <a:p>
            <a:pPr lvl="1"/>
            <a:r>
              <a:rPr lang="en-US" dirty="0" smtClean="0"/>
              <a:t>It is carried by photons.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52" y="4058263"/>
            <a:ext cx="4690829" cy="257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12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Joule= amount of energy used </a:t>
            </a:r>
            <a:r>
              <a:rPr lang="en-US" dirty="0" smtClean="0"/>
              <a:t>when </a:t>
            </a:r>
            <a:r>
              <a:rPr lang="en-US" dirty="0" smtClean="0"/>
              <a:t>1 watt light bulb is burned for 1 second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766" y="3223416"/>
            <a:ext cx="5877433" cy="31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3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is the ability to do work (kilowatt-hour (kWh)</a:t>
            </a:r>
          </a:p>
          <a:p>
            <a:r>
              <a:rPr lang="en-US" dirty="0" smtClean="0"/>
              <a:t>Power is the rate at which work is done (kW)</a:t>
            </a:r>
          </a:p>
          <a:p>
            <a:r>
              <a:rPr lang="en-US" dirty="0" smtClean="0"/>
              <a:t>Energy = power x time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729" y="4164640"/>
            <a:ext cx="3919677" cy="2219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8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057"/>
            <a:ext cx="8229600" cy="4525963"/>
          </a:xfrm>
        </p:spPr>
        <p:txBody>
          <a:bodyPr/>
          <a:lstStyle/>
          <a:p>
            <a:r>
              <a:rPr lang="en-US" dirty="0" smtClean="0"/>
              <a:t>Potential energy  is energy that is stored but has </a:t>
            </a:r>
            <a:r>
              <a:rPr lang="en-US" dirty="0" smtClean="0"/>
              <a:t>not </a:t>
            </a:r>
            <a:r>
              <a:rPr lang="en-US" dirty="0" smtClean="0"/>
              <a:t>yet been released</a:t>
            </a:r>
          </a:p>
          <a:p>
            <a:r>
              <a:rPr lang="en-US" dirty="0" smtClean="0"/>
              <a:t>Kinetic energy is energy of motion</a:t>
            </a:r>
          </a:p>
          <a:p>
            <a:r>
              <a:rPr lang="en-US" dirty="0" smtClean="0"/>
              <a:t>Chemical energy is potential energy stored in chemical bonds</a:t>
            </a:r>
          </a:p>
          <a:p>
            <a:pPr lvl="1"/>
            <a:r>
              <a:rPr lang="en-US" dirty="0" smtClean="0"/>
              <a:t>Ex: cellular respiration of glucose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4276"/>
            <a:ext cx="2465056" cy="202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682" y="4607347"/>
            <a:ext cx="1693269" cy="1887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130" y="3755002"/>
            <a:ext cx="2139670" cy="2548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23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The measure of average kinetic energy of a substance is its temperature. </a:t>
            </a:r>
          </a:p>
          <a:p>
            <a:r>
              <a:rPr lang="en-US" sz="3600" dirty="0" smtClean="0"/>
              <a:t>Change in temperature = change in energy</a:t>
            </a:r>
          </a:p>
          <a:p>
            <a:r>
              <a:rPr lang="en-US" sz="3600" dirty="0" smtClean="0"/>
              <a:t>Convert matter from one phase to another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423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on Plants!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80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doing unit conversions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Write the </a:t>
            </a:r>
            <a:r>
              <a:rPr lang="en-US" b="1" u="sng" dirty="0" smtClean="0"/>
              <a:t>answer</a:t>
            </a:r>
            <a:r>
              <a:rPr lang="en-US" dirty="0" smtClean="0"/>
              <a:t> unit first!</a:t>
            </a:r>
          </a:p>
          <a:p>
            <a:pPr marL="514350" indent="-514350">
              <a:buAutoNum type="arabicPeriod"/>
            </a:pPr>
            <a:r>
              <a:rPr lang="en-US" dirty="0" smtClean="0"/>
              <a:t>Find the conversion unit that involves the answer unit</a:t>
            </a:r>
          </a:p>
          <a:p>
            <a:pPr marL="514350" indent="-514350">
              <a:buAutoNum type="arabicPeriod"/>
            </a:pPr>
            <a:r>
              <a:rPr lang="en-US" dirty="0" smtClean="0"/>
              <a:t>Write the unit conversion factor with the </a:t>
            </a:r>
            <a:r>
              <a:rPr lang="en-US" b="1" dirty="0" smtClean="0"/>
              <a:t>answer units on top</a:t>
            </a:r>
          </a:p>
          <a:p>
            <a:pPr marL="514350" indent="-514350">
              <a:buAutoNum type="arabicPeriod"/>
            </a:pPr>
            <a:r>
              <a:rPr lang="en-US" dirty="0" smtClean="0"/>
              <a:t>Find a value in the problem that has the same units that appear on the </a:t>
            </a:r>
            <a:r>
              <a:rPr lang="en-US" b="1" dirty="0" smtClean="0"/>
              <a:t>bottom of the unit conversion factor</a:t>
            </a:r>
          </a:p>
          <a:p>
            <a:pPr marL="514350" indent="-514350">
              <a:buAutoNum type="arabicPeriod"/>
            </a:pPr>
            <a:r>
              <a:rPr lang="en-US" dirty="0" smtClean="0"/>
              <a:t>Repeat steps 3 and 4 until all units (except the answer units) have cancelled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reading Ch. #2</a:t>
            </a:r>
          </a:p>
          <a:p>
            <a:r>
              <a:rPr lang="en-US" dirty="0" smtClean="0"/>
              <a:t>Read Working Towards Sustainability about the Florida Everglades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00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7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Mini-lecture</a:t>
            </a:r>
          </a:p>
          <a:p>
            <a:r>
              <a:rPr lang="en-US" dirty="0" smtClean="0"/>
              <a:t>Water Plants</a:t>
            </a:r>
          </a:p>
          <a:p>
            <a:r>
              <a:rPr lang="en-US" dirty="0" smtClean="0"/>
              <a:t>Review Unit Conversion Problem #5</a:t>
            </a:r>
          </a:p>
          <a:p>
            <a:r>
              <a:rPr lang="en-US" dirty="0" smtClean="0"/>
              <a:t>Energy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83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Molecules and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Inorganic compounds EITHER do not contain carbon, or contain carbon that is bonded to an element other than hydrogen.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685" y="3438682"/>
            <a:ext cx="3712353" cy="2989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40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Molecules and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Organic compounds are compounds that have carbon-carbon and carbon-hydrogen bonds.</a:t>
            </a:r>
          </a:p>
          <a:p>
            <a:pPr lvl="1"/>
            <a:r>
              <a:rPr lang="en-US" dirty="0" smtClean="0"/>
              <a:t>Fossil fuels</a:t>
            </a:r>
          </a:p>
          <a:p>
            <a:pPr lvl="1"/>
            <a:r>
              <a:rPr lang="en-US" dirty="0" smtClean="0"/>
              <a:t>Glucose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thanol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80" y="4201608"/>
            <a:ext cx="2200324" cy="2646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55" y="2608767"/>
            <a:ext cx="5486400" cy="193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099" y="4662356"/>
            <a:ext cx="2524620" cy="2185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12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Molecules and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Carbohydrates are compounds that are composed of carbon, hydrogen, and oxygen atoms.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3429000"/>
            <a:ext cx="45847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1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Proteins are made up of long chains of amino acids.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085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Biological Molecules and Cells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2" y="3113399"/>
            <a:ext cx="2367992" cy="2617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06" y="3624555"/>
            <a:ext cx="3426963" cy="2501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6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Molecules and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Nucleic Acids:</a:t>
            </a:r>
          </a:p>
          <a:p>
            <a:pPr lvl="1"/>
            <a:r>
              <a:rPr lang="en-US" dirty="0" smtClean="0"/>
              <a:t>DNA is the genetic material</a:t>
            </a:r>
          </a:p>
          <a:p>
            <a:pPr lvl="1"/>
            <a:r>
              <a:rPr lang="en-US" dirty="0" smtClean="0"/>
              <a:t>RNA translates the protein that DNA codes for</a:t>
            </a:r>
            <a:endParaRPr lang="en-US" dirty="0"/>
          </a:p>
        </p:txBody>
      </p:sp>
      <p:pic>
        <p:nvPicPr>
          <p:cNvPr id="7" name="Picture 6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191" y="3345741"/>
            <a:ext cx="2779842" cy="3310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42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Molecules and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</a:p>
          <a:p>
            <a:pPr lvl="1"/>
            <a:r>
              <a:rPr lang="en-US" dirty="0" smtClean="0"/>
              <a:t>Do not mix with water</a:t>
            </a:r>
          </a:p>
          <a:p>
            <a:pPr lvl="1"/>
            <a:r>
              <a:rPr lang="en-US" dirty="0" smtClean="0"/>
              <a:t>Examples: fats, waxes, steroids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24" y="3640045"/>
            <a:ext cx="4446526" cy="2729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450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2831</TotalTime>
  <Words>450</Words>
  <Application>Microsoft Macintosh PowerPoint</Application>
  <PresentationFormat>On-screen Show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Aim: What are the building block of biological molecules and cells?  Do Now: A new organic compound has a half-life of 4 years. If there is 8 grams of the compound left after 16 years, how many grams were present to begin with?</vt:lpstr>
      <vt:lpstr>Do Now:</vt:lpstr>
      <vt:lpstr>Agenda:</vt:lpstr>
      <vt:lpstr>Biological Molecules and Cells</vt:lpstr>
      <vt:lpstr>Biological Molecules and Cells</vt:lpstr>
      <vt:lpstr>Biological Molecules and Cells</vt:lpstr>
      <vt:lpstr>PowerPoint Presentation</vt:lpstr>
      <vt:lpstr>Biological Molecules and Cells</vt:lpstr>
      <vt:lpstr>Biological Molecules and Cells</vt:lpstr>
      <vt:lpstr>Cells</vt:lpstr>
      <vt:lpstr>Energy</vt:lpstr>
      <vt:lpstr>Energy</vt:lpstr>
      <vt:lpstr>Forms of energy</vt:lpstr>
      <vt:lpstr>Forms of energy</vt:lpstr>
      <vt:lpstr>Types of Energy</vt:lpstr>
      <vt:lpstr>Temperature</vt:lpstr>
      <vt:lpstr>Check on Plants!</vt:lpstr>
      <vt:lpstr>Steps for doing unit conversions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What are the building block of biological molecules and cells? Do Now: A new organic compound has a half-life of 4 years. If there is 8 grams of the compound left after 16 years, how many grams were present to begin with?</dc:title>
  <dc:creator>Kayla McDaniel</dc:creator>
  <cp:lastModifiedBy>Kayla McDaniel</cp:lastModifiedBy>
  <cp:revision>39</cp:revision>
  <dcterms:created xsi:type="dcterms:W3CDTF">2014-09-12T00:11:52Z</dcterms:created>
  <dcterms:modified xsi:type="dcterms:W3CDTF">2015-09-18T12:17:40Z</dcterms:modified>
</cp:coreProperties>
</file>