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4" r:id="rId3"/>
    <p:sldId id="275" r:id="rId4"/>
    <p:sldId id="258" r:id="rId5"/>
    <p:sldId id="259" r:id="rId6"/>
    <p:sldId id="260" r:id="rId7"/>
    <p:sldId id="262" r:id="rId8"/>
    <p:sldId id="265" r:id="rId9"/>
    <p:sldId id="263" r:id="rId10"/>
    <p:sldId id="261" r:id="rId11"/>
    <p:sldId id="264" r:id="rId12"/>
    <p:sldId id="266" r:id="rId13"/>
    <p:sldId id="267" r:id="rId14"/>
    <p:sldId id="268" r:id="rId15"/>
    <p:sldId id="269" r:id="rId16"/>
    <p:sldId id="270" r:id="rId17"/>
    <p:sldId id="273" r:id="rId18"/>
    <p:sldId id="276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51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3AA0-2784-B94E-B440-818CEC9DB3B5}" type="datetimeFigureOut">
              <a:rPr lang="en-US" smtClean="0"/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537D-57B9-F84E-B1C9-386AAC69B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55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3AA0-2784-B94E-B440-818CEC9DB3B5}" type="datetimeFigureOut">
              <a:rPr lang="en-US" smtClean="0"/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537D-57B9-F84E-B1C9-386AAC69B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26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3AA0-2784-B94E-B440-818CEC9DB3B5}" type="datetimeFigureOut">
              <a:rPr lang="en-US" smtClean="0"/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537D-57B9-F84E-B1C9-386AAC69B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68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3AA0-2784-B94E-B440-818CEC9DB3B5}" type="datetimeFigureOut">
              <a:rPr lang="en-US" smtClean="0"/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537D-57B9-F84E-B1C9-386AAC69B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90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3AA0-2784-B94E-B440-818CEC9DB3B5}" type="datetimeFigureOut">
              <a:rPr lang="en-US" smtClean="0"/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537D-57B9-F84E-B1C9-386AAC69B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10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3AA0-2784-B94E-B440-818CEC9DB3B5}" type="datetimeFigureOut">
              <a:rPr lang="en-US" smtClean="0"/>
              <a:t>1/13/16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537D-57B9-F84E-B1C9-386AAC69B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01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3AA0-2784-B94E-B440-818CEC9DB3B5}" type="datetimeFigureOut">
              <a:rPr lang="en-US" smtClean="0"/>
              <a:t>1/13/16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537D-57B9-F84E-B1C9-386AAC69B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44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3AA0-2784-B94E-B440-818CEC9DB3B5}" type="datetimeFigureOut">
              <a:rPr lang="en-US" smtClean="0"/>
              <a:t>1/13/16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537D-57B9-F84E-B1C9-386AAC69B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2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3AA0-2784-B94E-B440-818CEC9DB3B5}" type="datetimeFigureOut">
              <a:rPr lang="en-US" smtClean="0"/>
              <a:t>1/13/16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537D-57B9-F84E-B1C9-386AAC69B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46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3AA0-2784-B94E-B440-818CEC9DB3B5}" type="datetimeFigureOut">
              <a:rPr lang="en-US" smtClean="0"/>
              <a:t>1/13/16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537D-57B9-F84E-B1C9-386AAC69B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83AA0-2784-B94E-B440-818CEC9DB3B5}" type="datetimeFigureOut">
              <a:rPr lang="en-US" smtClean="0"/>
              <a:t>1/13/16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9537D-57B9-F84E-B1C9-386AAC69B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25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83AA0-2784-B94E-B440-818CEC9DB3B5}" type="datetimeFigureOut">
              <a:rPr lang="en-US" smtClean="0"/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9537D-57B9-F84E-B1C9-386AAC69B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6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402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SWBAT identify the consequences of climate change for living organisms.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1430" y="216854"/>
            <a:ext cx="7086600" cy="1953362"/>
          </a:xfrm>
        </p:spPr>
        <p:txBody>
          <a:bodyPr/>
          <a:lstStyle/>
          <a:p>
            <a:pPr algn="l"/>
            <a:r>
              <a:rPr lang="en-US" dirty="0" smtClean="0"/>
              <a:t>APES Unit 7                                      1/</a:t>
            </a:r>
            <a:r>
              <a:rPr lang="en-US" dirty="0"/>
              <a:t>1</a:t>
            </a:r>
            <a:r>
              <a:rPr lang="en-US" dirty="0" smtClean="0"/>
              <a:t>3/16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218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8090"/>
            <a:ext cx="8229600" cy="1143000"/>
          </a:xfrm>
        </p:spPr>
        <p:txBody>
          <a:bodyPr/>
          <a:lstStyle/>
          <a:p>
            <a:r>
              <a:rPr lang="en-US" dirty="0" smtClean="0"/>
              <a:t>Case Study: Coral Reefs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4910"/>
            <a:ext cx="8229600" cy="567657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High water temperatures + increased ocean acidity = loss of coral reefs</a:t>
            </a:r>
          </a:p>
          <a:p>
            <a:r>
              <a:rPr lang="en-US" dirty="0" smtClean="0"/>
              <a:t>Environmental impact of loss of coral reefs:</a:t>
            </a:r>
          </a:p>
          <a:p>
            <a:pPr lvl="1"/>
            <a:r>
              <a:rPr lang="en-US" dirty="0" smtClean="0"/>
              <a:t>Loss of habitat</a:t>
            </a:r>
          </a:p>
          <a:p>
            <a:pPr lvl="2"/>
            <a:r>
              <a:rPr lang="en-US" dirty="0" smtClean="0"/>
              <a:t>Elimination of food source for marine life</a:t>
            </a:r>
          </a:p>
          <a:p>
            <a:pPr lvl="2"/>
            <a:r>
              <a:rPr lang="en-US" dirty="0" smtClean="0"/>
              <a:t>Loss of shelter/ hiding places</a:t>
            </a:r>
          </a:p>
          <a:p>
            <a:pPr lvl="2"/>
            <a:r>
              <a:rPr lang="en-US" dirty="0" smtClean="0"/>
              <a:t>Loss of breeding grounds for fish and bird species</a:t>
            </a:r>
          </a:p>
          <a:p>
            <a:pPr lvl="1"/>
            <a:r>
              <a:rPr lang="en-US" dirty="0" smtClean="0"/>
              <a:t>Loss of biodiversity</a:t>
            </a:r>
          </a:p>
          <a:p>
            <a:pPr lvl="2"/>
            <a:r>
              <a:rPr lang="en-US" dirty="0" smtClean="0"/>
              <a:t>Extinction or decrease in population of marine organisms</a:t>
            </a:r>
          </a:p>
          <a:p>
            <a:r>
              <a:rPr lang="en-US" dirty="0" smtClean="0"/>
              <a:t>Economic Impact:</a:t>
            </a:r>
          </a:p>
          <a:p>
            <a:pPr lvl="1"/>
            <a:r>
              <a:rPr lang="en-US" dirty="0" smtClean="0"/>
              <a:t>Locations for commercial fishing put at risk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768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Environmental Issues and Marine 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Overfishing</a:t>
            </a:r>
          </a:p>
          <a:p>
            <a:r>
              <a:rPr lang="en-US" dirty="0" smtClean="0"/>
              <a:t>Nutrient pollution and eutrophication</a:t>
            </a:r>
          </a:p>
          <a:p>
            <a:r>
              <a:rPr lang="en-US" dirty="0" smtClean="0"/>
              <a:t>Hypoxia and dead zones</a:t>
            </a:r>
          </a:p>
          <a:p>
            <a:r>
              <a:rPr lang="en-US" dirty="0" smtClean="0"/>
              <a:t>Garbage/Plastic debris (great pacific garbage patch)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69" y="4445502"/>
            <a:ext cx="3350203" cy="22111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911" y="4303254"/>
            <a:ext cx="3524889" cy="235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57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7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Effect of global warming on Humans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849" y="1492461"/>
            <a:ext cx="8588061" cy="49976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Relocation of people from coastal communities and islands</a:t>
            </a:r>
          </a:p>
          <a:p>
            <a:r>
              <a:rPr lang="en-US" dirty="0" smtClean="0"/>
              <a:t>Increase of infectious diseases, especially those carried by mosquitos	:</a:t>
            </a:r>
          </a:p>
          <a:p>
            <a:pPr lvl="1"/>
            <a:r>
              <a:rPr lang="en-US" dirty="0" smtClean="0"/>
              <a:t>West Nile Virus</a:t>
            </a:r>
          </a:p>
          <a:p>
            <a:pPr lvl="1"/>
            <a:r>
              <a:rPr lang="en-US" dirty="0" smtClean="0"/>
              <a:t>Malaria </a:t>
            </a:r>
          </a:p>
          <a:p>
            <a:pPr lvl="1"/>
            <a:r>
              <a:rPr lang="en-US" dirty="0" smtClean="0"/>
              <a:t>Dengue Fever</a:t>
            </a:r>
          </a:p>
          <a:p>
            <a:r>
              <a:rPr lang="en-US" dirty="0" smtClean="0"/>
              <a:t>The IPCC estimates that 65% of the world’s population will be at risk of infectious diseases due to global warming</a:t>
            </a:r>
          </a:p>
          <a:p>
            <a:r>
              <a:rPr lang="en-US" dirty="0" smtClean="0"/>
              <a:t>Economics consequences:</a:t>
            </a:r>
          </a:p>
          <a:p>
            <a:pPr lvl="1"/>
            <a:r>
              <a:rPr lang="en-US" dirty="0" smtClean="0"/>
              <a:t>Shorter winters </a:t>
            </a:r>
            <a:r>
              <a:rPr lang="en-US" dirty="0" smtClean="0">
                <a:sym typeface="Wingdings"/>
              </a:rPr>
              <a:t> Less winter tourism (skiing)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2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Dengue fever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679" y="1658990"/>
            <a:ext cx="7257365" cy="486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64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Kyoto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448665" cy="512226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Representatives of 38 countries convened in Kyoto, Japan in 1997 to determine how to control global warming</a:t>
            </a:r>
          </a:p>
          <a:p>
            <a:r>
              <a:rPr lang="en-US" dirty="0" smtClean="0"/>
              <a:t>Global emissions of greenhouse gases from all industrialized nations will be reduced by at least 5% below their 1990 levels by 2012.</a:t>
            </a:r>
          </a:p>
          <a:p>
            <a:r>
              <a:rPr lang="en-US" dirty="0" smtClean="0"/>
              <a:t>U.S. would have an 8% reduction of emissions</a:t>
            </a:r>
          </a:p>
          <a:p>
            <a:r>
              <a:rPr lang="en-US" dirty="0" smtClean="0"/>
              <a:t>China and India would have no reduction in emissions</a:t>
            </a:r>
          </a:p>
          <a:p>
            <a:pPr lvl="1"/>
            <a:r>
              <a:rPr lang="en-US" dirty="0" smtClean="0"/>
              <a:t>Unfairly exposed to consequences of global warming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8642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Kyoto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Kyoto Protocol was NOT ratified by the U.S.</a:t>
            </a:r>
          </a:p>
          <a:p>
            <a:r>
              <a:rPr lang="en-US" dirty="0" smtClean="0"/>
              <a:t>2001- more amendments made</a:t>
            </a:r>
          </a:p>
          <a:p>
            <a:pPr lvl="1"/>
            <a:r>
              <a:rPr lang="en-US" dirty="0" smtClean="0"/>
              <a:t>Bush said there wasn’t enough evidence for climate change and didn’t ratify it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516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293" y="0"/>
            <a:ext cx="8229600" cy="1143000"/>
          </a:xfrm>
        </p:spPr>
        <p:txBody>
          <a:bodyPr/>
          <a:lstStyle/>
          <a:p>
            <a:r>
              <a:rPr lang="en-US" dirty="0" smtClean="0"/>
              <a:t>Carbon Sequestration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1597"/>
            <a:ext cx="8229600" cy="4525963"/>
          </a:xfrm>
        </p:spPr>
        <p:txBody>
          <a:bodyPr/>
          <a:lstStyle/>
          <a:p>
            <a:r>
              <a:rPr lang="en-US" dirty="0" smtClean="0"/>
              <a:t>Removing CO</a:t>
            </a:r>
            <a:r>
              <a:rPr lang="en-US" baseline="-25000" dirty="0" smtClean="0"/>
              <a:t>2</a:t>
            </a:r>
            <a:r>
              <a:rPr lang="en-US" dirty="0" smtClean="0"/>
              <a:t> from the atmosphere</a:t>
            </a:r>
          </a:p>
          <a:p>
            <a:pPr lvl="1"/>
            <a:r>
              <a:rPr lang="en-US" dirty="0" smtClean="0"/>
              <a:t>CO</a:t>
            </a:r>
            <a:r>
              <a:rPr lang="en-US" baseline="-25000" dirty="0" smtClean="0"/>
              <a:t>2 </a:t>
            </a:r>
            <a:r>
              <a:rPr lang="en-US" dirty="0" smtClean="0"/>
              <a:t>stored in soil</a:t>
            </a:r>
          </a:p>
          <a:p>
            <a:pPr lvl="1"/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emissions trapped and pumped into abandoned oil wells or the deep ocean</a:t>
            </a:r>
          </a:p>
          <a:p>
            <a:r>
              <a:rPr lang="en-US" dirty="0" smtClean="0"/>
              <a:t>Disadvantages:</a:t>
            </a:r>
          </a:p>
          <a:p>
            <a:pPr lvl="1"/>
            <a:r>
              <a:rPr lang="en-US" dirty="0" smtClean="0"/>
              <a:t>expensive</a:t>
            </a:r>
          </a:p>
        </p:txBody>
      </p:sp>
    </p:spTree>
    <p:extLst>
      <p:ext uri="{BB962C8B-B14F-4D97-AF65-F5344CB8AC3E}">
        <p14:creationId xmlns:p14="http://schemas.microsoft.com/office/powerpoint/2010/main" val="2661118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recent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2007: Supreme Court ruled that EPA can regulate CO</a:t>
            </a:r>
            <a:r>
              <a:rPr lang="en-US" baseline="-25000" dirty="0" smtClean="0"/>
              <a:t>2</a:t>
            </a:r>
            <a:r>
              <a:rPr lang="en-US" dirty="0" smtClean="0"/>
              <a:t> emissions under the Clean Air Act</a:t>
            </a:r>
          </a:p>
          <a:p>
            <a:r>
              <a:rPr lang="en-US" dirty="0" smtClean="0"/>
              <a:t>Initiatives to increase gas mileage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123" y="4098042"/>
            <a:ext cx="3479254" cy="2340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681" y="4217420"/>
            <a:ext cx="3366804" cy="223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92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Rising Greenhouse Gas Concentrations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PPM Data Table: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77349"/>
              </p:ext>
            </p:extLst>
          </p:nvPr>
        </p:nvGraphicFramePr>
        <p:xfrm>
          <a:off x="1524000" y="2953619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</a:t>
                      </a:r>
                      <a:r>
                        <a:rPr lang="en-US" baseline="-25000" dirty="0" smtClean="0"/>
                        <a:t>4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CFCs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3612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the Paris Climate Accord and answer the following questions:</a:t>
            </a:r>
          </a:p>
          <a:p>
            <a:pPr lvl="1"/>
            <a:r>
              <a:rPr lang="en-US" dirty="0"/>
              <a:t>What is the Paris Climate Accord?</a:t>
            </a:r>
          </a:p>
          <a:p>
            <a:pPr lvl="1"/>
            <a:r>
              <a:rPr lang="en-US" dirty="0"/>
              <a:t>How is it different from the Kyoto Protocol?</a:t>
            </a:r>
          </a:p>
          <a:p>
            <a:pPr lvl="1"/>
            <a:r>
              <a:rPr lang="en-US" dirty="0"/>
              <a:t>Do you believe it will be successful? Why or why not?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416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and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 out your homework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014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 lecture on Ch. 19</a:t>
            </a:r>
          </a:p>
          <a:p>
            <a:r>
              <a:rPr lang="en-US" dirty="0" smtClean="0"/>
              <a:t>Graphing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317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to Living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Wild plants and animals</a:t>
            </a:r>
          </a:p>
          <a:p>
            <a:pPr lvl="1"/>
            <a:r>
              <a:rPr lang="en-US" dirty="0" smtClean="0"/>
              <a:t>Many species of plants now flower earlier</a:t>
            </a:r>
          </a:p>
          <a:p>
            <a:pPr lvl="1"/>
            <a:r>
              <a:rPr lang="en-US" dirty="0" smtClean="0"/>
              <a:t>Birds arrive at their breeding ground earlier</a:t>
            </a:r>
          </a:p>
          <a:p>
            <a:pPr lvl="1"/>
            <a:r>
              <a:rPr lang="en-US" dirty="0" smtClean="0"/>
              <a:t>Insects emerge earlier</a:t>
            </a:r>
          </a:p>
          <a:p>
            <a:pPr lvl="1"/>
            <a:r>
              <a:rPr lang="en-US" dirty="0" smtClean="0"/>
              <a:t>Rapid temperatures cause harm if organisms can’t adapt in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440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Pied Flycatcher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Chicks hatch at the same time as there is an abundance of caterpillars</a:t>
            </a:r>
          </a:p>
          <a:p>
            <a:r>
              <a:rPr lang="en-US" dirty="0" smtClean="0"/>
              <a:t>Warmer temperatures</a:t>
            </a:r>
            <a:r>
              <a:rPr lang="en-US" dirty="0" smtClean="0">
                <a:sym typeface="Wingdings"/>
              </a:rPr>
              <a:t> spring comes earlier caterpillars peak earlier</a:t>
            </a:r>
          </a:p>
          <a:p>
            <a:r>
              <a:rPr lang="en-US" dirty="0" smtClean="0"/>
              <a:t>Pied flycatcher chicks have no food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214" y="4699777"/>
            <a:ext cx="2891327" cy="192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66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Ocean Acidification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7086"/>
            <a:ext cx="8229600" cy="4525963"/>
          </a:xfrm>
        </p:spPr>
        <p:txBody>
          <a:bodyPr/>
          <a:lstStyle/>
          <a:p>
            <a:r>
              <a:rPr lang="en-US" dirty="0" smtClean="0"/>
              <a:t>Increase in dissolved CO</a:t>
            </a:r>
            <a:r>
              <a:rPr lang="en-US" baseline="-25000" dirty="0" smtClean="0"/>
              <a:t>2</a:t>
            </a:r>
            <a:r>
              <a:rPr lang="en-US" dirty="0" smtClean="0"/>
              <a:t> increases the amount of carbonic acid</a:t>
            </a:r>
          </a:p>
          <a:p>
            <a:pPr lvl="1"/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+ CO</a:t>
            </a:r>
            <a:r>
              <a:rPr lang="en-US" baseline="-25000" dirty="0" smtClean="0"/>
              <a:t>2</a:t>
            </a:r>
            <a:r>
              <a:rPr lang="en-US" dirty="0" smtClean="0"/>
              <a:t> = H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</a:p>
          <a:p>
            <a:r>
              <a:rPr lang="en-US" dirty="0" smtClean="0"/>
              <a:t>Increase due to:</a:t>
            </a:r>
          </a:p>
          <a:p>
            <a:pPr lvl="1"/>
            <a:r>
              <a:rPr lang="en-US" dirty="0" smtClean="0"/>
              <a:t>Industrial revolution </a:t>
            </a:r>
            <a:r>
              <a:rPr lang="en-US" dirty="0" smtClean="0">
                <a:sym typeface="Wingdings"/>
              </a:rPr>
              <a:t> more fossil fuels burned</a:t>
            </a:r>
            <a:endParaRPr lang="en-US" dirty="0" smtClean="0"/>
          </a:p>
          <a:p>
            <a:pPr lvl="1"/>
            <a:r>
              <a:rPr lang="en-US" dirty="0" smtClean="0"/>
              <a:t>Concentration of CO</a:t>
            </a:r>
            <a:r>
              <a:rPr lang="en-US" baseline="-25000" dirty="0" smtClean="0"/>
              <a:t>2</a:t>
            </a:r>
            <a:r>
              <a:rPr lang="en-US" dirty="0" smtClean="0"/>
              <a:t> in atmosphere has increased</a:t>
            </a:r>
          </a:p>
          <a:p>
            <a:pPr marL="457200" lvl="1" indent="0">
              <a:buNone/>
            </a:pPr>
            <a:endParaRPr lang="en-US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860" y="4505243"/>
            <a:ext cx="3035328" cy="209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58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Case Study: Coral Bleaching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404" y="5043753"/>
            <a:ext cx="2568858" cy="1729362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655337"/>
            <a:ext cx="8229600" cy="4525963"/>
          </a:xfrm>
        </p:spPr>
        <p:txBody>
          <a:bodyPr/>
          <a:lstStyle/>
          <a:p>
            <a:r>
              <a:rPr lang="en-US" dirty="0" smtClean="0"/>
              <a:t>Corals are formed by massive colonies of tiny animals called polyps</a:t>
            </a:r>
          </a:p>
          <a:p>
            <a:r>
              <a:rPr lang="en-US" dirty="0" smtClean="0"/>
              <a:t>Coral depend on symbiotic relationship with algae called </a:t>
            </a:r>
            <a:r>
              <a:rPr lang="en-US" dirty="0" err="1" smtClean="0"/>
              <a:t>zooxanthellae</a:t>
            </a:r>
            <a:endParaRPr lang="en-US" dirty="0" smtClean="0"/>
          </a:p>
          <a:p>
            <a:pPr lvl="1"/>
            <a:r>
              <a:rPr lang="en-US" dirty="0" smtClean="0"/>
              <a:t>Algae provide oxygen for coral</a:t>
            </a:r>
          </a:p>
          <a:p>
            <a:pPr lvl="1"/>
            <a:r>
              <a:rPr lang="en-US" dirty="0" smtClean="0"/>
              <a:t>Coral provides algae with nutrients (CO</a:t>
            </a:r>
            <a:r>
              <a:rPr lang="en-US" baseline="-25000" dirty="0" smtClean="0"/>
              <a:t>2</a:t>
            </a:r>
            <a:r>
              <a:rPr lang="en-US" dirty="0" smtClean="0"/>
              <a:t>) for photosynthesis</a:t>
            </a:r>
          </a:p>
          <a:p>
            <a:r>
              <a:rPr lang="en-US" dirty="0" smtClean="0"/>
              <a:t>Warmer water</a:t>
            </a:r>
            <a:r>
              <a:rPr lang="en-US" dirty="0" smtClean="0">
                <a:sym typeface="Wingdings"/>
              </a:rPr>
              <a:t> corals expel algae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265" y="4958868"/>
            <a:ext cx="2418997" cy="181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0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</a:t>
            </a:r>
            <a:r>
              <a:rPr lang="en-US" dirty="0"/>
              <a:t>S</a:t>
            </a:r>
            <a:r>
              <a:rPr lang="en-US" dirty="0" smtClean="0"/>
              <a:t>tudy: Coral Bleaching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Coral bleaching caused by</a:t>
            </a:r>
          </a:p>
          <a:p>
            <a:pPr lvl="1"/>
            <a:r>
              <a:rPr lang="en-US" dirty="0" smtClean="0"/>
              <a:t>Thermal stress (increase in water temperature)</a:t>
            </a:r>
          </a:p>
          <a:p>
            <a:pPr lvl="1"/>
            <a:r>
              <a:rPr lang="en-US" dirty="0" smtClean="0"/>
              <a:t>Sedimentation from runoff</a:t>
            </a:r>
          </a:p>
          <a:p>
            <a:pPr lvl="1"/>
            <a:r>
              <a:rPr lang="en-US" dirty="0" smtClean="0"/>
              <a:t>Overexposure to sunlight</a:t>
            </a:r>
          </a:p>
          <a:p>
            <a:pPr lvl="1"/>
            <a:r>
              <a:rPr lang="en-US" dirty="0" smtClean="0"/>
              <a:t>Extreme low tides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03" y="4420030"/>
            <a:ext cx="3104202" cy="23902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496" y="5045405"/>
            <a:ext cx="2682246" cy="161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47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Coral Bleaching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14" y="1417638"/>
            <a:ext cx="7652397" cy="484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82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</TotalTime>
  <Words>549</Words>
  <Application>Microsoft Macintosh PowerPoint</Application>
  <PresentationFormat>On-screen Show (4:3)</PresentationFormat>
  <Paragraphs>99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SWBAT identify the consequences of climate change for living organisms.</vt:lpstr>
      <vt:lpstr>Turn and Talk</vt:lpstr>
      <vt:lpstr>Agenda:</vt:lpstr>
      <vt:lpstr>Consequences to Living Organisms</vt:lpstr>
      <vt:lpstr>Case Study: Pied Flycatcher</vt:lpstr>
      <vt:lpstr>Ocean Acidification</vt:lpstr>
      <vt:lpstr>Case Study: Coral Bleaching</vt:lpstr>
      <vt:lpstr>Case Study: Coral Bleaching</vt:lpstr>
      <vt:lpstr>Coral Bleaching</vt:lpstr>
      <vt:lpstr>Case Study: Coral Reefs</vt:lpstr>
      <vt:lpstr>Environmental Issues and Marine Ecosystems</vt:lpstr>
      <vt:lpstr>The Effect of global warming on Humans</vt:lpstr>
      <vt:lpstr>Dengue fever</vt:lpstr>
      <vt:lpstr>The Kyoto Protocol</vt:lpstr>
      <vt:lpstr>The Kyoto Protocol</vt:lpstr>
      <vt:lpstr>Carbon Sequestration</vt:lpstr>
      <vt:lpstr>U.S. recent policy</vt:lpstr>
      <vt:lpstr>Rising Greenhouse Gas Concentrations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identify the consequences of climate change for living organisms.</dc:title>
  <dc:creator>Kayla McDaniel</dc:creator>
  <cp:lastModifiedBy>Kayla McDaniel</cp:lastModifiedBy>
  <cp:revision>77</cp:revision>
  <dcterms:created xsi:type="dcterms:W3CDTF">2015-01-19T17:50:06Z</dcterms:created>
  <dcterms:modified xsi:type="dcterms:W3CDTF">2016-01-13T18:01:42Z</dcterms:modified>
</cp:coreProperties>
</file>