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63" r:id="rId14"/>
    <p:sldId id="265" r:id="rId15"/>
    <p:sldId id="266" r:id="rId16"/>
    <p:sldId id="267" r:id="rId17"/>
    <p:sldId id="268" r:id="rId18"/>
    <p:sldId id="269" r:id="rId19"/>
    <p:sldId id="276" r:id="rId20"/>
    <p:sldId id="27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DAA61-6B09-F648-8EBC-F24BEBFB4A54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51EA-6593-4F4D-8296-9F877C13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51EA-6593-4F4D-8296-9F877C13B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2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51EA-6593-4F4D-8296-9F877C13B9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51EA-6593-4F4D-8296-9F877C13B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D51EA-6593-4F4D-8296-9F877C13B9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208C-A604-814B-9446-C68F90309D3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B557-F7F1-BE42-AD25-AF3E06CF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151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consequences of global warming for the environment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How is current climate change different from historic climate change?</a:t>
            </a:r>
            <a:br>
              <a:rPr lang="en-US" dirty="0" smtClean="0"/>
            </a:br>
            <a:r>
              <a:rPr lang="en-US" dirty="0" smtClean="0"/>
              <a:t>How does the energy of the sun cause Earth to heat?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896" y="238419"/>
            <a:ext cx="7230304" cy="1752600"/>
          </a:xfrm>
        </p:spPr>
        <p:txBody>
          <a:bodyPr/>
          <a:lstStyle/>
          <a:p>
            <a:pPr algn="l"/>
            <a:r>
              <a:rPr lang="en-US" dirty="0" smtClean="0"/>
              <a:t>APES Unit </a:t>
            </a:r>
            <a:r>
              <a:rPr lang="en-US" dirty="0"/>
              <a:t>7</a:t>
            </a:r>
            <a:r>
              <a:rPr lang="en-US" dirty="0" smtClean="0"/>
              <a:t>                                   1/</a:t>
            </a:r>
            <a:r>
              <a:rPr lang="en-US" dirty="0" smtClean="0"/>
              <a:t>12/16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0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787"/>
            <a:ext cx="8229600" cy="1143000"/>
          </a:xfrm>
        </p:spPr>
        <p:txBody>
          <a:bodyPr/>
          <a:lstStyle/>
          <a:p>
            <a:r>
              <a:rPr lang="en-US" dirty="0" smtClean="0"/>
              <a:t>Sea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83" y="1009213"/>
            <a:ext cx="8355734" cy="5137756"/>
          </a:xfrm>
        </p:spPr>
        <p:txBody>
          <a:bodyPr>
            <a:normAutofit/>
          </a:bodyPr>
          <a:lstStyle/>
          <a:p>
            <a:r>
              <a:rPr lang="en-US" dirty="0" smtClean="0"/>
              <a:t>Impact of sea level rise on estuaries:</a:t>
            </a:r>
          </a:p>
          <a:p>
            <a:pPr lvl="1"/>
            <a:r>
              <a:rPr lang="en-US" dirty="0" smtClean="0"/>
              <a:t>Flooding and erosion of estuary habitat</a:t>
            </a:r>
          </a:p>
          <a:p>
            <a:pPr lvl="2"/>
            <a:r>
              <a:rPr lang="en-US" dirty="0" smtClean="0"/>
              <a:t>Can lead to loss of migratory bird species that rely on estuaries as stopover</a:t>
            </a:r>
          </a:p>
          <a:p>
            <a:pPr lvl="2"/>
            <a:r>
              <a:rPr lang="en-US" dirty="0" smtClean="0"/>
              <a:t>Loss of species that rely on estuary for protection form predators</a:t>
            </a:r>
          </a:p>
          <a:p>
            <a:pPr lvl="1"/>
            <a:r>
              <a:rPr lang="en-US" dirty="0" smtClean="0"/>
              <a:t>Change in salinity</a:t>
            </a:r>
          </a:p>
          <a:p>
            <a:pPr lvl="2"/>
            <a:r>
              <a:rPr lang="en-US" dirty="0" smtClean="0"/>
              <a:t>Salinity may increase</a:t>
            </a:r>
          </a:p>
          <a:p>
            <a:pPr lvl="2"/>
            <a:r>
              <a:rPr lang="en-US" dirty="0" smtClean="0"/>
              <a:t>Loss of species that have a low salinity tolerance</a:t>
            </a:r>
          </a:p>
          <a:p>
            <a:pPr lvl="1"/>
            <a:r>
              <a:rPr lang="en-US" dirty="0" smtClean="0"/>
              <a:t>Waterlogged soils due to flooding</a:t>
            </a:r>
          </a:p>
          <a:p>
            <a:pPr lvl="2"/>
            <a:r>
              <a:rPr lang="en-US" dirty="0" smtClean="0"/>
              <a:t>Loss of march plant species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16" y="5212608"/>
            <a:ext cx="2472584" cy="16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economic impact of sea level rise on people who live on the coast</a:t>
            </a:r>
          </a:p>
          <a:p>
            <a:pPr lvl="1"/>
            <a:r>
              <a:rPr lang="en-US" dirty="0" smtClean="0"/>
              <a:t>Damage to private property</a:t>
            </a:r>
          </a:p>
          <a:p>
            <a:pPr lvl="2"/>
            <a:r>
              <a:rPr lang="en-US" dirty="0" smtClean="0"/>
              <a:t>Decrease in property values</a:t>
            </a:r>
          </a:p>
          <a:p>
            <a:pPr lvl="2"/>
            <a:r>
              <a:rPr lang="en-US" dirty="0" smtClean="0"/>
              <a:t>Cost of replacement, relocation or improved instruction</a:t>
            </a:r>
          </a:p>
          <a:p>
            <a:pPr lvl="1"/>
            <a:r>
              <a:rPr lang="en-US" dirty="0" smtClean="0"/>
              <a:t>Loss of income/livelihood</a:t>
            </a:r>
          </a:p>
          <a:p>
            <a:pPr lvl="2"/>
            <a:r>
              <a:rPr lang="en-US" dirty="0" smtClean="0"/>
              <a:t>Loss of tourism</a:t>
            </a:r>
          </a:p>
          <a:p>
            <a:pPr lvl="2"/>
            <a:r>
              <a:rPr lang="en-US" dirty="0" smtClean="0"/>
              <a:t>Loss of commercial fishing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85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339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Strategies the government can use to discourage people from moving to coastal areas</a:t>
            </a:r>
          </a:p>
          <a:p>
            <a:pPr lvl="1"/>
            <a:r>
              <a:rPr lang="en-US" dirty="0" smtClean="0"/>
              <a:t>Raise property taxes in coastal areas</a:t>
            </a:r>
          </a:p>
          <a:p>
            <a:pPr lvl="1"/>
            <a:r>
              <a:rPr lang="en-US" dirty="0" smtClean="0"/>
              <a:t>Use education campaigns to discourage people from moving to the coast OR encourage people moving away from the coast</a:t>
            </a:r>
          </a:p>
          <a:p>
            <a:pPr lvl="1"/>
            <a:r>
              <a:rPr lang="en-US" dirty="0" smtClean="0"/>
              <a:t>Designate areas as a preserve, making it illegal to build there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3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88"/>
            <a:ext cx="8229600" cy="1143000"/>
          </a:xfrm>
        </p:spPr>
        <p:txBody>
          <a:bodyPr/>
          <a:lstStyle/>
          <a:p>
            <a:r>
              <a:rPr lang="en-US" dirty="0" smtClean="0"/>
              <a:t>Heat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388"/>
            <a:ext cx="8229600" cy="4525963"/>
          </a:xfrm>
        </p:spPr>
        <p:txBody>
          <a:bodyPr/>
          <a:lstStyle/>
          <a:p>
            <a:r>
              <a:rPr lang="en-US" dirty="0" smtClean="0"/>
              <a:t>Increase of long periods of hot weather</a:t>
            </a:r>
          </a:p>
          <a:p>
            <a:r>
              <a:rPr lang="en-US" dirty="0" smtClean="0"/>
              <a:t>Negative effects:</a:t>
            </a:r>
          </a:p>
          <a:p>
            <a:pPr lvl="1"/>
            <a:r>
              <a:rPr lang="en-US" dirty="0" smtClean="0"/>
              <a:t>Increased risk of death for those without air conditioning (the elderly)</a:t>
            </a:r>
          </a:p>
          <a:p>
            <a:pPr lvl="1"/>
            <a:r>
              <a:rPr lang="en-US" dirty="0" smtClean="0"/>
              <a:t>Drought</a:t>
            </a:r>
          </a:p>
          <a:p>
            <a:pPr lvl="1"/>
            <a:r>
              <a:rPr lang="en-US" dirty="0" smtClean="0"/>
              <a:t>Damage to crops</a:t>
            </a:r>
          </a:p>
          <a:p>
            <a:pPr lvl="2"/>
            <a:r>
              <a:rPr lang="en-US" dirty="0" smtClean="0"/>
              <a:t>More expensive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84" y="4719505"/>
            <a:ext cx="3552666" cy="18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95"/>
            <a:ext cx="8229600" cy="1143000"/>
          </a:xfrm>
        </p:spPr>
        <p:txBody>
          <a:bodyPr/>
          <a:lstStyle/>
          <a:p>
            <a:r>
              <a:rPr lang="en-US" dirty="0" smtClean="0"/>
              <a:t>Cold Spells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2" y="998173"/>
            <a:ext cx="8229600" cy="4525963"/>
          </a:xfrm>
        </p:spPr>
        <p:txBody>
          <a:bodyPr/>
          <a:lstStyle/>
          <a:p>
            <a:r>
              <a:rPr lang="en-US" dirty="0" smtClean="0"/>
              <a:t>Fewer extremely cold spells and fewer days below freezing</a:t>
            </a:r>
          </a:p>
          <a:p>
            <a:r>
              <a:rPr lang="en-US" dirty="0" smtClean="0"/>
              <a:t>Positive effects:</a:t>
            </a:r>
          </a:p>
          <a:p>
            <a:pPr lvl="1"/>
            <a:r>
              <a:rPr lang="en-US" dirty="0" smtClean="0"/>
              <a:t>Fewer deaths</a:t>
            </a:r>
          </a:p>
          <a:p>
            <a:pPr lvl="1"/>
            <a:r>
              <a:rPr lang="en-US" dirty="0" smtClean="0"/>
              <a:t>Decrease in risk of crop damage</a:t>
            </a:r>
          </a:p>
          <a:p>
            <a:pPr lvl="1"/>
            <a:r>
              <a:rPr lang="en-US" dirty="0" smtClean="0"/>
              <a:t>Decrease energy needed to heat buildings</a:t>
            </a:r>
          </a:p>
          <a:p>
            <a:r>
              <a:rPr lang="en-US" dirty="0" smtClean="0"/>
              <a:t>Negative effects:</a:t>
            </a:r>
          </a:p>
          <a:p>
            <a:pPr lvl="1"/>
            <a:r>
              <a:rPr lang="en-US" dirty="0" smtClean="0"/>
              <a:t>Pests can expand their range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227" y="4893971"/>
            <a:ext cx="1373565" cy="1747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87" y="5307282"/>
            <a:ext cx="2003927" cy="13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50" y="996107"/>
            <a:ext cx="8229600" cy="4525963"/>
          </a:xfrm>
        </p:spPr>
        <p:txBody>
          <a:bodyPr/>
          <a:lstStyle/>
          <a:p>
            <a:r>
              <a:rPr lang="en-US" dirty="0" smtClean="0"/>
              <a:t>Warmer temperatures</a:t>
            </a:r>
            <a:r>
              <a:rPr lang="en-US" dirty="0" smtClean="0">
                <a:sym typeface="Wingdings"/>
              </a:rPr>
              <a:t> increased evaporation</a:t>
            </a:r>
          </a:p>
          <a:p>
            <a:r>
              <a:rPr lang="en-US" dirty="0" smtClean="0">
                <a:sym typeface="Wingdings"/>
              </a:rPr>
              <a:t>Some areas will receive more precipitation</a:t>
            </a:r>
          </a:p>
          <a:p>
            <a:pPr lvl="1"/>
            <a:r>
              <a:rPr lang="en-US" dirty="0" smtClean="0">
                <a:sym typeface="Wingdings"/>
              </a:rPr>
              <a:t>Benefits:</a:t>
            </a:r>
          </a:p>
          <a:p>
            <a:pPr lvl="2"/>
            <a:r>
              <a:rPr lang="en-US" dirty="0" smtClean="0">
                <a:sym typeface="Wingdings"/>
              </a:rPr>
              <a:t>Aquifer recharge, higher crop yields</a:t>
            </a:r>
          </a:p>
          <a:p>
            <a:pPr lvl="1"/>
            <a:r>
              <a:rPr lang="en-US" dirty="0" smtClean="0">
                <a:sym typeface="Wingdings"/>
              </a:rPr>
              <a:t>Disadvantages</a:t>
            </a:r>
          </a:p>
          <a:p>
            <a:pPr lvl="2"/>
            <a:r>
              <a:rPr lang="en-US" dirty="0" smtClean="0">
                <a:sym typeface="Wingdings"/>
              </a:rPr>
              <a:t>More flooding, landslides, and soil erosion</a:t>
            </a:r>
          </a:p>
          <a:p>
            <a:r>
              <a:rPr lang="en-US" dirty="0" smtClean="0">
                <a:sym typeface="Wingdings"/>
              </a:rPr>
              <a:t>Some areas will receive less rainfall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084" y="5268854"/>
            <a:ext cx="2545916" cy="15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Warmer ocean water can lead to more frequent, intense hurricanes</a:t>
            </a:r>
          </a:p>
          <a:p>
            <a:pPr lvl="1"/>
            <a:r>
              <a:rPr lang="en-US" dirty="0" smtClean="0"/>
              <a:t>Examples: Sandy and Katrina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30" y="3949558"/>
            <a:ext cx="3369923" cy="2527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77" y="3676608"/>
            <a:ext cx="3568262" cy="26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Melting glaciers</a:t>
            </a:r>
            <a:r>
              <a:rPr lang="en-US" dirty="0" smtClean="0">
                <a:sym typeface="Wingdings"/>
              </a:rPr>
              <a:t> adds more freshwater to the ocean</a:t>
            </a:r>
          </a:p>
          <a:p>
            <a:r>
              <a:rPr lang="en-US" dirty="0" smtClean="0">
                <a:sym typeface="Wingdings"/>
              </a:rPr>
              <a:t>More freshwater lower salinity</a:t>
            </a:r>
          </a:p>
          <a:p>
            <a:r>
              <a:rPr lang="en-US" dirty="0" smtClean="0">
                <a:sym typeface="Wingdings"/>
              </a:rPr>
              <a:t>Lower salinity could affect </a:t>
            </a:r>
            <a:r>
              <a:rPr lang="en-US" dirty="0" err="1" smtClean="0">
                <a:sym typeface="Wingdings"/>
              </a:rPr>
              <a:t>thermohaline</a:t>
            </a:r>
            <a:r>
              <a:rPr lang="en-US" dirty="0" smtClean="0">
                <a:sym typeface="Wingdings"/>
              </a:rPr>
              <a:t> circulation</a:t>
            </a:r>
          </a:p>
          <a:p>
            <a:pPr lvl="1"/>
            <a:r>
              <a:rPr lang="en-US" dirty="0" smtClean="0">
                <a:sym typeface="Wingdings"/>
              </a:rPr>
              <a:t>If </a:t>
            </a:r>
            <a:r>
              <a:rPr lang="en-US" dirty="0" err="1" smtClean="0">
                <a:sym typeface="Wingdings"/>
              </a:rPr>
              <a:t>thermohaline</a:t>
            </a:r>
            <a:r>
              <a:rPr lang="en-US" dirty="0" smtClean="0">
                <a:sym typeface="Wingdings"/>
              </a:rPr>
              <a:t> circulation shuts down, Europe will be much colder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8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Thermohaline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irculation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62" b="6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5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Notes: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3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Huge improvement!!</a:t>
            </a:r>
          </a:p>
          <a:p>
            <a:r>
              <a:rPr lang="en-US" dirty="0" smtClean="0"/>
              <a:t>Review birth and death rates throughout the demographic </a:t>
            </a:r>
            <a:r>
              <a:rPr lang="en-US" dirty="0" smtClean="0"/>
              <a:t>transition</a:t>
            </a:r>
            <a:endParaRPr lang="en-US" dirty="0" smtClean="0"/>
          </a:p>
          <a:p>
            <a:r>
              <a:rPr lang="en-US" dirty="0" smtClean="0"/>
              <a:t>Government incentives-be as specific as possible! </a:t>
            </a:r>
            <a:r>
              <a:rPr lang="en-US" b="1" dirty="0" smtClean="0"/>
              <a:t>free</a:t>
            </a:r>
            <a:r>
              <a:rPr lang="en-US" dirty="0" smtClean="0"/>
              <a:t> higher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If it says mention two causes- only the first two causes are graded!</a:t>
            </a:r>
          </a:p>
          <a:p>
            <a:r>
              <a:rPr lang="en-US" dirty="0" smtClean="0"/>
              <a:t>Graphs must be perfect (an x denotes a misplaced point)</a:t>
            </a:r>
          </a:p>
          <a:p>
            <a:r>
              <a:rPr lang="en-US" b="1" dirty="0" smtClean="0"/>
              <a:t>How</a:t>
            </a:r>
            <a:r>
              <a:rPr lang="en-US" dirty="0" smtClean="0"/>
              <a:t> is biodiversity being affected?</a:t>
            </a:r>
          </a:p>
          <a:p>
            <a:r>
              <a:rPr lang="en-US" dirty="0" smtClean="0"/>
              <a:t>If you list pollution, </a:t>
            </a:r>
            <a:r>
              <a:rPr lang="en-US" i="1" dirty="0" smtClean="0"/>
              <a:t>always always always </a:t>
            </a:r>
            <a:r>
              <a:rPr lang="en-US" dirty="0" smtClean="0"/>
              <a:t>list the specific pollutant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2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answer to the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www.cnn.com</a:t>
            </a:r>
            <a:r>
              <a:rPr lang="en-US" dirty="0"/>
              <a:t>/2015/06/10/opinions/</a:t>
            </a:r>
            <a:r>
              <a:rPr lang="en-US" dirty="0" err="1"/>
              <a:t>sutter</a:t>
            </a:r>
            <a:r>
              <a:rPr lang="en-US" dirty="0"/>
              <a:t>-climate-sea-level-facts/</a:t>
            </a:r>
          </a:p>
        </p:txBody>
      </p:sp>
    </p:spTree>
    <p:extLst>
      <p:ext uri="{BB962C8B-B14F-4D97-AF65-F5344CB8AC3E}">
        <p14:creationId xmlns:p14="http://schemas.microsoft.com/office/powerpoint/2010/main" val="128986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Chapter </a:t>
            </a:r>
            <a:r>
              <a:rPr lang="en-US" dirty="0" smtClean="0"/>
              <a:t>19 </a:t>
            </a: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 smtClean="0"/>
              <a:t>one country or city that will be affected by rising sea levels</a:t>
            </a:r>
          </a:p>
          <a:p>
            <a:pPr lvl="1"/>
            <a:r>
              <a:rPr lang="en-US" dirty="0" smtClean="0"/>
              <a:t>Write two paragraphs summarizing how it will be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 </a:t>
            </a:r>
          </a:p>
          <a:p>
            <a:r>
              <a:rPr lang="en-US" dirty="0" smtClean="0"/>
              <a:t>Pass Back Exams</a:t>
            </a:r>
          </a:p>
          <a:p>
            <a:r>
              <a:rPr lang="en-US" dirty="0" smtClean="0"/>
              <a:t>Announcements:</a:t>
            </a:r>
          </a:p>
          <a:p>
            <a:pPr lvl="1"/>
            <a:r>
              <a:rPr lang="en-US" dirty="0" smtClean="0"/>
              <a:t>Help me with my room!</a:t>
            </a:r>
          </a:p>
        </p:txBody>
      </p:sp>
    </p:spTree>
    <p:extLst>
      <p:ext uri="{BB962C8B-B14F-4D97-AF65-F5344CB8AC3E}">
        <p14:creationId xmlns:p14="http://schemas.microsoft.com/office/powerpoint/2010/main" val="303350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6701"/>
            <a:ext cx="8229600" cy="4525963"/>
          </a:xfrm>
        </p:spPr>
        <p:txBody>
          <a:bodyPr/>
          <a:lstStyle/>
          <a:p>
            <a:r>
              <a:rPr lang="en-US" dirty="0" smtClean="0"/>
              <a:t>Positive feedback loops amplify changes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Ex: Higher temperature </a:t>
            </a:r>
            <a:r>
              <a:rPr lang="en-US" dirty="0" smtClean="0">
                <a:sym typeface="Wingdings"/>
              </a:rPr>
              <a:t> more decomposition  more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released</a:t>
            </a:r>
          </a:p>
          <a:p>
            <a:pPr lvl="1"/>
            <a:r>
              <a:rPr lang="en-US" dirty="0" smtClean="0">
                <a:sym typeface="Wingdings"/>
              </a:rPr>
              <a:t>Higher temperatures melting tundra more anaerobic decomposition more methane released</a:t>
            </a:r>
          </a:p>
          <a:p>
            <a:pPr lvl="1"/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96" y="4152990"/>
            <a:ext cx="1981316" cy="2459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080" y="4269353"/>
            <a:ext cx="2674520" cy="22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feedback loops dampen change</a:t>
            </a:r>
            <a:endParaRPr lang="en-US" dirty="0"/>
          </a:p>
          <a:p>
            <a:pPr lvl="1"/>
            <a:r>
              <a:rPr lang="en-US" dirty="0" smtClean="0"/>
              <a:t>More stable</a:t>
            </a:r>
          </a:p>
          <a:p>
            <a:pPr lvl="1"/>
            <a:r>
              <a:rPr lang="en-US" dirty="0" smtClean="0"/>
              <a:t>Ex: More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more plant growth more 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04" y="3816180"/>
            <a:ext cx="2589396" cy="25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812"/>
            <a:ext cx="8229600" cy="864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Ice Caps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Global warming is supposed to be the strongest at this region</a:t>
            </a:r>
          </a:p>
          <a:p>
            <a:r>
              <a:rPr lang="en-US" dirty="0" smtClean="0"/>
              <a:t>Warming of the arctic</a:t>
            </a:r>
            <a:r>
              <a:rPr lang="en-US" dirty="0" smtClean="0">
                <a:sym typeface="Wingdings"/>
              </a:rPr>
              <a:t> melting ice destroys environment</a:t>
            </a:r>
          </a:p>
          <a:p>
            <a:r>
              <a:rPr lang="en-US" dirty="0" smtClean="0"/>
              <a:t>Melted polar ice cap might make oil more available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58" y="4687949"/>
            <a:ext cx="2756946" cy="1962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92" y="4539415"/>
            <a:ext cx="3413270" cy="19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leave people without a reliable fresh water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94" y="3369619"/>
            <a:ext cx="4036197" cy="3271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26" y="382350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Permafrost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93" y="1132286"/>
            <a:ext cx="8229600" cy="4525963"/>
          </a:xfrm>
        </p:spPr>
        <p:txBody>
          <a:bodyPr/>
          <a:lstStyle/>
          <a:p>
            <a:r>
              <a:rPr lang="en-US" dirty="0" smtClean="0"/>
              <a:t>Permanently frozen ground</a:t>
            </a:r>
          </a:p>
          <a:p>
            <a:pPr lvl="1"/>
            <a:r>
              <a:rPr lang="en-US" dirty="0" smtClean="0"/>
              <a:t>Exists in tundra and boreal forest biomes</a:t>
            </a:r>
          </a:p>
          <a:p>
            <a:r>
              <a:rPr lang="en-US" dirty="0" smtClean="0"/>
              <a:t>20% of land on earth contains permafrost</a:t>
            </a:r>
          </a:p>
          <a:p>
            <a:r>
              <a:rPr lang="en-US" dirty="0" smtClean="0"/>
              <a:t>Effects of melting permafrost</a:t>
            </a:r>
          </a:p>
          <a:p>
            <a:pPr lvl="1"/>
            <a:r>
              <a:rPr lang="en-US" dirty="0" smtClean="0"/>
              <a:t>Ground can slide away (can </a:t>
            </a:r>
            <a:r>
              <a:rPr lang="en-US" dirty="0"/>
              <a:t>a</a:t>
            </a:r>
            <a:r>
              <a:rPr lang="en-US" dirty="0" smtClean="0"/>
              <a:t>ffect houses)</a:t>
            </a:r>
          </a:p>
          <a:p>
            <a:pPr lvl="1"/>
            <a:r>
              <a:rPr lang="en-US" dirty="0" smtClean="0"/>
              <a:t>Lots of organic matter will start to decompose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Releases methane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35" y="4838964"/>
            <a:ext cx="3268350" cy="18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Sea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19" y="6863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Sea levels rising due to</a:t>
            </a:r>
          </a:p>
          <a:p>
            <a:pPr lvl="1"/>
            <a:r>
              <a:rPr lang="en-US" dirty="0" smtClean="0"/>
              <a:t>Melting glaciers</a:t>
            </a:r>
            <a:r>
              <a:rPr lang="en-US" dirty="0" smtClean="0">
                <a:sym typeface="Wingdings"/>
              </a:rPr>
              <a:t> more water</a:t>
            </a:r>
          </a:p>
          <a:p>
            <a:pPr lvl="1"/>
            <a:r>
              <a:rPr lang="en-US" dirty="0" smtClean="0">
                <a:sym typeface="Wingdings"/>
              </a:rPr>
              <a:t>Thermal expansion of the water: </a:t>
            </a:r>
          </a:p>
          <a:p>
            <a:pPr lvl="2"/>
            <a:r>
              <a:rPr lang="en-US" dirty="0" smtClean="0">
                <a:sym typeface="Wingdings"/>
              </a:rPr>
              <a:t>warmer water water molecules move farther apart volume of water in ocean increases</a:t>
            </a:r>
          </a:p>
          <a:p>
            <a:r>
              <a:rPr lang="en-US" dirty="0" smtClean="0"/>
              <a:t>Negative effects</a:t>
            </a:r>
          </a:p>
          <a:p>
            <a:pPr lvl="1"/>
            <a:r>
              <a:rPr lang="en-US" dirty="0" smtClean="0"/>
              <a:t>Endanger coastal cities and low-lying island nations</a:t>
            </a:r>
          </a:p>
          <a:p>
            <a:pPr lvl="1"/>
            <a:r>
              <a:rPr lang="en-US" dirty="0" smtClean="0"/>
              <a:t>More saltwater intrusion into aquifers</a:t>
            </a:r>
          </a:p>
          <a:p>
            <a:pPr lvl="1"/>
            <a:r>
              <a:rPr lang="en-US" dirty="0" smtClean="0"/>
              <a:t>Increased soil erosion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4" y="5013192"/>
            <a:ext cx="2183299" cy="1635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45" y="5013192"/>
            <a:ext cx="2680423" cy="1752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073" y="5212279"/>
            <a:ext cx="2326601" cy="14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686</Words>
  <Application>Microsoft Macintosh PowerPoint</Application>
  <PresentationFormat>On-screen Show (4:3)</PresentationFormat>
  <Paragraphs>117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identify the consequences of global warming for the environment. Do Now: How is current climate change different from historic climate change? How does the energy of the sun cause Earth to heat? </vt:lpstr>
      <vt:lpstr>Turn and Talk</vt:lpstr>
      <vt:lpstr>Agenda</vt:lpstr>
      <vt:lpstr>Feedback Loops</vt:lpstr>
      <vt:lpstr>Negative Feedback Loop</vt:lpstr>
      <vt:lpstr>Polar Ice Caps </vt:lpstr>
      <vt:lpstr>Melting Glaciers</vt:lpstr>
      <vt:lpstr>Permafrost</vt:lpstr>
      <vt:lpstr>Sea Levels</vt:lpstr>
      <vt:lpstr>Sea Levels</vt:lpstr>
      <vt:lpstr>Sea Levels</vt:lpstr>
      <vt:lpstr>Sea Level</vt:lpstr>
      <vt:lpstr>Heat Waves</vt:lpstr>
      <vt:lpstr>Cold Spells</vt:lpstr>
      <vt:lpstr>Precipitation Patterns</vt:lpstr>
      <vt:lpstr>Storm Intensity</vt:lpstr>
      <vt:lpstr>Ocean Currents</vt:lpstr>
      <vt:lpstr>Thermohaline Circulation</vt:lpstr>
      <vt:lpstr>Exam Notes: FRQ</vt:lpstr>
      <vt:lpstr>Sea Level Rise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consequences of global warming for the environment and organisms.</dc:title>
  <dc:creator>Kayla McDaniel</dc:creator>
  <cp:lastModifiedBy>Kayla McDaniel</cp:lastModifiedBy>
  <cp:revision>72</cp:revision>
  <dcterms:created xsi:type="dcterms:W3CDTF">2015-01-15T22:59:52Z</dcterms:created>
  <dcterms:modified xsi:type="dcterms:W3CDTF">2016-01-12T15:42:22Z</dcterms:modified>
</cp:coreProperties>
</file>