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6" r:id="rId3"/>
    <p:sldId id="277" r:id="rId4"/>
    <p:sldId id="272" r:id="rId5"/>
    <p:sldId id="273" r:id="rId6"/>
    <p:sldId id="274" r:id="rId7"/>
    <p:sldId id="275" r:id="rId8"/>
    <p:sldId id="257" r:id="rId9"/>
    <p:sldId id="261" r:id="rId10"/>
    <p:sldId id="258" r:id="rId11"/>
    <p:sldId id="259" r:id="rId12"/>
    <p:sldId id="260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1" r:id="rId21"/>
    <p:sldId id="279" r:id="rId22"/>
    <p:sldId id="280" r:id="rId23"/>
    <p:sldId id="281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0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42F7B-0363-A24E-9BE4-AC75E47D99BC}" type="datetimeFigureOut">
              <a:rPr lang="en-US" smtClean="0"/>
              <a:t>1/11/16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975C5-3D01-1B45-AF6A-D06E0448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975C5-3D01-1B45-AF6A-D06E044876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6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975C5-3D01-1B45-AF6A-D06E044876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66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975C5-3D01-1B45-AF6A-D06E044876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0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D5C3-CFF7-4041-A4C0-91778CFDE1B5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DAFD-2395-ED45-8EBF-BF655E84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D5C3-CFF7-4041-A4C0-91778CFDE1B5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DAFD-2395-ED45-8EBF-BF655E84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0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D5C3-CFF7-4041-A4C0-91778CFDE1B5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DAFD-2395-ED45-8EBF-BF655E84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1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D5C3-CFF7-4041-A4C0-91778CFDE1B5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DAFD-2395-ED45-8EBF-BF655E84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7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D5C3-CFF7-4041-A4C0-91778CFDE1B5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DAFD-2395-ED45-8EBF-BF655E84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8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D5C3-CFF7-4041-A4C0-91778CFDE1B5}" type="datetimeFigureOut">
              <a:rPr lang="en-US" smtClean="0"/>
              <a:t>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DAFD-2395-ED45-8EBF-BF655E84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5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D5C3-CFF7-4041-A4C0-91778CFDE1B5}" type="datetimeFigureOut">
              <a:rPr lang="en-US" smtClean="0"/>
              <a:t>1/11/16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DAFD-2395-ED45-8EBF-BF655E84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6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D5C3-CFF7-4041-A4C0-91778CFDE1B5}" type="datetimeFigureOut">
              <a:rPr lang="en-US" smtClean="0"/>
              <a:t>1/11/16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DAFD-2395-ED45-8EBF-BF655E84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D5C3-CFF7-4041-A4C0-91778CFDE1B5}" type="datetimeFigureOut">
              <a:rPr lang="en-US" smtClean="0"/>
              <a:t>1/11/16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DAFD-2395-ED45-8EBF-BF655E84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0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D5C3-CFF7-4041-A4C0-91778CFDE1B5}" type="datetimeFigureOut">
              <a:rPr lang="en-US" smtClean="0"/>
              <a:t>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DAFD-2395-ED45-8EBF-BF655E84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4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D5C3-CFF7-4041-A4C0-91778CFDE1B5}" type="datetimeFigureOut">
              <a:rPr lang="en-US" smtClean="0"/>
              <a:t>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DAFD-2395-ED45-8EBF-BF655E84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6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7D5C3-CFF7-4041-A4C0-91778CFDE1B5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EDAFD-2395-ED45-8EBF-BF655E84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2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SWBAT identify anthropogenic sources of climate change.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7942" y="250432"/>
            <a:ext cx="7540258" cy="1752600"/>
          </a:xfrm>
        </p:spPr>
        <p:txBody>
          <a:bodyPr/>
          <a:lstStyle/>
          <a:p>
            <a:pPr algn="l"/>
            <a:r>
              <a:rPr lang="en-US" dirty="0" smtClean="0"/>
              <a:t>APES Unit 7                                        1/11/16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2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Decomposing trees add CO</a:t>
            </a:r>
            <a:r>
              <a:rPr lang="en-US" baseline="-25000" dirty="0" smtClean="0"/>
              <a:t>2</a:t>
            </a:r>
            <a:r>
              <a:rPr lang="en-US" dirty="0" smtClean="0"/>
              <a:t> to the atmosphere</a:t>
            </a:r>
          </a:p>
          <a:p>
            <a:pPr lvl="1"/>
            <a:r>
              <a:rPr lang="en-US" dirty="0" smtClean="0"/>
              <a:t>Slash and burn agriculture exacerbates this</a:t>
            </a:r>
          </a:p>
          <a:p>
            <a:r>
              <a:rPr lang="en-US" dirty="0" smtClean="0"/>
              <a:t>Net destruction of vegetation contributes to increase in 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02545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Landfills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ousehold waste not aerated and </a:t>
            </a:r>
            <a:r>
              <a:rPr lang="en-US" dirty="0" smtClean="0"/>
              <a:t>decomposes </a:t>
            </a:r>
            <a:r>
              <a:rPr lang="en-US" dirty="0" smtClean="0"/>
              <a:t>slowly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  <a:p>
            <a:r>
              <a:rPr lang="en-US" dirty="0" smtClean="0"/>
              <a:t>Decomposition produces methane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Industrial Production of New Greenhouse 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CFCs</a:t>
            </a:r>
          </a:p>
          <a:p>
            <a:r>
              <a:rPr lang="en-US" dirty="0" smtClean="0"/>
              <a:t>HCFCs</a:t>
            </a:r>
          </a:p>
          <a:p>
            <a:pPr lvl="1"/>
            <a:r>
              <a:rPr lang="en-US" dirty="0" smtClean="0"/>
              <a:t>Alternative refrigerants</a:t>
            </a:r>
          </a:p>
          <a:p>
            <a:pPr lvl="1"/>
            <a:r>
              <a:rPr lang="en-US" dirty="0" smtClean="0"/>
              <a:t>Still contribute to the greenhouse effect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237" y="4340773"/>
            <a:ext cx="2312508" cy="1943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161" y="3996404"/>
            <a:ext cx="2483583" cy="256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2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greenhouse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</a:t>
            </a:r>
            <a:r>
              <a:rPr lang="en-US" dirty="0" smtClean="0"/>
              <a:t>contributors of N</a:t>
            </a:r>
            <a:r>
              <a:rPr lang="en-US" baseline="-25000" dirty="0" smtClean="0"/>
              <a:t>2</a:t>
            </a:r>
            <a:r>
              <a:rPr lang="en-US" dirty="0" smtClean="0"/>
              <a:t>O:</a:t>
            </a:r>
          </a:p>
          <a:p>
            <a:pPr lvl="1"/>
            <a:r>
              <a:rPr lang="en-US" dirty="0" smtClean="0"/>
              <a:t> agricultural soil (nitrogen from synthetic fertilizers)</a:t>
            </a:r>
          </a:p>
          <a:p>
            <a:pPr lvl="1"/>
            <a:r>
              <a:rPr lang="en-US" dirty="0" smtClean="0"/>
              <a:t>Nitrogen fixing crops</a:t>
            </a:r>
          </a:p>
          <a:p>
            <a:pPr lvl="1"/>
            <a:r>
              <a:rPr lang="en-US" dirty="0" smtClean="0"/>
              <a:t>Manure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513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CO</a:t>
            </a:r>
            <a:r>
              <a:rPr lang="en-US" baseline="-25000" dirty="0" smtClean="0"/>
              <a:t>2</a:t>
            </a:r>
            <a:r>
              <a:rPr lang="en-US" dirty="0" smtClean="0"/>
              <a:t> concentrations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IPCC: 3,000 scientists working together to assess climate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693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Developed vs. Developing World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China is leading emitter of CO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Developed countries have a higher per capita emission of CO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U.S. is </a:t>
            </a:r>
            <a:r>
              <a:rPr lang="en-US" dirty="0" smtClean="0"/>
              <a:t>first </a:t>
            </a:r>
            <a:r>
              <a:rPr lang="en-US" dirty="0" smtClean="0"/>
              <a:t>in per capita emissions of 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533" y="4032418"/>
            <a:ext cx="2497872" cy="249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6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Temperatures since 1880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Temperatures are rising, especially in the extreme northern latitude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69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Methods to measure ancients temperatures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57" y="1436346"/>
            <a:ext cx="8229600" cy="4525963"/>
          </a:xfrm>
        </p:spPr>
        <p:txBody>
          <a:bodyPr/>
          <a:lstStyle/>
          <a:p>
            <a:r>
              <a:rPr lang="en-US" dirty="0" smtClean="0"/>
              <a:t>Foraminifera: tiny </a:t>
            </a:r>
            <a:r>
              <a:rPr lang="en-US" dirty="0" err="1" smtClean="0"/>
              <a:t>protists</a:t>
            </a:r>
            <a:r>
              <a:rPr lang="en-US" dirty="0" smtClean="0"/>
              <a:t> that resist decay</a:t>
            </a:r>
          </a:p>
          <a:p>
            <a:pPr lvl="1"/>
            <a:r>
              <a:rPr lang="en-US" dirty="0" smtClean="0"/>
              <a:t>Build up in sediments in the ocean </a:t>
            </a:r>
            <a:r>
              <a:rPr lang="en-US" dirty="0"/>
              <a:t>f</a:t>
            </a:r>
            <a:r>
              <a:rPr lang="en-US" dirty="0" smtClean="0"/>
              <a:t>loor</a:t>
            </a:r>
          </a:p>
          <a:p>
            <a:pPr lvl="1"/>
            <a:r>
              <a:rPr lang="en-US" dirty="0" smtClean="0"/>
              <a:t>Different species prefer different temperatures</a:t>
            </a:r>
          </a:p>
          <a:p>
            <a:r>
              <a:rPr lang="en-US" dirty="0" smtClean="0"/>
              <a:t>Ice Cores</a:t>
            </a:r>
          </a:p>
          <a:p>
            <a:pPr lvl="1"/>
            <a:r>
              <a:rPr lang="en-US" dirty="0" smtClean="0"/>
              <a:t>Ice captures air bubbles</a:t>
            </a:r>
          </a:p>
          <a:p>
            <a:pPr lvl="1"/>
            <a:r>
              <a:rPr lang="en-US" dirty="0" smtClean="0"/>
              <a:t>Measure concentrations of CO</a:t>
            </a:r>
            <a:r>
              <a:rPr lang="en-US" baseline="-25000" dirty="0" smtClean="0"/>
              <a:t>2 </a:t>
            </a:r>
            <a:r>
              <a:rPr lang="en-US" dirty="0" smtClean="0"/>
              <a:t>and CH</a:t>
            </a:r>
            <a:r>
              <a:rPr lang="en-US" baseline="-25000" dirty="0" smtClean="0"/>
              <a:t>4</a:t>
            </a:r>
            <a:endParaRPr lang="en-US" dirty="0" smtClean="0"/>
          </a:p>
          <a:p>
            <a:pPr lvl="1"/>
            <a:r>
              <a:rPr lang="en-US" dirty="0" smtClean="0"/>
              <a:t>Determine temperature with oxygen isotopes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114" y="5350076"/>
            <a:ext cx="2220709" cy="150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4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783"/>
            <a:ext cx="8229600" cy="1143000"/>
          </a:xfrm>
        </p:spPr>
        <p:txBody>
          <a:bodyPr/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and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1274"/>
            <a:ext cx="8229600" cy="4525963"/>
          </a:xfrm>
        </p:spPr>
        <p:txBody>
          <a:bodyPr/>
          <a:lstStyle/>
          <a:p>
            <a:r>
              <a:rPr lang="en-US" dirty="0" smtClean="0"/>
              <a:t>Increase in 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increase in greenhouse effect</a:t>
            </a:r>
          </a:p>
          <a:p>
            <a:r>
              <a:rPr lang="en-US" dirty="0" smtClean="0">
                <a:sym typeface="Wingdings"/>
              </a:rPr>
              <a:t>Warmer temperatures ocean holds less CO</a:t>
            </a:r>
            <a:r>
              <a:rPr lang="en-US" baseline="-25000" dirty="0" smtClean="0">
                <a:sym typeface="Wingdings"/>
              </a:rPr>
              <a:t>2</a:t>
            </a:r>
          </a:p>
          <a:p>
            <a:r>
              <a:rPr lang="en-US" dirty="0" smtClean="0">
                <a:sym typeface="Wingdings"/>
              </a:rPr>
              <a:t>Average temperatures experienced today are highest in 2,000 years</a:t>
            </a: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468" y="4115783"/>
            <a:ext cx="3534332" cy="240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82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 and Models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are used to predict future climates</a:t>
            </a:r>
          </a:p>
          <a:p>
            <a:r>
              <a:rPr lang="en-US" dirty="0" smtClean="0"/>
              <a:t>Models must make assumptions</a:t>
            </a:r>
          </a:p>
          <a:p>
            <a:r>
              <a:rPr lang="en-US" dirty="0" smtClean="0"/>
              <a:t>Same prediction from multiple models ensures accuracy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35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Regents Week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Mon. (25</a:t>
            </a:r>
            <a:r>
              <a:rPr lang="en-US" baseline="30000" dirty="0" smtClean="0"/>
              <a:t>th</a:t>
            </a:r>
            <a:r>
              <a:rPr lang="en-US" dirty="0" smtClean="0"/>
              <a:t>): School as regular</a:t>
            </a:r>
          </a:p>
          <a:p>
            <a:r>
              <a:rPr lang="en-US" dirty="0" smtClean="0"/>
              <a:t>Tuesday, Wednesday and Friday: APES 1:15- 2:45 pm</a:t>
            </a:r>
          </a:p>
          <a:p>
            <a:r>
              <a:rPr lang="en-US" dirty="0" smtClean="0"/>
              <a:t>NO APES class on Thursday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8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through page 537 in the textbook</a:t>
            </a:r>
          </a:p>
          <a:p>
            <a:r>
              <a:rPr lang="en-US" dirty="0" smtClean="0"/>
              <a:t>Read </a:t>
            </a:r>
            <a:r>
              <a:rPr lang="en-US" dirty="0" smtClean="0"/>
              <a:t>climate change article and answer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9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Groups!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1: </a:t>
            </a:r>
            <a:r>
              <a:rPr lang="en-US" dirty="0" err="1" smtClean="0"/>
              <a:t>Rimsha</a:t>
            </a:r>
            <a:r>
              <a:rPr lang="en-US" dirty="0" smtClean="0"/>
              <a:t>, </a:t>
            </a:r>
            <a:r>
              <a:rPr lang="en-US" dirty="0" err="1" smtClean="0"/>
              <a:t>Ramlah</a:t>
            </a:r>
            <a:r>
              <a:rPr lang="en-US" dirty="0" smtClean="0"/>
              <a:t>, Monica</a:t>
            </a:r>
          </a:p>
          <a:p>
            <a:r>
              <a:rPr lang="en-US" dirty="0" smtClean="0"/>
              <a:t>Group 2: Cynthia, </a:t>
            </a:r>
            <a:r>
              <a:rPr lang="en-US" dirty="0" err="1" smtClean="0"/>
              <a:t>Wyllana</a:t>
            </a:r>
            <a:r>
              <a:rPr lang="en-US" dirty="0" smtClean="0"/>
              <a:t>, </a:t>
            </a:r>
            <a:r>
              <a:rPr lang="en-US" dirty="0" err="1" smtClean="0"/>
              <a:t>Rahila</a:t>
            </a:r>
            <a:r>
              <a:rPr lang="en-US" dirty="0" smtClean="0"/>
              <a:t>, </a:t>
            </a:r>
            <a:r>
              <a:rPr lang="en-US" dirty="0" err="1" smtClean="0"/>
              <a:t>Uzma</a:t>
            </a:r>
            <a:endParaRPr lang="en-US" dirty="0" smtClean="0"/>
          </a:p>
          <a:p>
            <a:r>
              <a:rPr lang="en-US" dirty="0" smtClean="0"/>
              <a:t>Group 3: </a:t>
            </a:r>
            <a:r>
              <a:rPr lang="en-US" dirty="0" err="1" smtClean="0"/>
              <a:t>Hamna</a:t>
            </a:r>
            <a:r>
              <a:rPr lang="en-US" dirty="0" smtClean="0"/>
              <a:t>, </a:t>
            </a:r>
            <a:r>
              <a:rPr lang="en-US" dirty="0" err="1" smtClean="0"/>
              <a:t>Shayna</a:t>
            </a:r>
            <a:r>
              <a:rPr lang="en-US" dirty="0" smtClean="0"/>
              <a:t>, </a:t>
            </a:r>
            <a:r>
              <a:rPr lang="en-US" dirty="0" err="1" smtClean="0"/>
              <a:t>Amrat</a:t>
            </a:r>
            <a:r>
              <a:rPr lang="en-US" dirty="0" smtClean="0"/>
              <a:t>, </a:t>
            </a:r>
            <a:r>
              <a:rPr lang="en-US" dirty="0" err="1" smtClean="0"/>
              <a:t>Mahnoor</a:t>
            </a:r>
            <a:endParaRPr lang="en-US" dirty="0" smtClean="0"/>
          </a:p>
          <a:p>
            <a:r>
              <a:rPr lang="en-US" dirty="0" smtClean="0"/>
              <a:t>Group 4: </a:t>
            </a:r>
            <a:r>
              <a:rPr lang="en-US" dirty="0" err="1" smtClean="0"/>
              <a:t>Attia</a:t>
            </a:r>
            <a:r>
              <a:rPr lang="en-US" dirty="0" smtClean="0"/>
              <a:t>, Wendy, </a:t>
            </a:r>
            <a:r>
              <a:rPr lang="en-US" dirty="0" err="1" smtClean="0"/>
              <a:t>Bukurie</a:t>
            </a:r>
            <a:r>
              <a:rPr lang="en-US" dirty="0" smtClean="0"/>
              <a:t>, </a:t>
            </a:r>
            <a:r>
              <a:rPr lang="en-US" dirty="0" err="1" smtClean="0"/>
              <a:t>Saliha</a:t>
            </a:r>
            <a:endParaRPr lang="en-US" dirty="0" smtClean="0"/>
          </a:p>
          <a:p>
            <a:r>
              <a:rPr lang="en-US" dirty="0" smtClean="0"/>
              <a:t>Group 5: </a:t>
            </a:r>
            <a:r>
              <a:rPr lang="en-US" dirty="0" err="1" smtClean="0"/>
              <a:t>Mehrangiz</a:t>
            </a:r>
            <a:r>
              <a:rPr lang="en-US" dirty="0" smtClean="0"/>
              <a:t>, Desire, </a:t>
            </a:r>
            <a:r>
              <a:rPr lang="en-US" dirty="0" err="1" smtClean="0"/>
              <a:t>Kaylah</a:t>
            </a:r>
            <a:r>
              <a:rPr lang="en-US" dirty="0" smtClean="0"/>
              <a:t>, </a:t>
            </a:r>
            <a:r>
              <a:rPr lang="en-US" dirty="0" err="1" smtClean="0"/>
              <a:t>Harmanpreet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1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the end!</a:t>
            </a:r>
          </a:p>
          <a:p>
            <a:r>
              <a:rPr lang="en-US" dirty="0" smtClean="0"/>
              <a:t>Ask 3 before me!</a:t>
            </a:r>
          </a:p>
          <a:p>
            <a:r>
              <a:rPr lang="en-US" dirty="0" smtClean="0"/>
              <a:t>Check answers with each other!</a:t>
            </a:r>
          </a:p>
          <a:p>
            <a:r>
              <a:rPr lang="en-US" dirty="0" smtClean="0"/>
              <a:t>Then check answers with me before moving on the the next section!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9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#1: </a:t>
            </a:r>
            <a:r>
              <a:rPr lang="en-US" dirty="0" err="1" smtClean="0"/>
              <a:t>bukurie</a:t>
            </a:r>
            <a:r>
              <a:rPr lang="en-US" dirty="0" smtClean="0"/>
              <a:t> and bob are the same person</a:t>
            </a:r>
          </a:p>
          <a:p>
            <a:r>
              <a:rPr lang="en-US" dirty="0" smtClean="0"/>
              <a:t>Do #1, 2 and 4 </a:t>
            </a:r>
            <a:r>
              <a:rPr lang="en-US" b="1" u="sng" dirty="0" smtClean="0"/>
              <a:t>without</a:t>
            </a:r>
            <a:r>
              <a:rPr lang="en-US" dirty="0" smtClean="0"/>
              <a:t> a calculator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 Gore: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www.ted.com</a:t>
            </a:r>
            <a:r>
              <a:rPr lang="en-US" dirty="0" smtClean="0"/>
              <a:t>/playlists/151/</a:t>
            </a:r>
            <a:r>
              <a:rPr lang="en-US" dirty="0" err="1" smtClean="0"/>
              <a:t>earth_appreciated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0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Math practice!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Sources of Greenhouse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Volcanic eruptions</a:t>
            </a:r>
          </a:p>
          <a:p>
            <a:pPr lvl="1"/>
            <a:r>
              <a:rPr lang="en-US" dirty="0" smtClean="0"/>
              <a:t>Can add a large amount of CO</a:t>
            </a:r>
            <a:r>
              <a:rPr lang="en-US" baseline="-25000" dirty="0" smtClean="0"/>
              <a:t>2</a:t>
            </a:r>
            <a:r>
              <a:rPr lang="en-US" dirty="0" smtClean="0"/>
              <a:t> to the atmosphere (can also release SO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HCl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</a:p>
          <a:p>
            <a:pPr lvl="1"/>
            <a:r>
              <a:rPr lang="en-US" dirty="0" smtClean="0"/>
              <a:t>Large quantity of ash reflect solar light and cools the earth (only last for a few years)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77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Sources of Greenhouse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713" y="1286146"/>
            <a:ext cx="8229600" cy="4525963"/>
          </a:xfrm>
        </p:spPr>
        <p:txBody>
          <a:bodyPr/>
          <a:lstStyle/>
          <a:p>
            <a:r>
              <a:rPr lang="en-US" dirty="0" smtClean="0"/>
              <a:t>Methane</a:t>
            </a:r>
          </a:p>
          <a:p>
            <a:pPr lvl="1"/>
            <a:r>
              <a:rPr lang="en-US" dirty="0" smtClean="0"/>
              <a:t>Methane is created when there is not enough oxygen to create carbon dioxide</a:t>
            </a:r>
          </a:p>
          <a:p>
            <a:pPr lvl="1"/>
            <a:r>
              <a:rPr lang="en-US" dirty="0" smtClean="0"/>
              <a:t>Wetlands are the largest </a:t>
            </a:r>
            <a:r>
              <a:rPr lang="en-US" u="sng" dirty="0" smtClean="0"/>
              <a:t>natural </a:t>
            </a:r>
            <a:r>
              <a:rPr lang="en-US" dirty="0" smtClean="0"/>
              <a:t>source of methane</a:t>
            </a:r>
          </a:p>
          <a:p>
            <a:pPr lvl="1"/>
            <a:r>
              <a:rPr lang="en-US" dirty="0" smtClean="0"/>
              <a:t>Animals that consume large quantities wood or grass</a:t>
            </a:r>
          </a:p>
          <a:p>
            <a:pPr lvl="2"/>
            <a:r>
              <a:rPr lang="en-US" dirty="0" smtClean="0"/>
              <a:t>Example: termites and cows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7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Sources of Greenhouse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52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Nitrous Oxide:</a:t>
            </a:r>
          </a:p>
          <a:p>
            <a:pPr lvl="1"/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 is produced through </a:t>
            </a:r>
            <a:r>
              <a:rPr lang="en-US" dirty="0" err="1" smtClean="0"/>
              <a:t>denitrification</a:t>
            </a:r>
            <a:endParaRPr lang="en-US" dirty="0" smtClean="0"/>
          </a:p>
          <a:p>
            <a:pPr lvl="1"/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dirty="0" smtClean="0"/>
              <a:t>- </a:t>
            </a:r>
            <a:r>
              <a:rPr lang="en-US" dirty="0" smtClean="0">
                <a:sym typeface="Wingdings"/>
              </a:rPr>
              <a:t> N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O</a:t>
            </a:r>
          </a:p>
          <a:p>
            <a:r>
              <a:rPr lang="en-US" dirty="0" smtClean="0">
                <a:sym typeface="Wingdings"/>
              </a:rPr>
              <a:t>Water Vapor</a:t>
            </a:r>
          </a:p>
          <a:p>
            <a:pPr lvl="1"/>
            <a:r>
              <a:rPr lang="en-US" dirty="0" smtClean="0">
                <a:sym typeface="Wingdings"/>
              </a:rPr>
              <a:t>Produced by evaporation form land, bodies of water and transpiration</a:t>
            </a:r>
          </a:p>
          <a:p>
            <a:pPr lvl="1"/>
            <a:r>
              <a:rPr lang="en-US" dirty="0" smtClean="0">
                <a:sym typeface="Wingdings"/>
              </a:rPr>
              <a:t>85% of the water vapor in the atmosphere comes form the oceans</a:t>
            </a:r>
          </a:p>
        </p:txBody>
      </p:sp>
    </p:spTree>
    <p:extLst>
      <p:ext uri="{BB962C8B-B14F-4D97-AF65-F5344CB8AC3E}">
        <p14:creationId xmlns:p14="http://schemas.microsoft.com/office/powerpoint/2010/main" val="421592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 of Global Warming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Absorption of carbon dioxide by the oceans</a:t>
            </a:r>
          </a:p>
          <a:p>
            <a:r>
              <a:rPr lang="en-US" dirty="0" smtClean="0"/>
              <a:t>The aerosol effect</a:t>
            </a:r>
          </a:p>
          <a:p>
            <a:pPr lvl="1"/>
            <a:r>
              <a:rPr lang="en-US" dirty="0" smtClean="0"/>
              <a:t>fine, solid particles or liquid droplets</a:t>
            </a:r>
          </a:p>
          <a:p>
            <a:pPr lvl="1"/>
            <a:r>
              <a:rPr lang="en-US" dirty="0" smtClean="0"/>
              <a:t>Ex: fog, smoke, air pollutants</a:t>
            </a:r>
          </a:p>
          <a:p>
            <a:pPr lvl="1"/>
            <a:r>
              <a:rPr lang="en-US" dirty="0" smtClean="0"/>
              <a:t>Scatter sunlight directly back to earth</a:t>
            </a:r>
          </a:p>
          <a:p>
            <a:r>
              <a:rPr lang="en-US" dirty="0" smtClean="0"/>
              <a:t>Increased forest growth and productivity</a:t>
            </a:r>
          </a:p>
          <a:p>
            <a:r>
              <a:rPr lang="en-US" dirty="0" smtClean="0"/>
              <a:t>The formation of thick, low clouds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1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Anthropogenic sources of greenhouse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85" y="1600200"/>
            <a:ext cx="8684837" cy="366778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use of fossil fuels</a:t>
            </a:r>
          </a:p>
          <a:p>
            <a:pPr lvl="1"/>
            <a:r>
              <a:rPr lang="en-US" dirty="0" smtClean="0"/>
              <a:t>Adds CO</a:t>
            </a:r>
            <a:r>
              <a:rPr lang="en-US" baseline="-25000" dirty="0" smtClean="0"/>
              <a:t>2</a:t>
            </a:r>
            <a:r>
              <a:rPr lang="en-US" dirty="0" smtClean="0"/>
              <a:t> and O</a:t>
            </a:r>
            <a:r>
              <a:rPr lang="en-US" baseline="-25000" dirty="0" smtClean="0"/>
              <a:t>3</a:t>
            </a:r>
            <a:r>
              <a:rPr lang="en-US" dirty="0" smtClean="0"/>
              <a:t> to the atmosphere</a:t>
            </a:r>
          </a:p>
          <a:p>
            <a:pPr lvl="1"/>
            <a:r>
              <a:rPr lang="en-US" dirty="0" smtClean="0"/>
              <a:t>Rate of putting CO</a:t>
            </a:r>
            <a:r>
              <a:rPr lang="en-US" baseline="-25000" dirty="0" smtClean="0"/>
              <a:t>2</a:t>
            </a:r>
            <a:r>
              <a:rPr lang="en-US" dirty="0" smtClean="0"/>
              <a:t> into atmosphere &gt; rate of photosynthesis</a:t>
            </a:r>
          </a:p>
          <a:p>
            <a:pPr lvl="1"/>
            <a:r>
              <a:rPr lang="en-US" dirty="0" smtClean="0"/>
              <a:t>Fossil fuel CO</a:t>
            </a:r>
            <a:r>
              <a:rPr lang="en-US" baseline="-25000" dirty="0" smtClean="0"/>
              <a:t>2</a:t>
            </a:r>
            <a:r>
              <a:rPr lang="en-US" dirty="0" smtClean="0"/>
              <a:t> emissions:</a:t>
            </a:r>
          </a:p>
          <a:p>
            <a:pPr lvl="2"/>
            <a:r>
              <a:rPr lang="en-US" dirty="0" smtClean="0"/>
              <a:t>#1 Coal</a:t>
            </a:r>
          </a:p>
          <a:p>
            <a:pPr lvl="2"/>
            <a:r>
              <a:rPr lang="en-US" dirty="0" smtClean="0"/>
              <a:t>#2 Oil</a:t>
            </a:r>
          </a:p>
          <a:p>
            <a:pPr lvl="2"/>
            <a:r>
              <a:rPr lang="en-US" dirty="0" smtClean="0"/>
              <a:t>#3 natural gas</a:t>
            </a:r>
          </a:p>
          <a:p>
            <a:pPr lvl="1"/>
            <a:r>
              <a:rPr lang="en-US" dirty="0" smtClean="0"/>
              <a:t>Particulate matter</a:t>
            </a:r>
            <a:r>
              <a:rPr lang="en-US" dirty="0" smtClean="0">
                <a:sym typeface="Wingdings"/>
              </a:rPr>
              <a:t> lower albedo more global warming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7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054"/>
            <a:ext cx="8229600" cy="1143000"/>
          </a:xfrm>
        </p:spPr>
        <p:txBody>
          <a:bodyPr/>
          <a:lstStyle/>
          <a:p>
            <a:r>
              <a:rPr lang="en-US" dirty="0" smtClean="0"/>
              <a:t>Agricultural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991" y="1231527"/>
            <a:ext cx="8229600" cy="4525963"/>
          </a:xfrm>
        </p:spPr>
        <p:txBody>
          <a:bodyPr/>
          <a:lstStyle/>
          <a:p>
            <a:r>
              <a:rPr lang="en-US" dirty="0" smtClean="0"/>
              <a:t>Rice fields are low oxygen environments due to over flooding</a:t>
            </a:r>
            <a:r>
              <a:rPr lang="en-US" dirty="0" smtClean="0">
                <a:sym typeface="Wingdings"/>
              </a:rPr>
              <a:t></a:t>
            </a:r>
          </a:p>
          <a:p>
            <a:r>
              <a:rPr lang="en-US" dirty="0" smtClean="0">
                <a:sym typeface="Wingdings"/>
              </a:rPr>
              <a:t>Produce methane</a:t>
            </a:r>
          </a:p>
          <a:p>
            <a:r>
              <a:rPr lang="en-US" dirty="0" smtClean="0">
                <a:sym typeface="Wingdings"/>
              </a:rPr>
              <a:t>Gut bacteria in cattle and sheep produce methane</a:t>
            </a:r>
          </a:p>
          <a:p>
            <a:r>
              <a:rPr lang="en-US" dirty="0" smtClean="0">
                <a:sym typeface="Wingdings"/>
              </a:rPr>
              <a:t>Manure from livestock decomposes to CO</a:t>
            </a:r>
            <a:r>
              <a:rPr lang="en-US" baseline="-25000" dirty="0" smtClean="0">
                <a:sym typeface="Wingdings"/>
              </a:rPr>
              <a:t>2 </a:t>
            </a:r>
            <a:r>
              <a:rPr lang="en-US" dirty="0" smtClean="0">
                <a:sym typeface="Wingdings"/>
              </a:rPr>
              <a:t>(with oxygen) or to methane (without oxygen)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680</Words>
  <Application>Microsoft Macintosh PowerPoint</Application>
  <PresentationFormat>On-screen Show (4:3)</PresentationFormat>
  <Paragraphs>111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SWBAT identify anthropogenic sources of climate change.</vt:lpstr>
      <vt:lpstr>Regents Week Schedule</vt:lpstr>
      <vt:lpstr>Agenda</vt:lpstr>
      <vt:lpstr>Natural Sources of Greenhouse Gases</vt:lpstr>
      <vt:lpstr>Natural Sources of Greenhouse Gases</vt:lpstr>
      <vt:lpstr>Natural Sources of Greenhouse Gases</vt:lpstr>
      <vt:lpstr>Mitigation of Global Warming</vt:lpstr>
      <vt:lpstr>Anthropogenic sources of greenhouse gases</vt:lpstr>
      <vt:lpstr>Agricultural Practices</vt:lpstr>
      <vt:lpstr>Deforestation</vt:lpstr>
      <vt:lpstr>Landfills</vt:lpstr>
      <vt:lpstr>Industrial Production of New Greenhouse Chemicals</vt:lpstr>
      <vt:lpstr>Sources of greenhouse gases</vt:lpstr>
      <vt:lpstr>Increasing CO2 concentrations</vt:lpstr>
      <vt:lpstr>Developed vs. Developing World emissions</vt:lpstr>
      <vt:lpstr>Global Temperatures since 1880</vt:lpstr>
      <vt:lpstr>Methods to measure ancients temperatures</vt:lpstr>
      <vt:lpstr>CO2 and Temperature</vt:lpstr>
      <vt:lpstr>Climate Change and Models</vt:lpstr>
      <vt:lpstr>Homework</vt:lpstr>
      <vt:lpstr>Math Groups!</vt:lpstr>
      <vt:lpstr>Group Rules</vt:lpstr>
      <vt:lpstr>Notes</vt:lpstr>
      <vt:lpstr>Al Gore: Climate Change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anthropogenic sources of climate change.</dc:title>
  <dc:creator>Kayla McDaniel</dc:creator>
  <cp:lastModifiedBy>Kayla McDaniel</cp:lastModifiedBy>
  <cp:revision>69</cp:revision>
  <dcterms:created xsi:type="dcterms:W3CDTF">2015-01-14T23:43:40Z</dcterms:created>
  <dcterms:modified xsi:type="dcterms:W3CDTF">2016-01-11T15:51:35Z</dcterms:modified>
</cp:coreProperties>
</file>