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7" r:id="rId3"/>
    <p:sldId id="257" r:id="rId4"/>
    <p:sldId id="276" r:id="rId5"/>
    <p:sldId id="258" r:id="rId6"/>
    <p:sldId id="272" r:id="rId7"/>
    <p:sldId id="259" r:id="rId8"/>
    <p:sldId id="260" r:id="rId9"/>
    <p:sldId id="261" r:id="rId10"/>
    <p:sldId id="262" r:id="rId11"/>
    <p:sldId id="263" r:id="rId12"/>
    <p:sldId id="266" r:id="rId13"/>
    <p:sldId id="275" r:id="rId14"/>
    <p:sldId id="267" r:id="rId15"/>
    <p:sldId id="265" r:id="rId16"/>
    <p:sldId id="274" r:id="rId17"/>
    <p:sldId id="264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8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092EA-559A-B040-99C9-2F5B437810CD}" type="datetimeFigureOut">
              <a:rPr lang="en-US" smtClean="0"/>
              <a:t>1/7/16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D9B09-4F3D-C14B-A7D9-FAFA415C3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3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D9B09-4F3D-C14B-A7D9-FAFA415C3C9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72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300E-6B7D-C04D-9FD9-651A8E293C82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1CBC-64D5-C740-8428-8494BA5A8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9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300E-6B7D-C04D-9FD9-651A8E293C82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1CBC-64D5-C740-8428-8494BA5A8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5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300E-6B7D-C04D-9FD9-651A8E293C82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1CBC-64D5-C740-8428-8494BA5A8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0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300E-6B7D-C04D-9FD9-651A8E293C82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1CBC-64D5-C740-8428-8494BA5A8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0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300E-6B7D-C04D-9FD9-651A8E293C82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1CBC-64D5-C740-8428-8494BA5A8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74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300E-6B7D-C04D-9FD9-651A8E293C82}" type="datetimeFigureOut">
              <a:rPr lang="en-US" smtClean="0"/>
              <a:t>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1CBC-64D5-C740-8428-8494BA5A8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300E-6B7D-C04D-9FD9-651A8E293C82}" type="datetimeFigureOut">
              <a:rPr lang="en-US" smtClean="0"/>
              <a:t>1/7/16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1CBC-64D5-C740-8428-8494BA5A8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300E-6B7D-C04D-9FD9-651A8E293C82}" type="datetimeFigureOut">
              <a:rPr lang="en-US" smtClean="0"/>
              <a:t>1/7/16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1CBC-64D5-C740-8428-8494BA5A8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1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300E-6B7D-C04D-9FD9-651A8E293C82}" type="datetimeFigureOut">
              <a:rPr lang="en-US" smtClean="0"/>
              <a:t>1/7/16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1CBC-64D5-C740-8428-8494BA5A8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5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300E-6B7D-C04D-9FD9-651A8E293C82}" type="datetimeFigureOut">
              <a:rPr lang="en-US" smtClean="0"/>
              <a:t>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1CBC-64D5-C740-8428-8494BA5A8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0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300E-6B7D-C04D-9FD9-651A8E293C82}" type="datetimeFigureOut">
              <a:rPr lang="en-US" smtClean="0"/>
              <a:t>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1CBC-64D5-C740-8428-8494BA5A8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0300E-6B7D-C04D-9FD9-651A8E293C82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F1CBC-64D5-C740-8428-8494BA5A8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2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SWBAT identify natural sources of climate change.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1261" y="153218"/>
            <a:ext cx="6967000" cy="2154726"/>
          </a:xfrm>
        </p:spPr>
        <p:txBody>
          <a:bodyPr/>
          <a:lstStyle/>
          <a:p>
            <a:pPr algn="l"/>
            <a:r>
              <a:rPr lang="en-US" dirty="0" smtClean="0"/>
              <a:t>APES Unit 7                                   </a:t>
            </a:r>
            <a:r>
              <a:rPr lang="en-US" dirty="0"/>
              <a:t>1</a:t>
            </a:r>
            <a:r>
              <a:rPr lang="en-US" dirty="0" smtClean="0"/>
              <a:t>/</a:t>
            </a:r>
            <a:r>
              <a:rPr lang="en-US" dirty="0"/>
              <a:t>8</a:t>
            </a:r>
            <a:r>
              <a:rPr lang="en-US" dirty="0" smtClean="0"/>
              <a:t>/</a:t>
            </a:r>
            <a:r>
              <a:rPr lang="en-US" dirty="0" smtClean="0"/>
              <a:t>16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25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Greenhouse Effect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2013205"/>
            <a:ext cx="57150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37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Greenhouse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(most common)</a:t>
            </a:r>
          </a:p>
          <a:p>
            <a:pPr lvl="1"/>
            <a:r>
              <a:rPr lang="en-US" dirty="0" smtClean="0"/>
              <a:t>Shorter residence time (doesn’t persist as long in the atmosphere)</a:t>
            </a:r>
          </a:p>
          <a:p>
            <a:pPr lvl="1"/>
            <a:r>
              <a:rPr lang="en-US" dirty="0" smtClean="0"/>
              <a:t>The energy that is stored in water vapor is called latent heat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baseline="-250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310" y="3746494"/>
            <a:ext cx="2416286" cy="2836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641" y="4443206"/>
            <a:ext cx="3459599" cy="21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76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Greenhouse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41596" cy="3425816"/>
          </a:xfrm>
        </p:spPr>
        <p:txBody>
          <a:bodyPr>
            <a:normAutofit/>
          </a:bodyPr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Concentration: </a:t>
            </a:r>
            <a:r>
              <a:rPr lang="en-US" dirty="0" smtClean="0"/>
              <a:t>401.85</a:t>
            </a:r>
            <a:r>
              <a:rPr lang="en-US" dirty="0" smtClean="0"/>
              <a:t> </a:t>
            </a:r>
            <a:r>
              <a:rPr lang="en-US" dirty="0" smtClean="0"/>
              <a:t>ppm</a:t>
            </a:r>
            <a:endParaRPr lang="en-US" dirty="0"/>
          </a:p>
          <a:p>
            <a:pPr lvl="1"/>
            <a:r>
              <a:rPr lang="en-US" dirty="0" smtClean="0"/>
              <a:t>Has </a:t>
            </a:r>
            <a:r>
              <a:rPr lang="en-US" dirty="0"/>
              <a:t>the longest life </a:t>
            </a:r>
            <a:r>
              <a:rPr lang="en-US" dirty="0" smtClean="0"/>
              <a:t>span (longest residence time) </a:t>
            </a:r>
            <a:endParaRPr lang="en-US" dirty="0" smtClean="0"/>
          </a:p>
          <a:p>
            <a:pPr lvl="1"/>
            <a:r>
              <a:rPr lang="en-US" dirty="0" smtClean="0"/>
              <a:t>The primary environmental abiotic carbon source for the carbon cycle is carbon dioxide in the air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956" y="3743426"/>
            <a:ext cx="2747884" cy="28820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3499" y="6025437"/>
            <a:ext cx="422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U.S. Greenhouse Gas Emissions in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73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Projections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959" y="1731271"/>
            <a:ext cx="6399264" cy="474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62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061453" cy="2489042"/>
          </a:xfrm>
        </p:spPr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/>
              <a:t>Periodic fluctuations in atmospheric CO</a:t>
            </a:r>
            <a:r>
              <a:rPr lang="en-US" baseline="-25000" dirty="0"/>
              <a:t>2</a:t>
            </a:r>
            <a:r>
              <a:rPr lang="en-US" dirty="0"/>
              <a:t> levels are most directly explained by seasonal variations in photosynthetic </a:t>
            </a:r>
            <a:r>
              <a:rPr lang="en-US" dirty="0" smtClean="0"/>
              <a:t>activity.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361" y="3107230"/>
            <a:ext cx="5209931" cy="350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65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Greenhouse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797" y="1085384"/>
            <a:ext cx="8441003" cy="417829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Methane (CH</a:t>
            </a:r>
            <a:r>
              <a:rPr lang="en-US" baseline="-25000" dirty="0"/>
              <a:t>4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Methane sources </a:t>
            </a:r>
            <a:r>
              <a:rPr lang="en-US" dirty="0" smtClean="0"/>
              <a:t>include:</a:t>
            </a:r>
          </a:p>
          <a:p>
            <a:pPr lvl="2"/>
            <a:r>
              <a:rPr lang="en-US" dirty="0" smtClean="0"/>
              <a:t> landfills</a:t>
            </a:r>
            <a:endParaRPr lang="en-US" dirty="0"/>
          </a:p>
          <a:p>
            <a:pPr lvl="2"/>
            <a:r>
              <a:rPr lang="en-US" dirty="0" smtClean="0"/>
              <a:t>Wetlands </a:t>
            </a:r>
          </a:p>
          <a:p>
            <a:pPr lvl="2"/>
            <a:r>
              <a:rPr lang="en-US" dirty="0" smtClean="0"/>
              <a:t>natural </a:t>
            </a:r>
            <a:r>
              <a:rPr lang="en-US" dirty="0"/>
              <a:t>gas </a:t>
            </a:r>
            <a:r>
              <a:rPr lang="en-US" dirty="0" smtClean="0"/>
              <a:t>extraction</a:t>
            </a:r>
          </a:p>
          <a:p>
            <a:pPr lvl="2"/>
            <a:r>
              <a:rPr lang="en-US" dirty="0" smtClean="0"/>
              <a:t> termites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rice </a:t>
            </a:r>
            <a:r>
              <a:rPr lang="en-US" dirty="0" smtClean="0"/>
              <a:t>cultivation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enteric </a:t>
            </a:r>
            <a:r>
              <a:rPr lang="en-US" dirty="0" smtClean="0"/>
              <a:t>fermentation (</a:t>
            </a:r>
            <a:r>
              <a:rPr lang="en-US" dirty="0" smtClean="0"/>
              <a:t>farts-specifically from cows) </a:t>
            </a:r>
            <a:endParaRPr lang="en-US" dirty="0" smtClean="0"/>
          </a:p>
          <a:p>
            <a:pPr lvl="1"/>
            <a:r>
              <a:rPr lang="en-US" dirty="0" smtClean="0"/>
              <a:t>Atmospheric methane concentration is about 1.7 ppm</a:t>
            </a:r>
          </a:p>
          <a:p>
            <a:pPr lvl="1"/>
            <a:r>
              <a:rPr lang="en-US" dirty="0" smtClean="0"/>
              <a:t>Over the past 1,000 years, methane concentrations have increased exponentially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273" y="5209058"/>
            <a:ext cx="2212557" cy="1469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286" y="5209058"/>
            <a:ext cx="2411886" cy="1648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1891" y="5053727"/>
            <a:ext cx="2436910" cy="162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26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Greenhouse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Methane </a:t>
            </a:r>
            <a:r>
              <a:rPr lang="en-US" dirty="0"/>
              <a:t>(CH</a:t>
            </a:r>
            <a:r>
              <a:rPr lang="en-US" baseline="-25000" dirty="0"/>
              <a:t>4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Methane is the most effective cause of the Greenhouse Effect (traps heat very well)</a:t>
            </a:r>
          </a:p>
          <a:p>
            <a:pPr lvl="1"/>
            <a:r>
              <a:rPr lang="en-US" dirty="0"/>
              <a:t>Methane is removed from the atmosphere by stratospheric oxidation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374" y="4185906"/>
            <a:ext cx="2533804" cy="267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0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9359"/>
            <a:ext cx="8229600" cy="1143000"/>
          </a:xfrm>
        </p:spPr>
        <p:txBody>
          <a:bodyPr/>
          <a:lstStyle/>
          <a:p>
            <a:r>
              <a:rPr lang="en-US" dirty="0" smtClean="0"/>
              <a:t>Greenhouse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7472"/>
            <a:ext cx="8229600" cy="5153245"/>
          </a:xfrm>
        </p:spPr>
        <p:txBody>
          <a:bodyPr>
            <a:normAutofit/>
          </a:bodyPr>
          <a:lstStyle/>
          <a:p>
            <a:r>
              <a:rPr lang="en-US" dirty="0"/>
              <a:t>Nitrous Oxide (N</a:t>
            </a:r>
            <a:r>
              <a:rPr lang="en-US" baseline="-25000" dirty="0"/>
              <a:t>2</a:t>
            </a:r>
            <a:r>
              <a:rPr lang="en-US" dirty="0"/>
              <a:t>O)</a:t>
            </a:r>
          </a:p>
          <a:p>
            <a:r>
              <a:rPr lang="en-US" dirty="0" smtClean="0"/>
              <a:t>CFCs</a:t>
            </a:r>
          </a:p>
          <a:p>
            <a:pPr lvl="1"/>
            <a:r>
              <a:rPr lang="en-US" dirty="0" smtClean="0"/>
              <a:t>Releases chlorine in the atmosphere once hit by UV radiation</a:t>
            </a:r>
          </a:p>
          <a:p>
            <a:pPr lvl="1"/>
            <a:r>
              <a:rPr lang="en-US" dirty="0" smtClean="0"/>
              <a:t>Primary agent in the destruction of the ozone layer</a:t>
            </a:r>
          </a:p>
          <a:p>
            <a:r>
              <a:rPr lang="en-US" dirty="0" smtClean="0"/>
              <a:t>SF</a:t>
            </a:r>
            <a:r>
              <a:rPr lang="en-US" baseline="-25000" dirty="0" smtClean="0"/>
              <a:t>6</a:t>
            </a:r>
          </a:p>
          <a:p>
            <a:pPr lvl="1"/>
            <a:r>
              <a:rPr lang="en-US" dirty="0" smtClean="0"/>
              <a:t>Used in the electrical industry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218" y="4711220"/>
            <a:ext cx="3180943" cy="214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60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pages 523-531 in the </a:t>
            </a:r>
            <a:r>
              <a:rPr lang="en-US" dirty="0" smtClean="0"/>
              <a:t>textbook</a:t>
            </a:r>
          </a:p>
          <a:p>
            <a:r>
              <a:rPr lang="en-US" dirty="0" smtClean="0"/>
              <a:t>Write summaries of the current event presentations (</a:t>
            </a:r>
            <a:r>
              <a:rPr lang="en-US" dirty="0" err="1" smtClean="0"/>
              <a:t>Harmanpreet</a:t>
            </a:r>
            <a:r>
              <a:rPr lang="en-US" dirty="0" smtClean="0"/>
              <a:t>, Cynthia, </a:t>
            </a:r>
            <a:r>
              <a:rPr lang="en-US" dirty="0" err="1" smtClean="0"/>
              <a:t>Rahila</a:t>
            </a:r>
            <a:r>
              <a:rPr lang="en-US" dirty="0" smtClean="0"/>
              <a:t> and </a:t>
            </a:r>
            <a:r>
              <a:rPr lang="en-US" dirty="0" err="1" smtClean="0"/>
              <a:t>Hamna</a:t>
            </a:r>
            <a:r>
              <a:rPr lang="en-US" dirty="0" smtClean="0"/>
              <a:t>) in your current event notebook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0514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Rahila’s</a:t>
            </a:r>
            <a:r>
              <a:rPr lang="en-US" dirty="0" smtClean="0"/>
              <a:t> Presentation</a:t>
            </a:r>
          </a:p>
          <a:p>
            <a:r>
              <a:rPr lang="en-US" dirty="0" smtClean="0"/>
              <a:t>Lecture</a:t>
            </a:r>
          </a:p>
          <a:p>
            <a:r>
              <a:rPr lang="en-US" dirty="0" err="1" smtClean="0"/>
              <a:t>Hw</a:t>
            </a:r>
            <a:endParaRPr lang="en-US" dirty="0" smtClean="0"/>
          </a:p>
          <a:p>
            <a:r>
              <a:rPr lang="en-US" dirty="0" smtClean="0"/>
              <a:t>Help with room next week (lunch, before, or after school)!!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374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</a:t>
            </a:r>
            <a:r>
              <a:rPr lang="en-US" dirty="0"/>
              <a:t>l</a:t>
            </a:r>
            <a:r>
              <a:rPr lang="en-US" dirty="0" smtClean="0"/>
              <a:t>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85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Ch. 19</a:t>
            </a:r>
          </a:p>
          <a:p>
            <a:r>
              <a:rPr lang="en-US" dirty="0" smtClean="0"/>
              <a:t>1.5 weeks</a:t>
            </a:r>
          </a:p>
          <a:p>
            <a:r>
              <a:rPr lang="en-US" dirty="0" smtClean="0"/>
              <a:t>Essential Questions:</a:t>
            </a:r>
          </a:p>
          <a:p>
            <a:pPr lvl="1"/>
            <a:r>
              <a:rPr lang="en-US" b="1" i="1" dirty="0" smtClean="0"/>
              <a:t>How are humans impacting the planet?</a:t>
            </a:r>
          </a:p>
          <a:p>
            <a:pPr lvl="1"/>
            <a:r>
              <a:rPr lang="en-US" b="1" i="1" dirty="0" smtClean="0"/>
              <a:t>Can organisms adapt to climate change?</a:t>
            </a:r>
          </a:p>
          <a:p>
            <a:r>
              <a:rPr lang="en-US" dirty="0" smtClean="0"/>
              <a:t>Current Event Presenters: </a:t>
            </a:r>
            <a:r>
              <a:rPr lang="en-US" dirty="0" err="1" smtClean="0"/>
              <a:t>Bukurie</a:t>
            </a:r>
            <a:r>
              <a:rPr lang="en-US" dirty="0" smtClean="0"/>
              <a:t> and </a:t>
            </a:r>
            <a:r>
              <a:rPr lang="en-US" dirty="0" err="1" smtClean="0"/>
              <a:t>Uzma</a:t>
            </a:r>
            <a:r>
              <a:rPr lang="en-US" dirty="0" smtClean="0"/>
              <a:t> on Tues. Jan. 19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Email me topic idea by Friday Jan. 15th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298" y="5112327"/>
            <a:ext cx="1952772" cy="166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27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 7 Exam: Friday 1/</a:t>
            </a:r>
            <a:r>
              <a:rPr lang="en-US" dirty="0" smtClean="0"/>
              <a:t>15</a:t>
            </a:r>
            <a:endParaRPr lang="en-US" dirty="0" smtClean="0"/>
          </a:p>
          <a:p>
            <a:r>
              <a:rPr lang="en-US" dirty="0" smtClean="0"/>
              <a:t>Midterm on 1/</a:t>
            </a:r>
            <a:r>
              <a:rPr lang="en-US" dirty="0" smtClean="0"/>
              <a:t>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112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Scientists are in consensus that global climate change is occurring</a:t>
            </a:r>
          </a:p>
          <a:p>
            <a:r>
              <a:rPr lang="en-US" dirty="0" smtClean="0"/>
              <a:t>Global Climate Change: increased storm intensity, altered patterns </a:t>
            </a:r>
            <a:r>
              <a:rPr lang="en-US" dirty="0" smtClean="0"/>
              <a:t>of </a:t>
            </a:r>
            <a:r>
              <a:rPr lang="en-US" dirty="0" smtClean="0"/>
              <a:t>precipitation and ocean circulation</a:t>
            </a:r>
          </a:p>
          <a:p>
            <a:r>
              <a:rPr lang="en-US" dirty="0" smtClean="0"/>
              <a:t>Global warming: warming of the earth’s oceans, landmasses and atmosphere, reduced cold spells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412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2200" cy="157515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Over the past 1 million years of earth’s history, the average trend in Earth’s temperature would be best described as a number of fluctuations varying by a few degrees.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887" y="3127385"/>
            <a:ext cx="7744231" cy="371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20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Sun-Earth Heating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Sun emits energy in the form of UV radiation and visible radiation</a:t>
            </a:r>
          </a:p>
          <a:p>
            <a:r>
              <a:rPr lang="en-US" dirty="0" smtClean="0"/>
              <a:t>Some of this energy is absorbed by earth</a:t>
            </a:r>
          </a:p>
          <a:p>
            <a:r>
              <a:rPr lang="en-US" dirty="0" smtClean="0"/>
              <a:t>Earth re-radiates this energy as infrared radiation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434" y="4055804"/>
            <a:ext cx="3348966" cy="280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6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Sun-Earth Heating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UV and visible light pass easily through the atmosphere</a:t>
            </a:r>
          </a:p>
          <a:p>
            <a:pPr lvl="1"/>
            <a:r>
              <a:rPr lang="en-US" dirty="0" smtClean="0"/>
              <a:t>Some UV rays absorbed by ozone layer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414" y="3322175"/>
            <a:ext cx="3879586" cy="353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48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greenhouse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Greenhouse</a:t>
            </a:r>
            <a:r>
              <a:rPr lang="en-US" dirty="0" smtClean="0"/>
              <a:t> gases absorb various wavelengths of </a:t>
            </a:r>
            <a:r>
              <a:rPr lang="en-US" dirty="0" smtClean="0">
                <a:solidFill>
                  <a:srgbClr val="FF0000"/>
                </a:solidFill>
              </a:rPr>
              <a:t>infrared</a:t>
            </a:r>
            <a:r>
              <a:rPr lang="en-US" dirty="0" smtClean="0"/>
              <a:t> and transform this radiation to longer wavelengths of radiation</a:t>
            </a:r>
            <a:r>
              <a:rPr lang="en-US" dirty="0" smtClean="0"/>
              <a:t>.</a:t>
            </a:r>
          </a:p>
          <a:p>
            <a:r>
              <a:rPr lang="en-US" dirty="0"/>
              <a:t>Infrared radiation cannot pass through the atmosphere</a:t>
            </a:r>
          </a:p>
          <a:p>
            <a:pPr lvl="1"/>
            <a:r>
              <a:rPr lang="en-US" dirty="0"/>
              <a:t>Some of it trapped by gases, which then warm the atmosphere (The Greenhouse Effect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Without the greenhouse effect, energy would escape the Earth’s atmosphere </a:t>
            </a:r>
          </a:p>
        </p:txBody>
      </p:sp>
    </p:spTree>
    <p:extLst>
      <p:ext uri="{BB962C8B-B14F-4D97-AF65-F5344CB8AC3E}">
        <p14:creationId xmlns:p14="http://schemas.microsoft.com/office/powerpoint/2010/main" val="78870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3724</TotalTime>
  <Words>524</Words>
  <Application>Microsoft Macintosh PowerPoint</Application>
  <PresentationFormat>On-screen Show (4:3)</PresentationFormat>
  <Paragraphs>79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SWBAT identify natural sources of climate change.</vt:lpstr>
      <vt:lpstr>Agenda</vt:lpstr>
      <vt:lpstr>Global Climate Change</vt:lpstr>
      <vt:lpstr>Announcements</vt:lpstr>
      <vt:lpstr>Global Climate Change</vt:lpstr>
      <vt:lpstr>Global Climate Change</vt:lpstr>
      <vt:lpstr>Sun-Earth Heating System</vt:lpstr>
      <vt:lpstr>Sun-Earth Heating System</vt:lpstr>
      <vt:lpstr>The greenhouse effect</vt:lpstr>
      <vt:lpstr>The Greenhouse Effect</vt:lpstr>
      <vt:lpstr>Greenhouse Gases</vt:lpstr>
      <vt:lpstr>Greenhouse Gases</vt:lpstr>
      <vt:lpstr>CO2 Projections</vt:lpstr>
      <vt:lpstr>CO2 </vt:lpstr>
      <vt:lpstr>Greenhouse Gases</vt:lpstr>
      <vt:lpstr>Greenhouse Gases</vt:lpstr>
      <vt:lpstr>Greenhouse Gases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identify non-anthropogenic sources of climate change.</dc:title>
  <dc:creator>Kayla McDaniel</dc:creator>
  <cp:lastModifiedBy>Kayla McDaniel</cp:lastModifiedBy>
  <cp:revision>91</cp:revision>
  <dcterms:created xsi:type="dcterms:W3CDTF">2015-01-12T23:24:18Z</dcterms:created>
  <dcterms:modified xsi:type="dcterms:W3CDTF">2016-01-08T15:56:54Z</dcterms:modified>
</cp:coreProperties>
</file>