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275" r:id="rId4"/>
    <p:sldId id="263" r:id="rId5"/>
    <p:sldId id="257" r:id="rId6"/>
    <p:sldId id="258" r:id="rId7"/>
    <p:sldId id="260" r:id="rId8"/>
    <p:sldId id="259" r:id="rId9"/>
    <p:sldId id="261" r:id="rId10"/>
    <p:sldId id="266" r:id="rId11"/>
    <p:sldId id="268" r:id="rId12"/>
    <p:sldId id="269" r:id="rId13"/>
    <p:sldId id="270" r:id="rId14"/>
    <p:sldId id="271" r:id="rId15"/>
    <p:sldId id="272" r:id="rId16"/>
    <p:sldId id="265" r:id="rId17"/>
    <p:sldId id="267" r:id="rId18"/>
    <p:sldId id="277" r:id="rId19"/>
    <p:sldId id="278" r:id="rId20"/>
    <p:sldId id="279" r:id="rId21"/>
    <p:sldId id="280" r:id="rId22"/>
    <p:sldId id="281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E7467-F866-9B40-89CC-87A768D2EAF2}" type="datetimeFigureOut">
              <a:rPr lang="en-US" smtClean="0"/>
              <a:t>11/5/15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61C72-737B-8146-934C-7F32A44D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3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6" tIns="45714" rIns="91426" bIns="45714"/>
          <a:lstStyle/>
          <a:p>
            <a:pPr>
              <a:spcBef>
                <a:spcPct val="0"/>
              </a:spcBef>
            </a:pPr>
            <a:endParaRPr lang="en-US" sz="18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0AC2-6663-C848-9659-4F71F3F5316A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97F8-6949-2A49-898C-421933B3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8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0AC2-6663-C848-9659-4F71F3F5316A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97F8-6949-2A49-898C-421933B3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4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0AC2-6663-C848-9659-4F71F3F5316A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97F8-6949-2A49-898C-421933B3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8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0AC2-6663-C848-9659-4F71F3F5316A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97F8-6949-2A49-898C-421933B3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6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0AC2-6663-C848-9659-4F71F3F5316A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97F8-6949-2A49-898C-421933B3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3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0AC2-6663-C848-9659-4F71F3F5316A}" type="datetimeFigureOut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97F8-6949-2A49-898C-421933B3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0AC2-6663-C848-9659-4F71F3F5316A}" type="datetimeFigureOut">
              <a:rPr lang="en-US" smtClean="0"/>
              <a:t>11/5/15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97F8-6949-2A49-898C-421933B3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0AC2-6663-C848-9659-4F71F3F5316A}" type="datetimeFigureOut">
              <a:rPr lang="en-US" smtClean="0"/>
              <a:t>11/5/15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97F8-6949-2A49-898C-421933B3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3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0AC2-6663-C848-9659-4F71F3F5316A}" type="datetimeFigureOut">
              <a:rPr lang="en-US" smtClean="0"/>
              <a:t>11/5/15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97F8-6949-2A49-898C-421933B3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6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0AC2-6663-C848-9659-4F71F3F5316A}" type="datetimeFigureOut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97F8-6949-2A49-898C-421933B3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8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0AC2-6663-C848-9659-4F71F3F5316A}" type="datetimeFigureOut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97F8-6949-2A49-898C-421933B3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7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80AC2-6663-C848-9659-4F71F3F5316A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197F8-6949-2A49-898C-421933B3D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amouswonders.com/wp-content/uploads/2009/04/yellowstone-national-park.jpg" TargetMode="External"/><Relationship Id="rId4" Type="http://schemas.openxmlformats.org/officeDocument/2006/relationships/image" Target="../media/image12.jpeg"/><Relationship Id="rId5" Type="http://schemas.openxmlformats.org/officeDocument/2006/relationships/hyperlink" Target="http://upload.wikimedia.org/wikipedia/commons/e/ee/Shamian-Island-small-park-0566.jpg" TargetMode="External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gfriedtrent.com/2011/10/thoughts-on-bees-and-pesticides/" TargetMode="Externa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as.er.usgs.gov/taxgroup/mollusks/zebramussel/" TargetMode="External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ws.gov/news/blog/images/medicinebownf1.jpg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mcdaniel\APES%20Unit%203\Document1!OLE_LINK1" TargetMode="External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landscapingnetwork.com/pictures/images/500x500Max/patio_2/small-patio-desert-patio-casa-serena-landscape-designs-llc_2823.jpg" TargetMode="Externa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0262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 smtClean="0"/>
              <a:t>Aim: How can humans preserve biodiversity?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13" y="240748"/>
            <a:ext cx="7485637" cy="1889677"/>
          </a:xfrm>
        </p:spPr>
        <p:txBody>
          <a:bodyPr/>
          <a:lstStyle/>
          <a:p>
            <a:pPr algn="l"/>
            <a:r>
              <a:rPr lang="en-US" dirty="0" smtClean="0"/>
              <a:t>APES Unit 3                                          11/5/15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3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Endangered Species Act:</a:t>
            </a:r>
          </a:p>
          <a:p>
            <a:pPr lvl="1"/>
            <a:r>
              <a:rPr lang="en-US" dirty="0" smtClean="0"/>
              <a:t>Government can purchase habitat  in order to conserve species</a:t>
            </a:r>
          </a:p>
          <a:p>
            <a:pPr lvl="1"/>
            <a:r>
              <a:rPr lang="en-US" dirty="0" smtClean="0"/>
              <a:t>Controversial: Should the government protect the habitat of endangered species at the expense of the economy?</a:t>
            </a:r>
          </a:p>
          <a:p>
            <a:r>
              <a:rPr lang="en-US" dirty="0" smtClean="0"/>
              <a:t>Endangered species can make a comeback!</a:t>
            </a:r>
          </a:p>
          <a:p>
            <a:pPr lvl="1"/>
            <a:r>
              <a:rPr lang="en-US" dirty="0" smtClean="0"/>
              <a:t>Bald Eagle</a:t>
            </a:r>
          </a:p>
          <a:p>
            <a:pPr lvl="1"/>
            <a:r>
              <a:rPr lang="en-US" dirty="0" smtClean="0"/>
              <a:t>American Alligator</a:t>
            </a:r>
          </a:p>
          <a:p>
            <a:pPr lvl="1"/>
            <a:r>
              <a:rPr lang="en-US" dirty="0" smtClean="0"/>
              <a:t>Gray whale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3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 on Biological Diversity (1992): International Treaty to protect biodiversity</a:t>
            </a:r>
          </a:p>
          <a:p>
            <a:pPr lvl="1"/>
            <a:r>
              <a:rPr lang="en-US" dirty="0" smtClean="0"/>
              <a:t>Objectives:</a:t>
            </a:r>
          </a:p>
          <a:p>
            <a:pPr lvl="2"/>
            <a:r>
              <a:rPr lang="en-US" dirty="0" smtClean="0"/>
              <a:t>Conserve biodiversity</a:t>
            </a:r>
          </a:p>
          <a:p>
            <a:pPr lvl="2"/>
            <a:r>
              <a:rPr lang="en-US" dirty="0" smtClean="0"/>
              <a:t>Sustainably use biodiversity</a:t>
            </a:r>
          </a:p>
          <a:p>
            <a:pPr lvl="2"/>
            <a:r>
              <a:rPr lang="en-US" dirty="0" smtClean="0"/>
              <a:t>Share the benefits that emerge from commercial use of genetic resources</a:t>
            </a:r>
          </a:p>
        </p:txBody>
      </p:sp>
    </p:spTree>
    <p:extLst>
      <p:ext uri="{BB962C8B-B14F-4D97-AF65-F5344CB8AC3E}">
        <p14:creationId xmlns:p14="http://schemas.microsoft.com/office/powerpoint/2010/main" val="129632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trends:</a:t>
            </a:r>
          </a:p>
          <a:p>
            <a:pPr lvl="1"/>
            <a:r>
              <a:rPr lang="en-US" dirty="0" smtClean="0"/>
              <a:t>¼ of all plant species threatened with extinction</a:t>
            </a:r>
          </a:p>
          <a:p>
            <a:pPr lvl="1"/>
            <a:r>
              <a:rPr lang="en-US" dirty="0" smtClean="0"/>
              <a:t>Species at risk of extinction closer to extinction</a:t>
            </a:r>
          </a:p>
          <a:p>
            <a:pPr lvl="1"/>
            <a:r>
              <a:rPr lang="en-US" dirty="0" smtClean="0"/>
              <a:t>Widespread loss of ecosystem function</a:t>
            </a:r>
          </a:p>
          <a:p>
            <a:pPr lvl="1"/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7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14" y="1586546"/>
            <a:ext cx="8229600" cy="4525963"/>
          </a:xfrm>
        </p:spPr>
        <p:txBody>
          <a:bodyPr/>
          <a:lstStyle/>
          <a:p>
            <a:r>
              <a:rPr lang="en-US" dirty="0" smtClean="0"/>
              <a:t>Theory of island biogeography and biodiversity</a:t>
            </a:r>
          </a:p>
          <a:p>
            <a:pPr lvl="1"/>
            <a:r>
              <a:rPr lang="en-US" dirty="0" smtClean="0"/>
              <a:t>When creating smaller protected areas, need to be close enough for species to move among them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917320"/>
            <a:ext cx="4559194" cy="29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8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872"/>
            <a:ext cx="8229600" cy="4525963"/>
          </a:xfrm>
        </p:spPr>
        <p:txBody>
          <a:bodyPr/>
          <a:lstStyle/>
          <a:p>
            <a:r>
              <a:rPr lang="en-US" dirty="0" smtClean="0"/>
              <a:t>Single large or several small habitats?</a:t>
            </a:r>
          </a:p>
          <a:p>
            <a:r>
              <a:rPr lang="en-US" dirty="0" smtClean="0"/>
              <a:t>Edge habitat occurs where two different communities come together, forming a transition.</a:t>
            </a:r>
          </a:p>
          <a:p>
            <a:r>
              <a:rPr lang="en-US" dirty="0" smtClean="0"/>
              <a:t>Problem: More small preserves</a:t>
            </a:r>
            <a:r>
              <a:rPr lang="en-US" dirty="0" smtClean="0">
                <a:sym typeface="Wingdings"/>
              </a:rPr>
              <a:t> more edge habitat more species that inhabit the edge habitat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03" y="5325276"/>
            <a:ext cx="2126148" cy="134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34" y="5011221"/>
            <a:ext cx="2457412" cy="166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59" y="4768582"/>
            <a:ext cx="2822572" cy="195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53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Biosphere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Biosphere reserves protect biodiversity without excluding all human human activity.</a:t>
            </a:r>
          </a:p>
          <a:p>
            <a:pPr lvl="1"/>
            <a:r>
              <a:rPr lang="en-US" dirty="0" smtClean="0"/>
              <a:t>Core: minimal human contact</a:t>
            </a:r>
          </a:p>
          <a:p>
            <a:pPr lvl="1"/>
            <a:r>
              <a:rPr lang="en-US" dirty="0" smtClean="0"/>
              <a:t>Buffer zone: modest amounts of human activity</a:t>
            </a:r>
          </a:p>
          <a:p>
            <a:pPr lvl="1"/>
            <a:r>
              <a:rPr lang="en-US" dirty="0" smtClean="0"/>
              <a:t>Transition area: housing, agriculture, etc.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27" y="4538756"/>
            <a:ext cx="3525873" cy="1986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52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077200" y="6324600"/>
            <a:ext cx="1047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b="1">
                <a:solidFill>
                  <a:srgbClr val="008040"/>
                </a:solidFill>
                <a:latin typeface="Arial" charset="0"/>
              </a:rPr>
              <a:t>Stepped Art</a:t>
            </a:r>
          </a:p>
        </p:txBody>
      </p:sp>
      <p:grpSp>
        <p:nvGrpSpPr>
          <p:cNvPr id="280580" name="Group 4"/>
          <p:cNvGrpSpPr>
            <a:grpSpLocks/>
          </p:cNvGrpSpPr>
          <p:nvPr/>
        </p:nvGrpSpPr>
        <p:grpSpPr bwMode="auto">
          <a:xfrm>
            <a:off x="762000" y="0"/>
            <a:ext cx="3352800" cy="3352800"/>
            <a:chOff x="480" y="0"/>
            <a:chExt cx="2112" cy="2112"/>
          </a:xfrm>
        </p:grpSpPr>
        <p:pic>
          <p:nvPicPr>
            <p:cNvPr id="9237" name="Picture1" descr="0911a_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0"/>
              <a:ext cx="2112" cy="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238" name="Text Box 6"/>
            <p:cNvSpPr txBox="1">
              <a:spLocks noChangeArrowheads="1"/>
            </p:cNvSpPr>
            <p:nvPr/>
          </p:nvSpPr>
          <p:spPr bwMode="auto">
            <a:xfrm>
              <a:off x="501" y="24"/>
              <a:ext cx="49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Indian Tiger</a:t>
              </a:r>
            </a:p>
          </p:txBody>
        </p:sp>
        <p:sp>
          <p:nvSpPr>
            <p:cNvPr id="9239" name="Text Box 7"/>
            <p:cNvSpPr txBox="1">
              <a:spLocks noChangeArrowheads="1"/>
            </p:cNvSpPr>
            <p:nvPr/>
          </p:nvSpPr>
          <p:spPr bwMode="auto">
            <a:xfrm>
              <a:off x="649" y="1652"/>
              <a:ext cx="146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Range 100 years ago</a:t>
              </a:r>
            </a:p>
          </p:txBody>
        </p:sp>
        <p:sp>
          <p:nvSpPr>
            <p:cNvPr id="9240" name="Text Box 8"/>
            <p:cNvSpPr txBox="1">
              <a:spLocks noChangeArrowheads="1"/>
            </p:cNvSpPr>
            <p:nvPr/>
          </p:nvSpPr>
          <p:spPr bwMode="auto">
            <a:xfrm>
              <a:off x="647" y="1804"/>
              <a:ext cx="793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Range today</a:t>
              </a:r>
            </a:p>
          </p:txBody>
        </p:sp>
      </p:grpSp>
      <p:grpSp>
        <p:nvGrpSpPr>
          <p:cNvPr id="280585" name="Group 9"/>
          <p:cNvGrpSpPr>
            <a:grpSpLocks/>
          </p:cNvGrpSpPr>
          <p:nvPr/>
        </p:nvGrpSpPr>
        <p:grpSpPr bwMode="auto">
          <a:xfrm>
            <a:off x="4267200" y="0"/>
            <a:ext cx="3341688" cy="3505200"/>
            <a:chOff x="2688" y="0"/>
            <a:chExt cx="2105" cy="2208"/>
          </a:xfrm>
        </p:grpSpPr>
        <p:pic>
          <p:nvPicPr>
            <p:cNvPr id="9233" name="Picture1" descr="0911b_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0"/>
              <a:ext cx="2105" cy="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234" name="Text Box 11"/>
            <p:cNvSpPr txBox="1">
              <a:spLocks noChangeArrowheads="1"/>
            </p:cNvSpPr>
            <p:nvPr/>
          </p:nvSpPr>
          <p:spPr bwMode="auto">
            <a:xfrm>
              <a:off x="2709" y="25"/>
              <a:ext cx="505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Black Rhino</a:t>
              </a:r>
            </a:p>
          </p:txBody>
        </p:sp>
        <p:sp>
          <p:nvSpPr>
            <p:cNvPr id="9235" name="Text Box 12"/>
            <p:cNvSpPr txBox="1">
              <a:spLocks noChangeArrowheads="1"/>
            </p:cNvSpPr>
            <p:nvPr/>
          </p:nvSpPr>
          <p:spPr bwMode="auto">
            <a:xfrm>
              <a:off x="2856" y="1739"/>
              <a:ext cx="1224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Range in 1700</a:t>
              </a:r>
            </a:p>
          </p:txBody>
        </p:sp>
        <p:sp>
          <p:nvSpPr>
            <p:cNvPr id="9236" name="Text Box 13"/>
            <p:cNvSpPr txBox="1">
              <a:spLocks noChangeArrowheads="1"/>
            </p:cNvSpPr>
            <p:nvPr/>
          </p:nvSpPr>
          <p:spPr bwMode="auto">
            <a:xfrm>
              <a:off x="2856" y="1897"/>
              <a:ext cx="840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Range today</a:t>
              </a:r>
            </a:p>
          </p:txBody>
        </p:sp>
      </p:grpSp>
      <p:grpSp>
        <p:nvGrpSpPr>
          <p:cNvPr id="280590" name="Group 14"/>
          <p:cNvGrpSpPr>
            <a:grpSpLocks/>
          </p:cNvGrpSpPr>
          <p:nvPr/>
        </p:nvGrpSpPr>
        <p:grpSpPr bwMode="auto">
          <a:xfrm>
            <a:off x="762000" y="3429000"/>
            <a:ext cx="3352800" cy="3429000"/>
            <a:chOff x="480" y="2160"/>
            <a:chExt cx="2112" cy="2160"/>
          </a:xfrm>
        </p:grpSpPr>
        <p:pic>
          <p:nvPicPr>
            <p:cNvPr id="9229" name="Picture1" descr="0911c_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60"/>
              <a:ext cx="2112" cy="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230" name="Text Box 16"/>
            <p:cNvSpPr txBox="1">
              <a:spLocks noChangeArrowheads="1"/>
            </p:cNvSpPr>
            <p:nvPr/>
          </p:nvSpPr>
          <p:spPr bwMode="auto">
            <a:xfrm>
              <a:off x="501" y="2185"/>
              <a:ext cx="66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African Elephant</a:t>
              </a:r>
            </a:p>
          </p:txBody>
        </p:sp>
        <p:sp>
          <p:nvSpPr>
            <p:cNvPr id="9231" name="Text Box 17"/>
            <p:cNvSpPr txBox="1">
              <a:spLocks noChangeArrowheads="1"/>
            </p:cNvSpPr>
            <p:nvPr/>
          </p:nvSpPr>
          <p:spPr bwMode="auto">
            <a:xfrm>
              <a:off x="628" y="3941"/>
              <a:ext cx="155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Probable range 1600</a:t>
              </a:r>
            </a:p>
          </p:txBody>
        </p:sp>
        <p:sp>
          <p:nvSpPr>
            <p:cNvPr id="9232" name="Text Box 18"/>
            <p:cNvSpPr txBox="1">
              <a:spLocks noChangeArrowheads="1"/>
            </p:cNvSpPr>
            <p:nvPr/>
          </p:nvSpPr>
          <p:spPr bwMode="auto">
            <a:xfrm>
              <a:off x="628" y="4052"/>
              <a:ext cx="136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Range today</a:t>
              </a:r>
            </a:p>
          </p:txBody>
        </p:sp>
      </p:grpSp>
      <p:grpSp>
        <p:nvGrpSpPr>
          <p:cNvPr id="280595" name="Group 19"/>
          <p:cNvGrpSpPr>
            <a:grpSpLocks/>
          </p:cNvGrpSpPr>
          <p:nvPr/>
        </p:nvGrpSpPr>
        <p:grpSpPr bwMode="auto">
          <a:xfrm>
            <a:off x="4191000" y="3429000"/>
            <a:ext cx="3406775" cy="3429000"/>
            <a:chOff x="2640" y="2160"/>
            <a:chExt cx="2146" cy="2160"/>
          </a:xfrm>
        </p:grpSpPr>
        <p:pic>
          <p:nvPicPr>
            <p:cNvPr id="9225" name="Picture1" descr="0911d_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160"/>
              <a:ext cx="2146" cy="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226" name="Text Box 21"/>
            <p:cNvSpPr txBox="1">
              <a:spLocks noChangeArrowheads="1"/>
            </p:cNvSpPr>
            <p:nvPr/>
          </p:nvSpPr>
          <p:spPr bwMode="auto">
            <a:xfrm>
              <a:off x="2661" y="2185"/>
              <a:ext cx="9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Asian or Indian Elephant</a:t>
              </a:r>
            </a:p>
          </p:txBody>
        </p:sp>
        <p:sp>
          <p:nvSpPr>
            <p:cNvPr id="9227" name="Text Box 22"/>
            <p:cNvSpPr txBox="1">
              <a:spLocks noChangeArrowheads="1"/>
            </p:cNvSpPr>
            <p:nvPr/>
          </p:nvSpPr>
          <p:spPr bwMode="auto">
            <a:xfrm>
              <a:off x="2794" y="3836"/>
              <a:ext cx="102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Former range</a:t>
              </a:r>
            </a:p>
          </p:txBody>
        </p:sp>
        <p:sp>
          <p:nvSpPr>
            <p:cNvPr id="9228" name="Text Box 23"/>
            <p:cNvSpPr txBox="1">
              <a:spLocks noChangeArrowheads="1"/>
            </p:cNvSpPr>
            <p:nvPr/>
          </p:nvSpPr>
          <p:spPr bwMode="auto">
            <a:xfrm>
              <a:off x="2791" y="3983"/>
              <a:ext cx="1172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Range today</a:t>
              </a:r>
            </a:p>
          </p:txBody>
        </p:sp>
      </p:grpSp>
      <p:sp>
        <p:nvSpPr>
          <p:cNvPr id="9224" name="Rectangle 24"/>
          <p:cNvSpPr>
            <a:spLocks noChangeArrowheads="1"/>
          </p:cNvSpPr>
          <p:nvPr/>
        </p:nvSpPr>
        <p:spPr bwMode="auto">
          <a:xfrm>
            <a:off x="7847013" y="6584950"/>
            <a:ext cx="13001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/>
            <a:r>
              <a:rPr lang="en-US" sz="1200" b="1">
                <a:latin typeface="Arial" charset="0"/>
              </a:rPr>
              <a:t>Fig. 9-10, p. 199</a:t>
            </a:r>
          </a:p>
        </p:txBody>
      </p:sp>
    </p:spTree>
    <p:extLst>
      <p:ext uri="{BB962C8B-B14F-4D97-AF65-F5344CB8AC3E}">
        <p14:creationId xmlns:p14="http://schemas.microsoft.com/office/powerpoint/2010/main" val="236987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our best option for conserving biodiversity?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947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Aim: What are the causes and effect of colony collapse disorder?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335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What is the purpose of bees?</a:t>
            </a:r>
          </a:p>
          <a:p>
            <a:r>
              <a:rPr lang="en-US" sz="4000" dirty="0"/>
              <a:t>How do you think the disappearance of bees could affect humans?</a:t>
            </a:r>
          </a:p>
          <a:p>
            <a:endParaRPr lang="en-US" dirty="0"/>
          </a:p>
        </p:txBody>
      </p:sp>
      <p:pic>
        <p:nvPicPr>
          <p:cNvPr id="4" name="irc_mi" descr="http://www.sigfriedtrent.com/wp-content/uploads/2011/10/1088666441_136935647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44" y="4811889"/>
            <a:ext cx="3804356" cy="1907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38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Video- BEES!!</a:t>
            </a:r>
          </a:p>
          <a:p>
            <a:r>
              <a:rPr lang="en-US" dirty="0" smtClean="0"/>
              <a:t> </a:t>
            </a:r>
            <a:r>
              <a:rPr lang="en-US" dirty="0"/>
              <a:t>Z</a:t>
            </a:r>
            <a:r>
              <a:rPr lang="en-US" dirty="0" smtClean="0"/>
              <a:t>ebra Mussel Article</a:t>
            </a:r>
            <a:endParaRPr lang="en-US" dirty="0" smtClean="0"/>
          </a:p>
          <a:p>
            <a:r>
              <a:rPr lang="en-US" dirty="0" smtClean="0"/>
              <a:t>Pass back </a:t>
            </a:r>
            <a:r>
              <a:rPr lang="en-US" dirty="0" smtClean="0"/>
              <a:t>Ch. 6 Quizzes</a:t>
            </a:r>
            <a:endParaRPr lang="en-US" dirty="0" smtClean="0"/>
          </a:p>
          <a:p>
            <a:r>
              <a:rPr lang="en-US" dirty="0" smtClean="0"/>
              <a:t>Reminder: Current event presentations tomorrow!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18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www.ted.com</a:t>
            </a:r>
            <a:r>
              <a:rPr lang="en-US" dirty="0" smtClean="0"/>
              <a:t>/talks/</a:t>
            </a:r>
            <a:r>
              <a:rPr lang="en-US" dirty="0" err="1" smtClean="0"/>
              <a:t>marla_spivak_why_bees_are_disappearing.html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91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Do you think many people are aware of the disappearance of bees? Why or why not?</a:t>
            </a:r>
            <a:endParaRPr lang="en-US" sz="4400" dirty="0"/>
          </a:p>
          <a:p>
            <a:r>
              <a:rPr lang="en-US" sz="4400" dirty="0" smtClean="0"/>
              <a:t>How might we increase awareness?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1901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Invasive Species Case Study: Zebra Mussels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1341" b="11341"/>
          <a:stretch>
            <a:fillRect/>
          </a:stretch>
        </p:blipFill>
        <p:spPr>
          <a:xfrm>
            <a:off x="5446710" y="4832786"/>
            <a:ext cx="3240090" cy="1781925"/>
          </a:xfrm>
        </p:spPr>
      </p:pic>
      <p:pic>
        <p:nvPicPr>
          <p:cNvPr id="4" name="Picture 3" descr="https://encrypted-tbn1.gstatic.com/images?q=tbn:ANd9GcR5SBpa3OiOrCn36hIXG0-DyEENJnEDGjPjyheJ_B1pW5MoPTcT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6" y="2016274"/>
            <a:ext cx="4092147" cy="250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09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en-US" dirty="0" smtClean="0"/>
              <a:t>ebra Mussel Reading</a:t>
            </a:r>
          </a:p>
          <a:p>
            <a:r>
              <a:rPr lang="en-US" dirty="0" smtClean="0"/>
              <a:t>Unit 2 FRQ re-write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61" y="198106"/>
            <a:ext cx="8229600" cy="1143000"/>
          </a:xfrm>
        </p:spPr>
        <p:txBody>
          <a:bodyPr/>
          <a:lstStyle/>
          <a:p>
            <a:r>
              <a:rPr lang="en-US" dirty="0" smtClean="0"/>
              <a:t>Case Study: Mountain Pine Beetles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704"/>
            <a:ext cx="8229600" cy="4525963"/>
          </a:xfrm>
        </p:spPr>
        <p:txBody>
          <a:bodyPr/>
          <a:lstStyle/>
          <a:p>
            <a:r>
              <a:rPr lang="en-US" dirty="0" smtClean="0"/>
              <a:t>Outbreaks of mountain pine beetles can result in losses of millions of trees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" y="2440871"/>
            <a:ext cx="1520426" cy="145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3493"/>
            <a:ext cx="2775428" cy="244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401" y="2806602"/>
            <a:ext cx="2846660" cy="1894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086" y="4808582"/>
            <a:ext cx="2793253" cy="18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3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65"/>
            <a:ext cx="8229600" cy="1143000"/>
          </a:xfrm>
        </p:spPr>
        <p:txBody>
          <a:bodyPr/>
          <a:lstStyle/>
          <a:p>
            <a:r>
              <a:rPr lang="en-US" dirty="0" smtClean="0"/>
              <a:t>Biodiversity Hot Spot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672"/>
            <a:ext cx="8229600" cy="4525963"/>
          </a:xfrm>
        </p:spPr>
        <p:txBody>
          <a:bodyPr/>
          <a:lstStyle/>
          <a:p>
            <a:r>
              <a:rPr lang="en-US" dirty="0" smtClean="0"/>
              <a:t>A highly diverse region that faces severe threats and has already lost 70% of its original vegetation</a:t>
            </a:r>
            <a:endParaRPr lang="en-US" dirty="0"/>
          </a:p>
        </p:txBody>
      </p:sp>
      <p:pic>
        <p:nvPicPr>
          <p:cNvPr id="4" name="Picture 3" descr="iodiversity - Conservation International Hotspo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03" y="2689947"/>
            <a:ext cx="5953756" cy="4168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76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and Animal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Lacey Act (U.S.): Prohibited  the transport of illegally harvested game animals and plants across state lines. </a:t>
            </a:r>
          </a:p>
        </p:txBody>
      </p:sp>
      <p:pic>
        <p:nvPicPr>
          <p:cNvPr id="4" name="Picture 4" descr="0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59" y="3318056"/>
            <a:ext cx="5009499" cy="323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0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and Animal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CITES (U.N.) (Convention on international trade in Endangered Species of Wild Fauna and Flora, 1975)</a:t>
            </a:r>
          </a:p>
          <a:p>
            <a:pPr lvl="1"/>
            <a:r>
              <a:rPr lang="en-US" dirty="0" smtClean="0"/>
              <a:t>Determines which species can be listed as threatened or endangered and prohibits the harming of such species</a:t>
            </a:r>
          </a:p>
          <a:p>
            <a:pPr lvl="1"/>
            <a:r>
              <a:rPr lang="en-US" dirty="0" smtClean="0"/>
              <a:t>Prohibits the commerce of those species considered to be endangered or threatened</a:t>
            </a:r>
          </a:p>
          <a:p>
            <a:r>
              <a:rPr lang="en-US" dirty="0" smtClean="0"/>
              <a:t>Red list: list of threatened species</a:t>
            </a:r>
          </a:p>
          <a:p>
            <a:r>
              <a:rPr lang="en-US" dirty="0" smtClean="0"/>
              <a:t>U.S. Fish and Wildlife Service regulates import and export of species on the list.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0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Illegal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Trading illegal wildlife is worth billions of dollars</a:t>
            </a:r>
          </a:p>
          <a:p>
            <a:r>
              <a:rPr lang="en-US" dirty="0" smtClean="0"/>
              <a:t>Case study: Philippines forest turtle</a:t>
            </a:r>
          </a:p>
          <a:p>
            <a:pPr lvl="1"/>
            <a:r>
              <a:rPr lang="en-US" dirty="0" smtClean="0"/>
              <a:t>Very endangered but high demand on illegal market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872826"/>
              </p:ext>
            </p:extLst>
          </p:nvPr>
        </p:nvGraphicFramePr>
        <p:xfrm>
          <a:off x="5568981" y="4200139"/>
          <a:ext cx="3117819" cy="244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Document" r:id="rId3" imgW="6350000" imgH="4978400" progId="Word.Document.12">
                  <p:link updateAutomatic="1"/>
                </p:oleObj>
              </mc:Choice>
              <mc:Fallback>
                <p:oleObj name="Document" r:id="rId3" imgW="6350000" imgH="4978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8981" y="4200139"/>
                        <a:ext cx="3117819" cy="2444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66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trade can be dangerous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Study: Desert landscape</a:t>
            </a:r>
          </a:p>
          <a:p>
            <a:r>
              <a:rPr lang="en-US" dirty="0" smtClean="0"/>
              <a:t>Not much water </a:t>
            </a:r>
            <a:r>
              <a:rPr lang="en-US" dirty="0" smtClean="0">
                <a:sym typeface="Wingdings"/>
              </a:rPr>
              <a:t> more demand for desert plants</a:t>
            </a: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99" y="3575550"/>
            <a:ext cx="4067860" cy="2978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75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78"/>
            <a:ext cx="8229600" cy="1143000"/>
          </a:xfrm>
        </p:spPr>
        <p:txBody>
          <a:bodyPr/>
          <a:lstStyle/>
          <a:p>
            <a:r>
              <a:rPr lang="en-US" dirty="0" smtClean="0"/>
              <a:t>Conservation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11" y="1190978"/>
            <a:ext cx="8229600" cy="4525963"/>
          </a:xfrm>
        </p:spPr>
        <p:txBody>
          <a:bodyPr/>
          <a:lstStyle/>
          <a:p>
            <a:r>
              <a:rPr lang="en-US" dirty="0" smtClean="0"/>
              <a:t>Marine Mammal Protection Act (1972): Prohibits the killing of all marine mammals in the U.S. and prohibits the import or export of any marine mammal body parts.</a:t>
            </a:r>
          </a:p>
          <a:p>
            <a:pPr lvl="1"/>
            <a:r>
              <a:rPr lang="en-US" dirty="0" smtClean="0"/>
              <a:t>Protects:</a:t>
            </a:r>
          </a:p>
          <a:p>
            <a:pPr lvl="2"/>
            <a:r>
              <a:rPr lang="en-US" dirty="0" smtClean="0"/>
              <a:t>Polar bears</a:t>
            </a:r>
          </a:p>
          <a:p>
            <a:pPr lvl="2"/>
            <a:r>
              <a:rPr lang="en-US" dirty="0" smtClean="0"/>
              <a:t>Sea otters</a:t>
            </a:r>
          </a:p>
          <a:p>
            <a:pPr lvl="2"/>
            <a:r>
              <a:rPr lang="en-US" dirty="0" smtClean="0"/>
              <a:t>Manatees</a:t>
            </a:r>
          </a:p>
          <a:p>
            <a:pPr lvl="2"/>
            <a:r>
              <a:rPr lang="en-US" dirty="0" smtClean="0"/>
              <a:t>California sea lions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77" y="4021667"/>
            <a:ext cx="3682363" cy="243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15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619</Words>
  <Application>Microsoft Macintosh PowerPoint</Application>
  <PresentationFormat>On-screen Show (4:3)</PresentationFormat>
  <Paragraphs>95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\\localhost\Users\kmcdaniel\APES Unit 3\Document1!OLE_LINK1</vt:lpstr>
      <vt:lpstr>Aim: How can humans preserve biodiversity?</vt:lpstr>
      <vt:lpstr>Agenda:</vt:lpstr>
      <vt:lpstr>Case Study: Mountain Pine Beetles</vt:lpstr>
      <vt:lpstr>Biodiversity Hot Spot</vt:lpstr>
      <vt:lpstr>Plant and Animal Trade</vt:lpstr>
      <vt:lpstr>Plant and Animal Trade</vt:lpstr>
      <vt:lpstr>Illegal trade</vt:lpstr>
      <vt:lpstr>Legal trade can be dangerous too</vt:lpstr>
      <vt:lpstr>Conservation Legislation</vt:lpstr>
      <vt:lpstr>Conservation Legislation</vt:lpstr>
      <vt:lpstr>Conservation Legislation</vt:lpstr>
      <vt:lpstr>Conservation of biodiversity</vt:lpstr>
      <vt:lpstr>Conservation of biodiversity</vt:lpstr>
      <vt:lpstr>SLOSS</vt:lpstr>
      <vt:lpstr>Biosphere Reserves</vt:lpstr>
      <vt:lpstr>PowerPoint Presentation</vt:lpstr>
      <vt:lpstr>Discussion Question:</vt:lpstr>
      <vt:lpstr>PowerPoint Presentation</vt:lpstr>
      <vt:lpstr>Turn and Talk</vt:lpstr>
      <vt:lpstr>Ted Talk</vt:lpstr>
      <vt:lpstr>Discussion</vt:lpstr>
      <vt:lpstr>Invasive Species Case Study: Zebra Mussels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can humans preserve biodiversity?</dc:title>
  <dc:creator>Kayla McDaniel</dc:creator>
  <cp:lastModifiedBy>Kayla McDaniel</cp:lastModifiedBy>
  <cp:revision>50</cp:revision>
  <dcterms:created xsi:type="dcterms:W3CDTF">2014-11-06T23:26:33Z</dcterms:created>
  <dcterms:modified xsi:type="dcterms:W3CDTF">2015-11-05T13:19:48Z</dcterms:modified>
</cp:coreProperties>
</file>