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8" r:id="rId3"/>
    <p:sldId id="281" r:id="rId4"/>
    <p:sldId id="257" r:id="rId5"/>
    <p:sldId id="258" r:id="rId6"/>
    <p:sldId id="259" r:id="rId7"/>
    <p:sldId id="260" r:id="rId8"/>
    <p:sldId id="265" r:id="rId9"/>
    <p:sldId id="266" r:id="rId10"/>
    <p:sldId id="269" r:id="rId11"/>
    <p:sldId id="270" r:id="rId12"/>
    <p:sldId id="271" r:id="rId13"/>
    <p:sldId id="282" r:id="rId14"/>
    <p:sldId id="272" r:id="rId15"/>
    <p:sldId id="273" r:id="rId16"/>
    <p:sldId id="280" r:id="rId17"/>
    <p:sldId id="274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7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E11E4-FE84-9248-8717-5A811AC7D6C3}" type="datetimeFigureOut">
              <a:rPr lang="en-US" smtClean="0"/>
              <a:t>11/4/15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4D73E-DCDE-1241-AD49-A20D469CE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85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E11E4-FE84-9248-8717-5A811AC7D6C3}" type="datetimeFigureOut">
              <a:rPr lang="en-US" smtClean="0"/>
              <a:t>11/4/15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4D73E-DCDE-1241-AD49-A20D469CE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32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E11E4-FE84-9248-8717-5A811AC7D6C3}" type="datetimeFigureOut">
              <a:rPr lang="en-US" smtClean="0"/>
              <a:t>11/4/15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4D73E-DCDE-1241-AD49-A20D469CE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52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E11E4-FE84-9248-8717-5A811AC7D6C3}" type="datetimeFigureOut">
              <a:rPr lang="en-US" smtClean="0"/>
              <a:t>11/4/15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4D73E-DCDE-1241-AD49-A20D469CE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9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E11E4-FE84-9248-8717-5A811AC7D6C3}" type="datetimeFigureOut">
              <a:rPr lang="en-US" smtClean="0"/>
              <a:t>11/4/15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4D73E-DCDE-1241-AD49-A20D469CE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789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E11E4-FE84-9248-8717-5A811AC7D6C3}" type="datetimeFigureOut">
              <a:rPr lang="en-US" smtClean="0"/>
              <a:t>11/4/15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4D73E-DCDE-1241-AD49-A20D469CE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723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E11E4-FE84-9248-8717-5A811AC7D6C3}" type="datetimeFigureOut">
              <a:rPr lang="en-US" smtClean="0"/>
              <a:t>11/4/15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4D73E-DCDE-1241-AD49-A20D469CE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79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E11E4-FE84-9248-8717-5A811AC7D6C3}" type="datetimeFigureOut">
              <a:rPr lang="en-US" smtClean="0"/>
              <a:t>11/4/15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4D73E-DCDE-1241-AD49-A20D469CE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376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E11E4-FE84-9248-8717-5A811AC7D6C3}" type="datetimeFigureOut">
              <a:rPr lang="en-US" smtClean="0"/>
              <a:t>11/4/15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4D73E-DCDE-1241-AD49-A20D469CE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28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E11E4-FE84-9248-8717-5A811AC7D6C3}" type="datetimeFigureOut">
              <a:rPr lang="en-US" smtClean="0"/>
              <a:t>11/4/15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4D73E-DCDE-1241-AD49-A20D469CE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68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E11E4-FE84-9248-8717-5A811AC7D6C3}" type="datetimeFigureOut">
              <a:rPr lang="en-US" smtClean="0"/>
              <a:t>11/4/15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4D73E-DCDE-1241-AD49-A20D469CE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266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E11E4-FE84-9248-8717-5A811AC7D6C3}" type="datetimeFigureOut">
              <a:rPr lang="en-US" smtClean="0"/>
              <a:t>11/4/15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4D73E-DCDE-1241-AD49-A20D469CE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38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ws.gov/news/blog/images/medicinebownf1.jpg" TargetMode="External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janthony.com/kudzu/houses.html" TargetMode="External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hyperlink" Target="http://imgarcade.com/1/africanized-bees/" TargetMode="External"/><Relationship Id="rId5" Type="http://schemas.openxmlformats.org/officeDocument/2006/relationships/image" Target="../media/image6.jpeg"/><Relationship Id="rId6" Type="http://schemas.openxmlformats.org/officeDocument/2006/relationships/hyperlink" Target="http://na.fs.fed.us/fhp/eab/" TargetMode="External"/><Relationship Id="rId7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elegraph.co.uk/earth/wildlife/9328504/Australian-scientists-use-cane-toads-own-poison-against-itself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Aim: </a:t>
            </a:r>
            <a:r>
              <a:rPr lang="en-US" sz="4800" dirty="0"/>
              <a:t>How do humans affect biodiversity?</a:t>
            </a:r>
            <a:r>
              <a:rPr lang="en-US" sz="4800" dirty="0" smtClean="0">
                <a:effectLst/>
              </a:rPr>
              <a:t> 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4712" y="250825"/>
            <a:ext cx="7086600" cy="1752600"/>
          </a:xfrm>
        </p:spPr>
        <p:txBody>
          <a:bodyPr/>
          <a:lstStyle/>
          <a:p>
            <a:pPr algn="l"/>
            <a:r>
              <a:rPr lang="en-US" dirty="0" smtClean="0"/>
              <a:t>APES Unit 3                                       11/4/15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483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invasive species thrive in new environments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Possible reasons:</a:t>
            </a:r>
          </a:p>
          <a:p>
            <a:pPr lvl="1"/>
            <a:r>
              <a:rPr lang="en-US" dirty="0" smtClean="0"/>
              <a:t>Generalist species</a:t>
            </a:r>
          </a:p>
          <a:p>
            <a:pPr lvl="1"/>
            <a:r>
              <a:rPr lang="en-US" dirty="0" smtClean="0"/>
              <a:t>R-selected species</a:t>
            </a:r>
          </a:p>
          <a:p>
            <a:pPr lvl="1"/>
            <a:r>
              <a:rPr lang="en-US" dirty="0" smtClean="0"/>
              <a:t>Superior defense against predators in a  new environment</a:t>
            </a:r>
          </a:p>
          <a:p>
            <a:pPr lvl="1"/>
            <a:r>
              <a:rPr lang="en-US" dirty="0" smtClean="0"/>
              <a:t>Superior skills as a predator in a new 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519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Overharvesting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Huge decline in the worldwide fish population</a:t>
            </a:r>
          </a:p>
          <a:p>
            <a:r>
              <a:rPr lang="en-US" dirty="0" smtClean="0"/>
              <a:t>Is of grave concern because</a:t>
            </a:r>
          </a:p>
          <a:p>
            <a:pPr lvl="1"/>
            <a:r>
              <a:rPr lang="en-US" dirty="0" smtClean="0"/>
              <a:t>Loss in biodiversity outweigh gains in food supply</a:t>
            </a:r>
          </a:p>
          <a:p>
            <a:pPr lvl="1"/>
            <a:r>
              <a:rPr lang="en-US" dirty="0" smtClean="0"/>
              <a:t>One-fourth of the global catch is by-catch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613" y="4361881"/>
            <a:ext cx="3828792" cy="24961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6378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Effects of Overharvesting on the Ocean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Coral is being crushed and degraded from </a:t>
            </a:r>
            <a:r>
              <a:rPr lang="en-US" dirty="0" err="1" smtClean="0"/>
              <a:t>deepwater</a:t>
            </a:r>
            <a:r>
              <a:rPr lang="en-US" dirty="0" smtClean="0"/>
              <a:t> fishing</a:t>
            </a:r>
          </a:p>
          <a:p>
            <a:r>
              <a:rPr lang="en-US" dirty="0" smtClean="0"/>
              <a:t>Whales and dolphins die in the process of fishing for other marine species</a:t>
            </a:r>
          </a:p>
          <a:p>
            <a:r>
              <a:rPr lang="en-US" dirty="0" smtClean="0"/>
              <a:t>Pollution has led to the decrease in yield of marine catch, causing increased fishing</a:t>
            </a:r>
          </a:p>
          <a:p>
            <a:r>
              <a:rPr lang="en-US" dirty="0" smtClean="0"/>
              <a:t>Sea Turtles often drown from shrimping operations</a:t>
            </a:r>
          </a:p>
        </p:txBody>
      </p:sp>
    </p:spTree>
    <p:extLst>
      <p:ext uri="{BB962C8B-B14F-4D97-AF65-F5344CB8AC3E}">
        <p14:creationId xmlns:p14="http://schemas.microsoft.com/office/powerpoint/2010/main" val="543106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By-catch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8737" b="8737"/>
          <a:stretch>
            <a:fillRect/>
          </a:stretch>
        </p:blipFill>
        <p:spPr>
          <a:xfrm>
            <a:off x="457200" y="1877266"/>
            <a:ext cx="4772972" cy="2624951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6101" y="4502217"/>
            <a:ext cx="3385288" cy="203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15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Threats to biodiversity:</a:t>
            </a:r>
          </a:p>
          <a:p>
            <a:pPr lvl="1"/>
            <a:r>
              <a:rPr lang="en-US" dirty="0" smtClean="0"/>
              <a:t>Pesticides</a:t>
            </a:r>
          </a:p>
          <a:p>
            <a:pPr lvl="1"/>
            <a:r>
              <a:rPr lang="en-US" dirty="0" smtClean="0"/>
              <a:t>Heavy metals</a:t>
            </a:r>
          </a:p>
          <a:p>
            <a:pPr lvl="1"/>
            <a:r>
              <a:rPr lang="en-US" dirty="0" smtClean="0"/>
              <a:t>Acids</a:t>
            </a:r>
          </a:p>
          <a:p>
            <a:pPr lvl="1"/>
            <a:r>
              <a:rPr lang="en-US" dirty="0" smtClean="0"/>
              <a:t>Oil spills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803" y="4564331"/>
            <a:ext cx="3326857" cy="2077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479" y="4564331"/>
            <a:ext cx="3388465" cy="20869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2731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Climate Change and Biodiversity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15287" cy="5007038"/>
          </a:xfrm>
        </p:spPr>
        <p:txBody>
          <a:bodyPr/>
          <a:lstStyle/>
          <a:p>
            <a:r>
              <a:rPr lang="en-US" dirty="0" smtClean="0"/>
              <a:t>Climate change can affect biodiversity by</a:t>
            </a:r>
          </a:p>
          <a:p>
            <a:pPr lvl="1"/>
            <a:r>
              <a:rPr lang="en-US" dirty="0" smtClean="0"/>
              <a:t>Increasing CO</a:t>
            </a:r>
            <a:r>
              <a:rPr lang="en-US" baseline="-25000" dirty="0" smtClean="0"/>
              <a:t>2</a:t>
            </a:r>
            <a:r>
              <a:rPr lang="en-US" dirty="0" smtClean="0"/>
              <a:t> levels in the atmosphere</a:t>
            </a:r>
          </a:p>
          <a:p>
            <a:pPr lvl="1"/>
            <a:r>
              <a:rPr lang="en-US" dirty="0" smtClean="0"/>
              <a:t>Increased nitrogen deposition</a:t>
            </a:r>
          </a:p>
          <a:p>
            <a:pPr lvl="1"/>
            <a:r>
              <a:rPr lang="en-US" dirty="0" smtClean="0"/>
              <a:t>Increased acid deposition</a:t>
            </a:r>
          </a:p>
          <a:p>
            <a:pPr lvl="1"/>
            <a:r>
              <a:rPr lang="en-US" dirty="0" smtClean="0"/>
              <a:t>Global temperature changes</a:t>
            </a:r>
          </a:p>
          <a:p>
            <a:r>
              <a:rPr lang="en-US" dirty="0" smtClean="0"/>
              <a:t>In the future, climate change is likely to cause invasive species to dominate in freshwater ecosystems, especially lakes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146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Invasive Species Article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invasive spe</a:t>
            </a:r>
            <a:r>
              <a:rPr lang="en-US" dirty="0"/>
              <a:t>c</a:t>
            </a:r>
            <a:r>
              <a:rPr lang="en-US" dirty="0" smtClean="0"/>
              <a:t>ies OTHER than the </a:t>
            </a:r>
            <a:r>
              <a:rPr lang="en-US" dirty="0"/>
              <a:t>z</a:t>
            </a:r>
            <a:r>
              <a:rPr lang="en-US" dirty="0" smtClean="0"/>
              <a:t>ebra mussel</a:t>
            </a:r>
          </a:p>
          <a:p>
            <a:r>
              <a:rPr lang="en-US" dirty="0" smtClean="0"/>
              <a:t>Can be an animal or a plant!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03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461" y="198106"/>
            <a:ext cx="8229600" cy="1143000"/>
          </a:xfrm>
        </p:spPr>
        <p:txBody>
          <a:bodyPr/>
          <a:lstStyle/>
          <a:p>
            <a:r>
              <a:rPr lang="en-US" dirty="0" smtClean="0"/>
              <a:t>Case Study: Mountain Pine Beetles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3704"/>
            <a:ext cx="8229600" cy="4525963"/>
          </a:xfrm>
        </p:spPr>
        <p:txBody>
          <a:bodyPr/>
          <a:lstStyle/>
          <a:p>
            <a:r>
              <a:rPr lang="en-US" dirty="0" smtClean="0"/>
              <a:t>Outbreaks of mountain pine beetles can result in losses of millions of trees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160" y="2570013"/>
            <a:ext cx="2635150" cy="2673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61" y="3298638"/>
            <a:ext cx="3921155" cy="30441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2005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Finish reading Chapter 18 (ALL the way to the end)!</a:t>
            </a:r>
          </a:p>
          <a:p>
            <a:r>
              <a:rPr lang="en-US" dirty="0" smtClean="0"/>
              <a:t>Read the article on Mountain Pine Beetles and answer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821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Lecture</a:t>
            </a:r>
          </a:p>
          <a:p>
            <a:r>
              <a:rPr lang="en-US" dirty="0" smtClean="0"/>
              <a:t>Homework/wrap up</a:t>
            </a:r>
            <a:endParaRPr lang="en-US" dirty="0" smtClean="0"/>
          </a:p>
          <a:p>
            <a:r>
              <a:rPr lang="en-US" dirty="0" smtClean="0"/>
              <a:t>Video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620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Share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Endangered species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886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Alien Species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Native species: species that live in their historical range.</a:t>
            </a:r>
          </a:p>
          <a:p>
            <a:r>
              <a:rPr lang="en-US" dirty="0" smtClean="0"/>
              <a:t>Alien (exotic) species: live outside their historical range</a:t>
            </a:r>
          </a:p>
          <a:p>
            <a:r>
              <a:rPr lang="en-US" dirty="0" smtClean="0"/>
              <a:t>Introducing exotic species can lead to decreased biodiversity</a:t>
            </a:r>
          </a:p>
          <a:p>
            <a:r>
              <a:rPr lang="en-US" dirty="0" smtClean="0"/>
              <a:t>Biotic pollution entails introducing exotic species to a new environments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145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Exotic species: 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Ctenophere</a:t>
            </a:r>
            <a:r>
              <a:rPr lang="en-US" dirty="0" smtClean="0"/>
              <a:t> introduced to the black sea</a:t>
            </a:r>
          </a:p>
          <a:p>
            <a:r>
              <a:rPr lang="en-US" dirty="0" smtClean="0"/>
              <a:t>Eliminated commercially important fisheries</a:t>
            </a:r>
          </a:p>
          <a:p>
            <a:r>
              <a:rPr lang="en-US" dirty="0" smtClean="0"/>
              <a:t>Outcompeted other small fishes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890" y="3598334"/>
            <a:ext cx="2899515" cy="31328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0163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22" y="76200"/>
            <a:ext cx="8229600" cy="1143000"/>
          </a:xfrm>
        </p:spPr>
        <p:txBody>
          <a:bodyPr/>
          <a:lstStyle/>
          <a:p>
            <a:r>
              <a:rPr lang="en-US" dirty="0" smtClean="0"/>
              <a:t>Invasive Species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978" y="1021644"/>
            <a:ext cx="8229600" cy="4525963"/>
          </a:xfrm>
        </p:spPr>
        <p:txBody>
          <a:bodyPr/>
          <a:lstStyle/>
          <a:p>
            <a:r>
              <a:rPr lang="en-US" dirty="0" smtClean="0"/>
              <a:t>Invasive Species: When alien species spread rapidly across large areas</a:t>
            </a:r>
          </a:p>
          <a:p>
            <a:r>
              <a:rPr lang="en-US" dirty="0" smtClean="0"/>
              <a:t>Have no natural enemies in the area</a:t>
            </a:r>
          </a:p>
          <a:p>
            <a:r>
              <a:rPr lang="en-US" dirty="0" smtClean="0"/>
              <a:t>Often transported to other continents by way of:</a:t>
            </a:r>
          </a:p>
          <a:p>
            <a:pPr lvl="1"/>
            <a:r>
              <a:rPr lang="en-US" dirty="0" smtClean="0"/>
              <a:t>Aircrafts</a:t>
            </a:r>
          </a:p>
          <a:p>
            <a:pPr lvl="1"/>
            <a:r>
              <a:rPr lang="en-US" dirty="0" smtClean="0"/>
              <a:t>Ballast water in tankers</a:t>
            </a:r>
          </a:p>
          <a:p>
            <a:pPr lvl="1"/>
            <a:r>
              <a:rPr lang="en-US" dirty="0" smtClean="0"/>
              <a:t>Imported products such a wooden packing crates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560" y="3219273"/>
            <a:ext cx="1503662" cy="16067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8916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Invasive Species Case Study: The Kudzu Vine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Native to southeast japan and southeast china</a:t>
            </a:r>
          </a:p>
          <a:p>
            <a:r>
              <a:rPr lang="en-US" dirty="0" smtClean="0"/>
              <a:t>Farmers </a:t>
            </a:r>
            <a:r>
              <a:rPr lang="en-US" dirty="0" smtClean="0"/>
              <a:t>encouraged </a:t>
            </a:r>
            <a:r>
              <a:rPr lang="en-US" dirty="0" smtClean="0"/>
              <a:t>to plant it reduce erosion</a:t>
            </a:r>
          </a:p>
          <a:p>
            <a:r>
              <a:rPr lang="en-US" dirty="0" smtClean="0"/>
              <a:t>Blocks out sunlight</a:t>
            </a:r>
          </a:p>
          <a:p>
            <a:r>
              <a:rPr lang="en-US" dirty="0" smtClean="0"/>
              <a:t>Covers about 7 million acres in the U.S.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88" y="4205110"/>
            <a:ext cx="2249311" cy="2396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497" y="4369963"/>
            <a:ext cx="2961005" cy="22313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8150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Controlling invasive species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9832"/>
            <a:ext cx="8854080" cy="5245810"/>
          </a:xfrm>
        </p:spPr>
        <p:txBody>
          <a:bodyPr>
            <a:normAutofit/>
          </a:bodyPr>
          <a:lstStyle/>
          <a:p>
            <a:r>
              <a:rPr lang="en-US" dirty="0" smtClean="0"/>
              <a:t>Chemical control: use pesticides</a:t>
            </a:r>
          </a:p>
          <a:p>
            <a:r>
              <a:rPr lang="en-US" dirty="0" smtClean="0"/>
              <a:t>Physical control: Put up physical barriers (fence)</a:t>
            </a:r>
          </a:p>
          <a:p>
            <a:r>
              <a:rPr lang="en-US" dirty="0" smtClean="0"/>
              <a:t>Biological control: Introduce a predator to control the invasive species</a:t>
            </a:r>
          </a:p>
          <a:p>
            <a:r>
              <a:rPr lang="en-US" dirty="0" smtClean="0"/>
              <a:t>Introduced cane toads to prey on insect pests</a:t>
            </a:r>
          </a:p>
          <a:p>
            <a:pPr lvl="1"/>
            <a:r>
              <a:rPr lang="en-US" dirty="0" smtClean="0"/>
              <a:t>Negative impact: toxic to native predators</a:t>
            </a:r>
          </a:p>
          <a:p>
            <a:r>
              <a:rPr lang="en-US" dirty="0" smtClean="0"/>
              <a:t>Introduced Mongooses to sugarcane fields to protect them from rat and snake damage</a:t>
            </a:r>
          </a:p>
          <a:p>
            <a:pPr lvl="1"/>
            <a:r>
              <a:rPr lang="en-US" dirty="0" smtClean="0"/>
              <a:t>Negative impact: Prey on birds and small reptiles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683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</a:t>
            </a:r>
            <a:r>
              <a:rPr lang="en-US" dirty="0"/>
              <a:t>I</a:t>
            </a:r>
            <a:r>
              <a:rPr lang="en-US" dirty="0" smtClean="0"/>
              <a:t>nvasive Species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6641"/>
            <a:ext cx="8229600" cy="4525963"/>
          </a:xfrm>
        </p:spPr>
        <p:txBody>
          <a:bodyPr/>
          <a:lstStyle/>
          <a:p>
            <a:r>
              <a:rPr lang="en-US" dirty="0" smtClean="0"/>
              <a:t>Cane Toad: Toxins Kill native Predators</a:t>
            </a:r>
          </a:p>
          <a:p>
            <a:r>
              <a:rPr lang="en-US" dirty="0" smtClean="0"/>
              <a:t>Africanized/killer bees: Attacks people/ displaces honeybees</a:t>
            </a:r>
          </a:p>
          <a:p>
            <a:r>
              <a:rPr lang="en-US" dirty="0" err="1" smtClean="0"/>
              <a:t>Esmerald</a:t>
            </a:r>
            <a:r>
              <a:rPr lang="en-US" dirty="0" smtClean="0"/>
              <a:t> ash borer: burrowing and feeding kill trees</a:t>
            </a:r>
          </a:p>
          <a:p>
            <a:endParaRPr lang="en-US" dirty="0"/>
          </a:p>
        </p:txBody>
      </p:sp>
      <p:pic>
        <p:nvPicPr>
          <p:cNvPr id="5" name="irc_mi" descr="http://i.telegraph.co.uk/multimedia/archive/02246/cane-toad_2246996b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4575050"/>
            <a:ext cx="2469616" cy="1637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wac.450f.edgecastcdn.net/80450F/kool1079.com/files/2013/06/killer-bees-630x420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015" y="4575050"/>
            <a:ext cx="3105428" cy="1770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rc_mi" descr="http://na.fs.fed.us/fhp/eab/images/hp_collage.jpg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167" y="4438533"/>
            <a:ext cx="2464534" cy="1907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9984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495</Words>
  <Application>Microsoft Macintosh PowerPoint</Application>
  <PresentationFormat>On-screen Show (4:3)</PresentationFormat>
  <Paragraphs>79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Aim: How do humans affect biodiversity? </vt:lpstr>
      <vt:lpstr>Agenda</vt:lpstr>
      <vt:lpstr>Homework Share Out</vt:lpstr>
      <vt:lpstr>Alien Species</vt:lpstr>
      <vt:lpstr>Exotic species: Case Study</vt:lpstr>
      <vt:lpstr>Invasive Species</vt:lpstr>
      <vt:lpstr>Invasive Species Case Study: The Kudzu Vine</vt:lpstr>
      <vt:lpstr>Controlling invasive species</vt:lpstr>
      <vt:lpstr>Other Invasive Species</vt:lpstr>
      <vt:lpstr>Why invasive species thrive in new environments</vt:lpstr>
      <vt:lpstr>Overharvesting</vt:lpstr>
      <vt:lpstr>Effects of Overharvesting on the Ocean</vt:lpstr>
      <vt:lpstr>By-catch</vt:lpstr>
      <vt:lpstr>Pollution</vt:lpstr>
      <vt:lpstr>Climate Change and Biodiversity</vt:lpstr>
      <vt:lpstr>Invasive Species Article</vt:lpstr>
      <vt:lpstr>Case Study: Mountain Pine Beetles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Aim: How do humans affect biodiversity? </dc:title>
  <dc:creator>Kayla McDaniel</dc:creator>
  <cp:lastModifiedBy>Kayla McDaniel</cp:lastModifiedBy>
  <cp:revision>71</cp:revision>
  <dcterms:created xsi:type="dcterms:W3CDTF">2014-11-05T22:34:24Z</dcterms:created>
  <dcterms:modified xsi:type="dcterms:W3CDTF">2015-11-04T13:40:59Z</dcterms:modified>
</cp:coreProperties>
</file>