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7" r:id="rId3"/>
    <p:sldId id="257" r:id="rId4"/>
    <p:sldId id="286" r:id="rId5"/>
    <p:sldId id="258" r:id="rId6"/>
    <p:sldId id="259" r:id="rId7"/>
    <p:sldId id="285" r:id="rId8"/>
    <p:sldId id="260" r:id="rId9"/>
    <p:sldId id="263" r:id="rId10"/>
    <p:sldId id="265" r:id="rId11"/>
    <p:sldId id="268" r:id="rId12"/>
    <p:sldId id="269" r:id="rId13"/>
    <p:sldId id="270" r:id="rId14"/>
    <p:sldId id="271" r:id="rId15"/>
    <p:sldId id="287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8" r:id="rId28"/>
    <p:sldId id="289" r:id="rId29"/>
    <p:sldId id="290" r:id="rId30"/>
    <p:sldId id="292" r:id="rId31"/>
    <p:sldId id="291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DB564-31AA-6E45-9CB7-5346F5DBC41E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D277-0D6E-8947-821D-EBE1B8C2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F2BC-F872-1842-A48D-0094E18050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4189-9E04-9743-9A83-E36A49F297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D8BB-E577-344A-8B65-22A42D95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7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4189-9E04-9743-9A83-E36A49F297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D8BB-E577-344A-8B65-22A42D95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4189-9E04-9743-9A83-E36A49F297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D8BB-E577-344A-8B65-22A42D95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1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4189-9E04-9743-9A83-E36A49F297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D8BB-E577-344A-8B65-22A42D95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3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4189-9E04-9743-9A83-E36A49F297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D8BB-E577-344A-8B65-22A42D95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4189-9E04-9743-9A83-E36A49F297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D8BB-E577-344A-8B65-22A42D95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2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4189-9E04-9743-9A83-E36A49F297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D8BB-E577-344A-8B65-22A42D95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4189-9E04-9743-9A83-E36A49F297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D8BB-E577-344A-8B65-22A42D95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8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4189-9E04-9743-9A83-E36A49F297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D8BB-E577-344A-8B65-22A42D95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4189-9E04-9743-9A83-E36A49F297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D8BB-E577-344A-8B65-22A42D95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3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4189-9E04-9743-9A83-E36A49F297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D8BB-E577-344A-8B65-22A42D95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B4189-9E04-9743-9A83-E36A49F297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D8BB-E577-344A-8B65-22A42D95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www.regjeringen.no/upload/LMD/kampanjeSvalbard/bildearkiv/DSC02169_inngansparti_kunst_F_Mari_Tefre.jpg" TargetMode="External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gjeringen.no/upload/LMD/kampanjeSvalbard/bildearkiv/DSC_0844_inngansparti_kunst_F_Mari_Tefre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ldflowerturfblog.wildflowerturf.co.uk/2012/02/16/habitat-fragmentation/" TargetMode="External"/><Relationship Id="rId3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orestry.gov.uk/fr/INFD-673ER6" TargetMode="Externa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.orkin.com/termites/images/" TargetMode="Externa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stban.com/atlanta-termite-contro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ytedu.com/climate-change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7381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SWBAT use unit conversions to solve an FRQ.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8708"/>
            <a:ext cx="6624603" cy="1430059"/>
          </a:xfrm>
        </p:spPr>
        <p:txBody>
          <a:bodyPr/>
          <a:lstStyle/>
          <a:p>
            <a:pPr algn="l"/>
            <a:r>
              <a:rPr lang="en-US" dirty="0" smtClean="0"/>
              <a:t>APES Unit 3                                  11/2/15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6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Termite FRQ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334437" cy="5001345"/>
          </a:xfrm>
        </p:spPr>
        <p:txBody>
          <a:bodyPr>
            <a:normAutofit/>
          </a:bodyPr>
          <a:lstStyle/>
          <a:p>
            <a:r>
              <a:rPr lang="en-US" dirty="0" smtClean="0"/>
              <a:t>B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Forest cleared</a:t>
            </a:r>
            <a:r>
              <a:rPr lang="en-US" dirty="0" smtClean="0">
                <a:sym typeface="Wingdings"/>
              </a:rPr>
              <a:t> more wood more food for termites!</a:t>
            </a:r>
            <a:endParaRPr lang="en-US" dirty="0" smtClean="0"/>
          </a:p>
          <a:p>
            <a:r>
              <a:rPr lang="en-US" dirty="0" smtClean="0"/>
              <a:t>B (ii)</a:t>
            </a:r>
          </a:p>
          <a:p>
            <a:pPr lvl="1"/>
            <a:r>
              <a:rPr lang="en-US" dirty="0" smtClean="0"/>
              <a:t>Termite population exceeds carrying capacity and crashes</a:t>
            </a:r>
          </a:p>
          <a:p>
            <a:pPr lvl="1"/>
            <a:r>
              <a:rPr lang="en-US" dirty="0" smtClean="0"/>
              <a:t>Consume all of their food supply and die off due to lack of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1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Aim: How are humans affecting biodiversity?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5573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Unit 3                               11/2/15</a:t>
            </a:r>
          </a:p>
          <a:p>
            <a:pPr algn="l"/>
            <a:r>
              <a:rPr lang="en-US" dirty="0" smtClean="0"/>
              <a:t>Ch.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5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11" y="1275645"/>
            <a:ext cx="8229600" cy="4525963"/>
          </a:xfrm>
        </p:spPr>
        <p:txBody>
          <a:bodyPr/>
          <a:lstStyle/>
          <a:p>
            <a:r>
              <a:rPr lang="en-US" dirty="0" smtClean="0"/>
              <a:t>Extinction: last member of a species dies</a:t>
            </a:r>
          </a:p>
          <a:p>
            <a:r>
              <a:rPr lang="en-US" dirty="0" smtClean="0"/>
              <a:t>99% of all species on earth have gone extinct </a:t>
            </a:r>
          </a:p>
          <a:p>
            <a:r>
              <a:rPr lang="en-US" dirty="0" smtClean="0"/>
              <a:t>Average species becomes extinct after 5 million to 10 million years</a:t>
            </a:r>
          </a:p>
          <a:p>
            <a:r>
              <a:rPr lang="en-US" dirty="0" smtClean="0"/>
              <a:t>The 6</a:t>
            </a:r>
            <a:r>
              <a:rPr lang="en-US" baseline="30000" dirty="0" smtClean="0"/>
              <a:t>th</a:t>
            </a:r>
            <a:r>
              <a:rPr lang="en-US" dirty="0" smtClean="0"/>
              <a:t> mass extinction:</a:t>
            </a:r>
          </a:p>
          <a:p>
            <a:pPr lvl="1"/>
            <a:r>
              <a:rPr lang="en-US" dirty="0" smtClean="0"/>
              <a:t>Caused by humans</a:t>
            </a:r>
          </a:p>
          <a:p>
            <a:pPr lvl="1"/>
            <a:r>
              <a:rPr lang="en-US" dirty="0" smtClean="0"/>
              <a:t>Rate of decline of species is 100 to 1,000 times 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8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Smoke Alarms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56" y="1219200"/>
            <a:ext cx="8374743" cy="4786086"/>
          </a:xfrm>
        </p:spPr>
        <p:txBody>
          <a:bodyPr/>
          <a:lstStyle/>
          <a:p>
            <a:r>
              <a:rPr lang="en-US" dirty="0" smtClean="0"/>
              <a:t>Endangered species: could soon be extinct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Kangaroo rat</a:t>
            </a:r>
          </a:p>
          <a:p>
            <a:r>
              <a:rPr lang="en-US" dirty="0" smtClean="0"/>
              <a:t>Characteristics that tend to increase the risk of a species becoming endangered</a:t>
            </a:r>
          </a:p>
          <a:p>
            <a:pPr lvl="1"/>
            <a:r>
              <a:rPr lang="en-US" dirty="0" smtClean="0"/>
              <a:t>Having a very limited distribution</a:t>
            </a:r>
          </a:p>
          <a:p>
            <a:pPr lvl="1"/>
            <a:r>
              <a:rPr lang="en-US" dirty="0" smtClean="0"/>
              <a:t>Being a specialist at the end of a long food chain</a:t>
            </a:r>
          </a:p>
          <a:p>
            <a:pPr lvl="1"/>
            <a:r>
              <a:rPr lang="en-US" dirty="0" smtClean="0"/>
              <a:t>Having a small population size 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11" y="5422854"/>
            <a:ext cx="2279589" cy="1435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7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Smoke </a:t>
            </a:r>
            <a:r>
              <a:rPr lang="en-US" dirty="0"/>
              <a:t>A</a:t>
            </a:r>
            <a:r>
              <a:rPr lang="en-US" dirty="0" smtClean="0"/>
              <a:t>larms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5088467"/>
          </a:xfrm>
        </p:spPr>
        <p:txBody>
          <a:bodyPr>
            <a:normAutofit/>
          </a:bodyPr>
          <a:lstStyle/>
          <a:p>
            <a:r>
              <a:rPr lang="en-US" dirty="0" smtClean="0"/>
              <a:t>Indicator Species: Species that provide early warnings of damage to a community or ecosystem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Birds</a:t>
            </a:r>
          </a:p>
          <a:p>
            <a:pPr lvl="2"/>
            <a:r>
              <a:rPr lang="en-US" dirty="0" smtClean="0"/>
              <a:t>Found almost everywhere</a:t>
            </a:r>
          </a:p>
          <a:p>
            <a:pPr lvl="2"/>
            <a:r>
              <a:rPr lang="en-US" dirty="0" smtClean="0"/>
              <a:t>Affected quickly by environmental changes</a:t>
            </a:r>
          </a:p>
          <a:p>
            <a:pPr lvl="1"/>
            <a:r>
              <a:rPr lang="en-US" dirty="0" smtClean="0"/>
              <a:t>Butterflies</a:t>
            </a:r>
          </a:p>
          <a:p>
            <a:pPr lvl="1"/>
            <a:r>
              <a:rPr lang="en-US" dirty="0" smtClean="0"/>
              <a:t>Amphibians</a:t>
            </a:r>
          </a:p>
          <a:p>
            <a:pPr lvl="2"/>
            <a:r>
              <a:rPr lang="en-US" dirty="0" smtClean="0"/>
              <a:t>Indicates presence of pollution and pathogens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0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Toad  Crisis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59" y="1417638"/>
            <a:ext cx="6477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5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Declines in Genetic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75" y="1167540"/>
            <a:ext cx="8229600" cy="4525963"/>
          </a:xfrm>
        </p:spPr>
        <p:txBody>
          <a:bodyPr/>
          <a:lstStyle/>
          <a:p>
            <a:r>
              <a:rPr lang="en-US" dirty="0" smtClean="0"/>
              <a:t>Low genetic diversity </a:t>
            </a:r>
            <a:r>
              <a:rPr lang="en-US" dirty="0" smtClean="0">
                <a:sym typeface="Wingdings"/>
              </a:rPr>
              <a:t> less chance of surviving environmental change</a:t>
            </a:r>
          </a:p>
          <a:p>
            <a:r>
              <a:rPr lang="en-US" u="sng" dirty="0" smtClean="0">
                <a:sym typeface="Wingdings"/>
              </a:rPr>
              <a:t>Inbreeding depression</a:t>
            </a:r>
            <a:r>
              <a:rPr lang="en-US" dirty="0" smtClean="0">
                <a:sym typeface="Wingdings"/>
              </a:rPr>
              <a:t>: When individuals with similar genotypes– typically relatives--- breed with each other and produce offspring that are less likely to survive and reproduce.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27" y="4410334"/>
            <a:ext cx="3346588" cy="1977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75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Declines in Genetic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90" y="1279194"/>
            <a:ext cx="8229600" cy="4525963"/>
          </a:xfrm>
        </p:spPr>
        <p:txBody>
          <a:bodyPr/>
          <a:lstStyle/>
          <a:p>
            <a:r>
              <a:rPr lang="en-US" dirty="0" smtClean="0"/>
              <a:t>Can have natural causes</a:t>
            </a:r>
          </a:p>
          <a:p>
            <a:pPr lvl="1"/>
            <a:r>
              <a:rPr lang="en-US" dirty="0" smtClean="0"/>
              <a:t>Example: Cheetahs have very low genetic diversity</a:t>
            </a:r>
          </a:p>
          <a:p>
            <a:pPr lvl="1"/>
            <a:r>
              <a:rPr lang="en-US" dirty="0" smtClean="0"/>
              <a:t>Cause: Population bottleneck </a:t>
            </a:r>
          </a:p>
          <a:p>
            <a:r>
              <a:rPr lang="en-US" dirty="0" smtClean="0"/>
              <a:t>Can have human causes</a:t>
            </a:r>
          </a:p>
          <a:p>
            <a:pPr lvl="1"/>
            <a:r>
              <a:rPr lang="en-US" dirty="0" smtClean="0"/>
              <a:t>Example: Florida cougar populations have low genetic diversity</a:t>
            </a:r>
          </a:p>
          <a:p>
            <a:pPr lvl="1"/>
            <a:r>
              <a:rPr lang="en-US" dirty="0" smtClean="0"/>
              <a:t>Cause: hunting and habitat destruction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76" y="4870907"/>
            <a:ext cx="4022523" cy="1986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63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Declining genetic diversity in livestock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Majority of livestock comes from seven species of mammals and four species of birds</a:t>
            </a:r>
          </a:p>
          <a:p>
            <a:r>
              <a:rPr lang="en-US" dirty="0" smtClean="0"/>
              <a:t>80% of breeds of domesticated animals are declining or facing extinction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96" y="4258710"/>
            <a:ext cx="4486211" cy="2508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52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00"/>
            <a:ext cx="8229600" cy="1143000"/>
          </a:xfrm>
        </p:spPr>
        <p:txBody>
          <a:bodyPr/>
          <a:lstStyle/>
          <a:p>
            <a:r>
              <a:rPr lang="en-US" dirty="0" smtClean="0"/>
              <a:t>Declining genetic diversity in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325"/>
            <a:ext cx="8229600" cy="4525963"/>
          </a:xfrm>
        </p:spPr>
        <p:txBody>
          <a:bodyPr/>
          <a:lstStyle/>
          <a:p>
            <a:r>
              <a:rPr lang="en-US" dirty="0" smtClean="0"/>
              <a:t>Green revolution: productivity favored over genetic variation</a:t>
            </a:r>
          </a:p>
          <a:p>
            <a:r>
              <a:rPr lang="en-US" dirty="0" smtClean="0"/>
              <a:t>Disadvantage: crops are not resistant to biotic or abiotic changes</a:t>
            </a:r>
          </a:p>
          <a:p>
            <a:r>
              <a:rPr lang="en-US" dirty="0" smtClean="0"/>
              <a:t>1970s corn fungus in U.S. killed half the crop</a:t>
            </a:r>
          </a:p>
          <a:p>
            <a:r>
              <a:rPr lang="en-US" dirty="0" smtClean="0"/>
              <a:t>Svalbard Global Seed Vault: International seed storage facility in Norway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53" y="5024431"/>
            <a:ext cx="2533110" cy="168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30" y="4815080"/>
            <a:ext cx="2965715" cy="204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75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Math FRQ</a:t>
            </a:r>
          </a:p>
          <a:p>
            <a:r>
              <a:rPr lang="en-US" dirty="0" smtClean="0"/>
              <a:t>Lecture</a:t>
            </a:r>
          </a:p>
          <a:p>
            <a:r>
              <a:rPr lang="en-US" dirty="0" smtClean="0"/>
              <a:t>Pass back Unit 2 </a:t>
            </a:r>
            <a:r>
              <a:rPr lang="en-US" dirty="0" smtClean="0"/>
              <a:t>Exams</a:t>
            </a:r>
          </a:p>
          <a:p>
            <a:r>
              <a:rPr lang="en-US" dirty="0" smtClean="0"/>
              <a:t>Check on Seeds</a:t>
            </a:r>
            <a:endParaRPr lang="en-US" dirty="0" smtClean="0"/>
          </a:p>
          <a:p>
            <a:r>
              <a:rPr lang="en-US" dirty="0" smtClean="0"/>
              <a:t>Announcement: Unit 3 Exam on Monday (11/9)</a:t>
            </a:r>
          </a:p>
          <a:p>
            <a:pPr lvl="1"/>
            <a:r>
              <a:rPr lang="en-US" dirty="0" smtClean="0"/>
              <a:t>All late/absent work for this unit due by Monday</a:t>
            </a:r>
          </a:p>
          <a:p>
            <a:pPr lvl="1"/>
            <a:r>
              <a:rPr lang="en-US" dirty="0" smtClean="0"/>
              <a:t>When handing in reading notes late or absent, </a:t>
            </a:r>
            <a:r>
              <a:rPr lang="en-US" dirty="0"/>
              <a:t>l</a:t>
            </a:r>
            <a:r>
              <a:rPr lang="en-US" dirty="0" smtClean="0"/>
              <a:t>abel it as reading notes Ch. ___ #1, #2 or #3</a:t>
            </a:r>
          </a:p>
          <a:p>
            <a:pPr lvl="1"/>
            <a:r>
              <a:rPr lang="en-US" dirty="0" smtClean="0"/>
              <a:t>Monica and Desire: Current event presentations on Friday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8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Declines in Species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468" cy="5257800"/>
          </a:xfrm>
        </p:spPr>
        <p:txBody>
          <a:bodyPr/>
          <a:lstStyle/>
          <a:p>
            <a:r>
              <a:rPr lang="en-US" dirty="0" smtClean="0"/>
              <a:t>Data-deficient species: have no reliable data to assess their status</a:t>
            </a:r>
          </a:p>
          <a:p>
            <a:pPr lvl="1"/>
            <a:r>
              <a:rPr lang="en-US" dirty="0" smtClean="0"/>
              <a:t>Reasons:</a:t>
            </a:r>
          </a:p>
          <a:p>
            <a:pPr lvl="2"/>
            <a:r>
              <a:rPr lang="en-US" dirty="0" smtClean="0"/>
              <a:t>New species are constantly being discovered</a:t>
            </a:r>
          </a:p>
          <a:p>
            <a:pPr lvl="2"/>
            <a:r>
              <a:rPr lang="en-US" dirty="0" smtClean="0"/>
              <a:t>It is expensive to determine the status of animals</a:t>
            </a:r>
          </a:p>
          <a:p>
            <a:r>
              <a:rPr lang="en-US" dirty="0" smtClean="0"/>
              <a:t>Out of 10 million species only 50,000 have been assessed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6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decline in species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/>
              <a:t>Extinct species: </a:t>
            </a:r>
            <a:r>
              <a:rPr lang="en-US" dirty="0" smtClean="0"/>
              <a:t>known to exist as recently as the year 1500 but no longer exist today</a:t>
            </a:r>
          </a:p>
          <a:p>
            <a:r>
              <a:rPr lang="en-US" u="sng" dirty="0" smtClean="0"/>
              <a:t>Threatened (vulnerable) species</a:t>
            </a:r>
            <a:r>
              <a:rPr lang="en-US" dirty="0" smtClean="0"/>
              <a:t>: </a:t>
            </a:r>
            <a:r>
              <a:rPr lang="en-US" dirty="0"/>
              <a:t>numbers declining and may soon become endangered</a:t>
            </a:r>
          </a:p>
          <a:p>
            <a:r>
              <a:rPr lang="en-US" u="sng" dirty="0" smtClean="0"/>
              <a:t>Near-threatened species</a:t>
            </a:r>
            <a:r>
              <a:rPr lang="en-US" dirty="0" smtClean="0"/>
              <a:t>: Likely to become threatened in the future</a:t>
            </a:r>
          </a:p>
          <a:p>
            <a:r>
              <a:rPr lang="en-US" u="sng" dirty="0" smtClean="0"/>
              <a:t>Least concern species</a:t>
            </a:r>
            <a:r>
              <a:rPr lang="en-US" dirty="0" smtClean="0"/>
              <a:t>: widespread and abundant</a:t>
            </a:r>
          </a:p>
          <a:p>
            <a:r>
              <a:rPr lang="en-US" dirty="0" smtClean="0"/>
              <a:t>Amphibians experiencing greatest global decline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4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declining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257" cy="4903647"/>
          </a:xfrm>
        </p:spPr>
        <p:txBody>
          <a:bodyPr>
            <a:normAutofit/>
          </a:bodyPr>
          <a:lstStyle/>
          <a:p>
            <a:r>
              <a:rPr lang="en-US" dirty="0" smtClean="0"/>
              <a:t>HIPPCO</a:t>
            </a:r>
          </a:p>
          <a:p>
            <a:r>
              <a:rPr lang="en-US" b="1" dirty="0">
                <a:solidFill>
                  <a:srgbClr val="1F881A"/>
                </a:solidFill>
                <a:latin typeface="Calibri" charset="0"/>
                <a:ea typeface="ＭＳ Ｐゴシック" charset="0"/>
              </a:rPr>
              <a:t>H</a:t>
            </a:r>
            <a:r>
              <a:rPr lang="en-US" dirty="0">
                <a:latin typeface="Calibri" charset="0"/>
                <a:ea typeface="ＭＳ Ｐゴシック" charset="0"/>
              </a:rPr>
              <a:t>abitat destruction, degradation, and fragmentation</a:t>
            </a:r>
          </a:p>
          <a:p>
            <a:r>
              <a:rPr lang="en-US" b="1" dirty="0">
                <a:solidFill>
                  <a:srgbClr val="1F881A"/>
                </a:solidFill>
                <a:latin typeface="Calibri" charset="0"/>
                <a:ea typeface="ＭＳ Ｐゴシック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</a:rPr>
              <a:t>nvasive (nonnative) species</a:t>
            </a:r>
          </a:p>
          <a:p>
            <a:r>
              <a:rPr lang="en-US" b="1" dirty="0">
                <a:solidFill>
                  <a:srgbClr val="1F881A"/>
                </a:solidFill>
                <a:latin typeface="Calibri" charset="0"/>
                <a:ea typeface="ＭＳ Ｐゴシック" charset="0"/>
              </a:rPr>
              <a:t>P</a:t>
            </a:r>
            <a:r>
              <a:rPr lang="en-US" dirty="0">
                <a:latin typeface="Calibri" charset="0"/>
                <a:ea typeface="ＭＳ Ｐゴシック" charset="0"/>
              </a:rPr>
              <a:t>opulation and resource use growth</a:t>
            </a:r>
          </a:p>
          <a:p>
            <a:r>
              <a:rPr lang="en-US" b="1" dirty="0">
                <a:solidFill>
                  <a:srgbClr val="1F881A"/>
                </a:solidFill>
                <a:latin typeface="Calibri" charset="0"/>
                <a:ea typeface="ＭＳ Ｐゴシック" charset="0"/>
              </a:rPr>
              <a:t>P</a:t>
            </a:r>
            <a:r>
              <a:rPr lang="en-US" dirty="0">
                <a:latin typeface="Calibri" charset="0"/>
                <a:ea typeface="ＭＳ Ｐゴシック" charset="0"/>
              </a:rPr>
              <a:t>ollution</a:t>
            </a:r>
          </a:p>
          <a:p>
            <a:r>
              <a:rPr lang="en-US" b="1" dirty="0">
                <a:solidFill>
                  <a:srgbClr val="1F881A"/>
                </a:solidFill>
                <a:latin typeface="Calibri" charset="0"/>
                <a:ea typeface="ＭＳ Ｐゴシック" charset="0"/>
              </a:rPr>
              <a:t>C</a:t>
            </a:r>
            <a:r>
              <a:rPr lang="en-US" dirty="0">
                <a:latin typeface="Calibri" charset="0"/>
                <a:ea typeface="ＭＳ Ｐゴシック" charset="0"/>
              </a:rPr>
              <a:t>limate change</a:t>
            </a:r>
          </a:p>
          <a:p>
            <a:r>
              <a:rPr lang="en-US" b="1" dirty="0">
                <a:solidFill>
                  <a:srgbClr val="1F881A"/>
                </a:solidFill>
                <a:latin typeface="Calibri" charset="0"/>
                <a:ea typeface="ＭＳ Ｐゴシック" charset="0"/>
              </a:rPr>
              <a:t>O</a:t>
            </a:r>
            <a:r>
              <a:rPr lang="en-US" dirty="0">
                <a:latin typeface="Calibri" charset="0"/>
                <a:ea typeface="ＭＳ Ｐゴシック" charset="0"/>
              </a:rPr>
              <a:t>verexploitation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9371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Habitat fragmentation</a:t>
            </a:r>
            <a:r>
              <a:rPr lang="en-US" dirty="0" smtClean="0"/>
              <a:t>: breakup of habitat into smaller pieces, usually as a result of human activities.</a:t>
            </a:r>
          </a:p>
          <a:p>
            <a:r>
              <a:rPr lang="en-US" dirty="0"/>
              <a:t>Effects:</a:t>
            </a:r>
          </a:p>
          <a:p>
            <a:pPr lvl="1"/>
            <a:r>
              <a:rPr lang="en-US" dirty="0"/>
              <a:t> Decreased food resources</a:t>
            </a:r>
          </a:p>
          <a:p>
            <a:pPr lvl="1"/>
            <a:r>
              <a:rPr lang="en-US" dirty="0"/>
              <a:t>Decreased carrying </a:t>
            </a:r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Reduction in species diversity</a:t>
            </a:r>
            <a:endParaRPr lang="en-US" dirty="0"/>
          </a:p>
          <a:p>
            <a:pPr lvl="1"/>
            <a:r>
              <a:rPr lang="en-US" dirty="0"/>
              <a:t>Increased edge or surface area can result in increased vulnerability to predators</a:t>
            </a:r>
          </a:p>
          <a:p>
            <a:pPr lvl="1"/>
            <a:r>
              <a:rPr lang="en-US" dirty="0"/>
              <a:t>Increased edge or surface area can result in increased vulnerability to fire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856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55" y="12233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rc_mi" descr="http://wildflowerturfblog.wildflowerturf.co.uk/wp-content/uploads/principles8-12n4vvp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13" y="1417638"/>
            <a:ext cx="6988810" cy="5083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96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greatest cause of habitat loss, degradation and fragmentation is agriculture</a:t>
            </a:r>
          </a:p>
          <a:p>
            <a:endParaRPr lang="en-US" dirty="0"/>
          </a:p>
        </p:txBody>
      </p:sp>
      <p:pic>
        <p:nvPicPr>
          <p:cNvPr id="4" name="irc_mi" descr="http://www.forestry.gov.uk/images/fhns_fraglandscape.jpg/$FILE/fhns_fraglandscap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29" y="3558971"/>
            <a:ext cx="3933705" cy="2845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30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 Exam FRQ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Great job answering all parts of the FRQ!</a:t>
            </a:r>
          </a:p>
          <a:p>
            <a:r>
              <a:rPr lang="en-US" dirty="0" smtClean="0"/>
              <a:t>Remember to label FRQ sections. It will make the grader happy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A).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A) ii.</a:t>
            </a:r>
          </a:p>
          <a:p>
            <a:r>
              <a:rPr lang="en-US" dirty="0" smtClean="0"/>
              <a:t>Describe more</a:t>
            </a:r>
          </a:p>
          <a:p>
            <a:r>
              <a:rPr lang="en-US" dirty="0" smtClean="0"/>
              <a:t>Biodiversity FRQ:</a:t>
            </a:r>
          </a:p>
          <a:p>
            <a:pPr lvl="1"/>
            <a:r>
              <a:rPr lang="en-US" dirty="0" smtClean="0"/>
              <a:t>Increased CO</a:t>
            </a:r>
            <a:r>
              <a:rPr lang="en-US" baseline="-25000" dirty="0" smtClean="0"/>
              <a:t>2</a:t>
            </a:r>
            <a:r>
              <a:rPr lang="en-US" dirty="0" smtClean="0"/>
              <a:t> in the ocean is causing increased acidification, NOT increased temperatures</a:t>
            </a:r>
          </a:p>
          <a:p>
            <a:pPr lvl="1"/>
            <a:r>
              <a:rPr lang="en-US" dirty="0" smtClean="0"/>
              <a:t>Ecological vs. societal vs. economic benefits</a:t>
            </a:r>
          </a:p>
          <a:p>
            <a:pPr lvl="1"/>
            <a:r>
              <a:rPr lang="en-US" dirty="0" smtClean="0"/>
              <a:t>Nature vs. People vs. Money $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681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FRQ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Biogeochemical Cycles FRQ: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7" y="2506571"/>
            <a:ext cx="7057065" cy="1937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55" y="4693747"/>
            <a:ext cx="54483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0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FRQ Notes: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Biogeochemical Cycles FRQ:</a:t>
            </a:r>
          </a:p>
          <a:p>
            <a:pPr lvl="1"/>
            <a:r>
              <a:rPr lang="en-US" u="sng" dirty="0" smtClean="0"/>
              <a:t>Biological</a:t>
            </a:r>
            <a:r>
              <a:rPr lang="en-US" dirty="0" smtClean="0"/>
              <a:t> process: Something that happens naturally</a:t>
            </a:r>
          </a:p>
          <a:p>
            <a:pPr lvl="2"/>
            <a:r>
              <a:rPr lang="en-US" dirty="0" smtClean="0"/>
              <a:t>Burning fossil fuels is not a biological process</a:t>
            </a:r>
          </a:p>
          <a:p>
            <a:r>
              <a:rPr lang="en-US" dirty="0" smtClean="0"/>
              <a:t>C). Deforestation increases the amount of CO</a:t>
            </a:r>
            <a:r>
              <a:rPr lang="en-US" baseline="-25000" dirty="0" smtClean="0"/>
              <a:t>2</a:t>
            </a:r>
            <a:r>
              <a:rPr lang="en-US" dirty="0" smtClean="0"/>
              <a:t> in the atmosphere BY:</a:t>
            </a:r>
          </a:p>
          <a:p>
            <a:pPr lvl="1"/>
            <a:r>
              <a:rPr lang="en-US" dirty="0" smtClean="0"/>
              <a:t>Less trees</a:t>
            </a:r>
            <a:r>
              <a:rPr lang="en-US" dirty="0" smtClean="0">
                <a:sym typeface="Wingdings"/>
              </a:rPr>
              <a:t> less photosynthesis more CO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in the atmosphere</a:t>
            </a:r>
          </a:p>
          <a:p>
            <a:pPr lvl="1"/>
            <a:r>
              <a:rPr lang="en-US" dirty="0" smtClean="0">
                <a:sym typeface="Wingdings"/>
              </a:rPr>
              <a:t>Decomposing trees  CO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released back to atmosphere</a:t>
            </a:r>
          </a:p>
          <a:p>
            <a:pPr lvl="1"/>
            <a:r>
              <a:rPr lang="en-US" dirty="0" smtClean="0">
                <a:sym typeface="Wingdings"/>
              </a:rPr>
              <a:t>Slash and burn burning trees releases carbon back into atmosphere</a:t>
            </a:r>
          </a:p>
          <a:p>
            <a:r>
              <a:rPr lang="en-US" dirty="0" smtClean="0">
                <a:sym typeface="Wingdings"/>
              </a:rPr>
              <a:t>FRQ </a:t>
            </a:r>
            <a:r>
              <a:rPr lang="en-US" dirty="0" err="1">
                <a:sym typeface="Wingdings"/>
              </a:rPr>
              <a:t>R</a:t>
            </a:r>
            <a:r>
              <a:rPr lang="en-US" dirty="0" err="1" smtClean="0">
                <a:sym typeface="Wingdings"/>
              </a:rPr>
              <a:t>ockstars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Rimsha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Mahnoor</a:t>
            </a:r>
            <a:r>
              <a:rPr lang="en-US" dirty="0" smtClean="0">
                <a:sym typeface="Wingdings"/>
              </a:rPr>
              <a:t> and </a:t>
            </a:r>
            <a:r>
              <a:rPr lang="en-US" dirty="0" err="1" smtClean="0">
                <a:sym typeface="Wingdings"/>
              </a:rPr>
              <a:t>Mehrangiz</a:t>
            </a: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04238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FRQ Re-Write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Quiz Grade</a:t>
            </a:r>
          </a:p>
          <a:p>
            <a:r>
              <a:rPr lang="en-US" dirty="0" smtClean="0"/>
              <a:t>Due Friday!</a:t>
            </a:r>
          </a:p>
          <a:p>
            <a:r>
              <a:rPr lang="en-US" dirty="0" smtClean="0"/>
              <a:t>Rewrite any section of the FRQ for which you missed points</a:t>
            </a:r>
          </a:p>
          <a:p>
            <a:pPr lvl="1"/>
            <a:r>
              <a:rPr lang="en-US" dirty="0" smtClean="0"/>
              <a:t>Write one correct answer</a:t>
            </a:r>
          </a:p>
          <a:p>
            <a:pPr lvl="1"/>
            <a:r>
              <a:rPr lang="en-US" dirty="0" smtClean="0"/>
              <a:t>Provide an explanation for WHY you missed the point(s)</a:t>
            </a:r>
          </a:p>
          <a:p>
            <a:r>
              <a:rPr lang="en-US" dirty="0" smtClean="0"/>
              <a:t>Do NOT simple copy the entire rubric</a:t>
            </a:r>
          </a:p>
          <a:p>
            <a:r>
              <a:rPr lang="en-US" dirty="0" smtClean="0"/>
              <a:t>Google APES FRQ</a:t>
            </a:r>
          </a:p>
          <a:p>
            <a:r>
              <a:rPr lang="en-US" dirty="0" smtClean="0"/>
              <a:t>Biodiversity FRQ is question 4 from 2013</a:t>
            </a:r>
          </a:p>
          <a:p>
            <a:r>
              <a:rPr lang="en-US" dirty="0" smtClean="0"/>
              <a:t>Biogeochemical cycles FRQ is question 4 from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3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75" y="-142941"/>
            <a:ext cx="8229600" cy="1143000"/>
          </a:xfrm>
        </p:spPr>
        <p:txBody>
          <a:bodyPr/>
          <a:lstStyle/>
          <a:p>
            <a:r>
              <a:rPr lang="en-US" dirty="0" smtClean="0"/>
              <a:t>Termites!!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50" y="1000059"/>
            <a:ext cx="8229600" cy="4525963"/>
          </a:xfrm>
        </p:spPr>
        <p:txBody>
          <a:bodyPr/>
          <a:lstStyle/>
          <a:p>
            <a:r>
              <a:rPr lang="en-US" dirty="0" smtClean="0"/>
              <a:t>Infest dead or dying trees and speed up the natural cycle of deterioration </a:t>
            </a:r>
          </a:p>
          <a:p>
            <a:r>
              <a:rPr lang="en-US" dirty="0" smtClean="0"/>
              <a:t>Found in dark, damp areas</a:t>
            </a:r>
          </a:p>
          <a:p>
            <a:r>
              <a:rPr lang="en-US" dirty="0" smtClean="0"/>
              <a:t>Need a source of moisture to survive</a:t>
            </a:r>
          </a:p>
          <a:p>
            <a:r>
              <a:rPr lang="en-US" dirty="0" smtClean="0"/>
              <a:t>41 species found in the U.S., most in the southwest.</a:t>
            </a:r>
          </a:p>
          <a:p>
            <a:r>
              <a:rPr lang="en-US" dirty="0" smtClean="0"/>
              <a:t>Have symbiotic </a:t>
            </a:r>
            <a:r>
              <a:rPr lang="en-US" dirty="0" err="1" smtClean="0"/>
              <a:t>protists</a:t>
            </a:r>
            <a:r>
              <a:rPr lang="en-US" dirty="0" smtClean="0"/>
              <a:t> that live in their gut and help eat wood</a:t>
            </a:r>
          </a:p>
          <a:p>
            <a:endParaRPr lang="en-US" dirty="0"/>
          </a:p>
        </p:txBody>
      </p:sp>
      <p:pic>
        <p:nvPicPr>
          <p:cNvPr id="4" name="irc_mi" descr="http://www.pestban.com/pest-control/wp-content/uploads/termites-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66" y="5374294"/>
            <a:ext cx="2512613" cy="134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cdn.orkin.com/images/termites/termite-damage-on-wood-rafters-close-up_666x50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71" y="5247740"/>
            <a:ext cx="2150186" cy="1471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31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Interspecific vs. Intraspecific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how many seeds have germinated.</a:t>
            </a:r>
          </a:p>
          <a:p>
            <a:r>
              <a:rPr lang="en-US" dirty="0" smtClean="0"/>
              <a:t>Write down in which cells they have grown the tallest.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3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NyT</a:t>
            </a:r>
            <a:r>
              <a:rPr lang="en-US" dirty="0" smtClean="0"/>
              <a:t> Education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http://nytedu.com/climate-</a:t>
            </a:r>
            <a:r>
              <a:rPr lang="en-US" dirty="0" smtClean="0">
                <a:hlinkClick r:id="rId2"/>
              </a:rPr>
              <a:t>change.html</a:t>
            </a:r>
            <a:endParaRPr lang="en-US" dirty="0" smtClean="0"/>
          </a:p>
          <a:p>
            <a:r>
              <a:rPr lang="en-US" dirty="0" smtClean="0"/>
              <a:t>3 hours on Saturday</a:t>
            </a:r>
          </a:p>
          <a:p>
            <a:r>
              <a:rPr lang="en-US" dirty="0" smtClean="0"/>
              <a:t>4 Saturdays</a:t>
            </a:r>
          </a:p>
          <a:p>
            <a:r>
              <a:rPr lang="en-US" dirty="0" smtClean="0"/>
              <a:t>School will pay for it!!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1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Ch. 18 through page 507 (finish climate change section)</a:t>
            </a:r>
          </a:p>
          <a:p>
            <a:r>
              <a:rPr lang="en-US" dirty="0" smtClean="0"/>
              <a:t>Start working on invasive species article!</a:t>
            </a:r>
          </a:p>
          <a:p>
            <a:r>
              <a:rPr lang="en-US" dirty="0"/>
              <a:t>Research one endangered species in new york and one endangered species  in the world</a:t>
            </a:r>
          </a:p>
          <a:p>
            <a:pPr lvl="1"/>
            <a:r>
              <a:rPr lang="en-US" dirty="0"/>
              <a:t>List which biome it belongs to</a:t>
            </a:r>
          </a:p>
          <a:p>
            <a:pPr lvl="1"/>
            <a:r>
              <a:rPr lang="en-US" dirty="0"/>
              <a:t>Explain the causes of why it is endangered</a:t>
            </a:r>
          </a:p>
          <a:p>
            <a:pPr lvl="1"/>
            <a:r>
              <a:rPr lang="en-US" dirty="0"/>
              <a:t>Explain the impact on the ecosystem if this species goes extinct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8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Termite FRQ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math FRQ fully</a:t>
            </a:r>
          </a:p>
          <a:p>
            <a:r>
              <a:rPr lang="en-US" dirty="0" smtClean="0"/>
              <a:t>When you finish math call me over to check it</a:t>
            </a:r>
          </a:p>
          <a:p>
            <a:r>
              <a:rPr lang="en-US" dirty="0" smtClean="0"/>
              <a:t>Start answering the non-math portions of the FRQ with group members</a:t>
            </a:r>
          </a:p>
        </p:txBody>
      </p:sp>
    </p:spTree>
    <p:extLst>
      <p:ext uri="{BB962C8B-B14F-4D97-AF65-F5344CB8AC3E}">
        <p14:creationId xmlns:p14="http://schemas.microsoft.com/office/powerpoint/2010/main" val="332876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Dimensional Analysis (unit conversions)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conversion factor?</a:t>
            </a:r>
          </a:p>
          <a:p>
            <a:pPr lvl="1"/>
            <a:r>
              <a:rPr lang="en-US" dirty="0" smtClean="0"/>
              <a:t> A fraction in which the numerator and the denominator both represent the same measurement.</a:t>
            </a:r>
          </a:p>
          <a:p>
            <a:pPr lvl="1"/>
            <a:r>
              <a:rPr lang="en-US" dirty="0" smtClean="0"/>
              <a:t>They can be flipped!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4-09-04 at 8.06.08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27" y="4909234"/>
            <a:ext cx="7111624" cy="17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8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doing unit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Write the </a:t>
            </a:r>
            <a:r>
              <a:rPr lang="en-US" b="1" u="sng" dirty="0" smtClean="0"/>
              <a:t>answer</a:t>
            </a:r>
            <a:r>
              <a:rPr lang="en-US" dirty="0" smtClean="0"/>
              <a:t> unit first!</a:t>
            </a:r>
          </a:p>
          <a:p>
            <a:pPr marL="514350" indent="-514350">
              <a:buAutoNum type="arabicPeriod"/>
            </a:pPr>
            <a:r>
              <a:rPr lang="en-US" dirty="0" smtClean="0"/>
              <a:t>Find the conversion unit that involves the answer unit</a:t>
            </a:r>
          </a:p>
          <a:p>
            <a:pPr marL="514350" indent="-514350">
              <a:buAutoNum type="arabicPeriod"/>
            </a:pPr>
            <a:r>
              <a:rPr lang="en-US" dirty="0" smtClean="0"/>
              <a:t>Write the unit conversion factor with the </a:t>
            </a:r>
            <a:r>
              <a:rPr lang="en-US" b="1" dirty="0" smtClean="0"/>
              <a:t>answer units on top</a:t>
            </a:r>
          </a:p>
          <a:p>
            <a:pPr marL="514350" indent="-514350">
              <a:buAutoNum type="arabicPeriod"/>
            </a:pPr>
            <a:r>
              <a:rPr lang="en-US" dirty="0" smtClean="0"/>
              <a:t>Find a value in the problem that has the same units that appear on the </a:t>
            </a:r>
            <a:r>
              <a:rPr lang="en-US" b="1" dirty="0" smtClean="0"/>
              <a:t>bottom of the unit conversion factor</a:t>
            </a:r>
          </a:p>
          <a:p>
            <a:pPr marL="514350" indent="-514350">
              <a:buAutoNum type="arabicPeriod"/>
            </a:pPr>
            <a:r>
              <a:rPr lang="en-US" dirty="0" smtClean="0"/>
              <a:t>Repeat steps 3 and 4 until all units (except the answer units) have cancelled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1: </a:t>
            </a:r>
            <a:r>
              <a:rPr lang="en-US" dirty="0" err="1" smtClean="0"/>
              <a:t>Rimsha</a:t>
            </a:r>
            <a:r>
              <a:rPr lang="en-US" dirty="0" smtClean="0"/>
              <a:t>, </a:t>
            </a:r>
            <a:r>
              <a:rPr lang="en-US" dirty="0" err="1" smtClean="0"/>
              <a:t>Ramlah</a:t>
            </a:r>
            <a:r>
              <a:rPr lang="en-US" dirty="0" smtClean="0"/>
              <a:t>, Monica</a:t>
            </a:r>
          </a:p>
          <a:p>
            <a:r>
              <a:rPr lang="en-US" dirty="0" smtClean="0"/>
              <a:t>Group 2: Cynthia, </a:t>
            </a:r>
            <a:r>
              <a:rPr lang="en-US" dirty="0" err="1" smtClean="0"/>
              <a:t>Wyllana</a:t>
            </a:r>
            <a:r>
              <a:rPr lang="en-US" dirty="0" smtClean="0"/>
              <a:t>, </a:t>
            </a:r>
            <a:r>
              <a:rPr lang="en-US" dirty="0" err="1" smtClean="0"/>
              <a:t>Rahila</a:t>
            </a:r>
            <a:r>
              <a:rPr lang="en-US" dirty="0" smtClean="0"/>
              <a:t>, </a:t>
            </a:r>
            <a:r>
              <a:rPr lang="en-US" dirty="0" err="1" smtClean="0"/>
              <a:t>Uzma</a:t>
            </a:r>
            <a:endParaRPr lang="en-US" dirty="0" smtClean="0"/>
          </a:p>
          <a:p>
            <a:r>
              <a:rPr lang="en-US" dirty="0" smtClean="0"/>
              <a:t>Group 3: </a:t>
            </a:r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err="1" smtClean="0"/>
              <a:t>Shayna</a:t>
            </a:r>
            <a:r>
              <a:rPr lang="en-US" dirty="0" smtClean="0"/>
              <a:t>, </a:t>
            </a:r>
            <a:r>
              <a:rPr lang="en-US" dirty="0" err="1" smtClean="0"/>
              <a:t>Amrat</a:t>
            </a:r>
            <a:r>
              <a:rPr lang="en-US" dirty="0" smtClean="0"/>
              <a:t>, </a:t>
            </a:r>
            <a:r>
              <a:rPr lang="en-US" dirty="0" err="1" smtClean="0"/>
              <a:t>Mahnoor</a:t>
            </a:r>
            <a:endParaRPr lang="en-US" dirty="0" smtClean="0"/>
          </a:p>
          <a:p>
            <a:r>
              <a:rPr lang="en-US" dirty="0" smtClean="0"/>
              <a:t>Group 4: </a:t>
            </a:r>
            <a:r>
              <a:rPr lang="en-US" dirty="0" err="1" smtClean="0"/>
              <a:t>Attia</a:t>
            </a:r>
            <a:r>
              <a:rPr lang="en-US" dirty="0" smtClean="0"/>
              <a:t>, Wendy, </a:t>
            </a:r>
            <a:r>
              <a:rPr lang="en-US" dirty="0" err="1" smtClean="0"/>
              <a:t>Bukurie</a:t>
            </a:r>
            <a:r>
              <a:rPr lang="en-US" dirty="0" smtClean="0"/>
              <a:t>, </a:t>
            </a:r>
            <a:r>
              <a:rPr lang="en-US" dirty="0" err="1" smtClean="0"/>
              <a:t>Saliha</a:t>
            </a:r>
            <a:endParaRPr lang="en-US" dirty="0" smtClean="0"/>
          </a:p>
          <a:p>
            <a:r>
              <a:rPr lang="en-US" dirty="0" smtClean="0"/>
              <a:t>Group 5: </a:t>
            </a:r>
            <a:r>
              <a:rPr lang="en-US" dirty="0" err="1" smtClean="0"/>
              <a:t>Mehrangiz</a:t>
            </a:r>
            <a:r>
              <a:rPr lang="en-US" dirty="0" smtClean="0"/>
              <a:t>, Desire, </a:t>
            </a:r>
            <a:r>
              <a:rPr lang="en-US" dirty="0" err="1" smtClean="0"/>
              <a:t>Kaylah</a:t>
            </a:r>
            <a:r>
              <a:rPr lang="en-US" dirty="0" smtClean="0"/>
              <a:t>, </a:t>
            </a:r>
            <a:r>
              <a:rPr lang="en-US" dirty="0" err="1" smtClean="0"/>
              <a:t>Harmanpreet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2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Termite FRQ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part A(</a:t>
            </a:r>
            <a:r>
              <a:rPr lang="en-US" dirty="0" err="1" smtClean="0"/>
              <a:t>i</a:t>
            </a:r>
            <a:r>
              <a:rPr lang="en-US" dirty="0" smtClean="0"/>
              <a:t>): What do the numbers in the table represent?</a:t>
            </a:r>
          </a:p>
          <a:p>
            <a:r>
              <a:rPr lang="en-US" dirty="0" smtClean="0"/>
              <a:t>Answer part A</a:t>
            </a:r>
            <a:endParaRPr lang="en-US" dirty="0"/>
          </a:p>
        </p:txBody>
      </p:sp>
      <p:pic>
        <p:nvPicPr>
          <p:cNvPr id="4" name="Picture 3" descr="Screen shot 2014-11-02 at 7.22.32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99" y="3251924"/>
            <a:ext cx="6122353" cy="32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1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Termites, Humidity, and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Reason: Temperature and humidity are limiting factors for plant growth and survival</a:t>
            </a:r>
          </a:p>
          <a:p>
            <a:r>
              <a:rPr lang="en-US" dirty="0" smtClean="0"/>
              <a:t>Explanation: With fewer plants available, less food will be available and termite numbers will decline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2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1258</Words>
  <Application>Microsoft Macintosh PowerPoint</Application>
  <PresentationFormat>On-screen Show (4:3)</PresentationFormat>
  <Paragraphs>177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SWBAT use unit conversions to solve an FRQ.</vt:lpstr>
      <vt:lpstr>Agenda</vt:lpstr>
      <vt:lpstr>Termites!!</vt:lpstr>
      <vt:lpstr>Termite FRQ</vt:lpstr>
      <vt:lpstr>Dimensional Analysis (unit conversions)</vt:lpstr>
      <vt:lpstr>Steps for doing unit conversions</vt:lpstr>
      <vt:lpstr>Groups!</vt:lpstr>
      <vt:lpstr>Termite FRQ</vt:lpstr>
      <vt:lpstr>Termites, Humidity, and Temperature</vt:lpstr>
      <vt:lpstr>Termite FRQ</vt:lpstr>
      <vt:lpstr>Aim: How are humans affecting biodiversity?</vt:lpstr>
      <vt:lpstr>Extinction</vt:lpstr>
      <vt:lpstr>Ecological Smoke Alarms</vt:lpstr>
      <vt:lpstr>Ecological Smoke Alarms</vt:lpstr>
      <vt:lpstr>Golden Toad  Crisis</vt:lpstr>
      <vt:lpstr>Declines in Genetic Diversity</vt:lpstr>
      <vt:lpstr>Declines in Genetic Diversity</vt:lpstr>
      <vt:lpstr>Declining genetic diversity in livestock</vt:lpstr>
      <vt:lpstr>Declining genetic diversity in crops</vt:lpstr>
      <vt:lpstr>Global Declines in Species Diversity</vt:lpstr>
      <vt:lpstr>Global decline in species diversity</vt:lpstr>
      <vt:lpstr>Causes of declining biodiversity</vt:lpstr>
      <vt:lpstr>Habitat Loss</vt:lpstr>
      <vt:lpstr>Habitat Fragmentation</vt:lpstr>
      <vt:lpstr>Habitat Loss</vt:lpstr>
      <vt:lpstr>Unit 2 Exam FRQ Notes</vt:lpstr>
      <vt:lpstr>FRQ Notes</vt:lpstr>
      <vt:lpstr>FRQ Notes:</vt:lpstr>
      <vt:lpstr>FRQ Re-Write</vt:lpstr>
      <vt:lpstr>Interspecific vs. Intraspecific Competition</vt:lpstr>
      <vt:lpstr>NyT Education Course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use unit conversions to solve an FRQ.</dc:title>
  <dc:creator>Kayla McDaniel</dc:creator>
  <cp:lastModifiedBy>Kayla McDaniel</cp:lastModifiedBy>
  <cp:revision>82</cp:revision>
  <dcterms:created xsi:type="dcterms:W3CDTF">2014-11-02T23:22:03Z</dcterms:created>
  <dcterms:modified xsi:type="dcterms:W3CDTF">2015-11-02T15:34:48Z</dcterms:modified>
</cp:coreProperties>
</file>