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0" r:id="rId7"/>
    <p:sldId id="272" r:id="rId8"/>
    <p:sldId id="273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67" r:id="rId18"/>
    <p:sldId id="271" r:id="rId19"/>
    <p:sldId id="270" r:id="rId20"/>
    <p:sldId id="268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6FA19-69DA-4F4E-8DC5-21B41B1285DD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609F-92F6-084C-B4B6-074678D07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609F-92F6-084C-B4B6-074678D075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609F-92F6-084C-B4B6-074678D075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609F-92F6-084C-B4B6-074678D075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609F-92F6-084C-B4B6-074678D075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609F-92F6-084C-B4B6-074678D075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8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7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039C-E134-174F-8056-5D5574BF508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6082-B32E-3348-9744-76FA87F7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explain the factors that go into risk analysis.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556" y="244505"/>
            <a:ext cx="6834369" cy="1885920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3/</a:t>
            </a:r>
            <a:r>
              <a:rPr lang="en-US" dirty="0" smtClean="0"/>
              <a:t>15/16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5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Hazard: anything in the environment that can potentially cause harm</a:t>
            </a:r>
          </a:p>
          <a:p>
            <a:r>
              <a:rPr lang="en-US" dirty="0" smtClean="0"/>
              <a:t>Risk assessment: </a:t>
            </a:r>
          </a:p>
          <a:p>
            <a:pPr lvl="1"/>
            <a:r>
              <a:rPr lang="en-US" dirty="0" smtClean="0"/>
              <a:t>Identify the potential hazard</a:t>
            </a:r>
          </a:p>
          <a:p>
            <a:pPr lvl="1"/>
            <a:r>
              <a:rPr lang="en-US" dirty="0" smtClean="0"/>
              <a:t>Determine the magnitude of the potential harm</a:t>
            </a:r>
          </a:p>
          <a:p>
            <a:r>
              <a:rPr lang="en-US" dirty="0" smtClean="0"/>
              <a:t>Qualitative risk assessment: Not based on data</a:t>
            </a:r>
          </a:p>
          <a:p>
            <a:pPr lvl="1"/>
            <a:r>
              <a:rPr lang="en-US" dirty="0" smtClean="0"/>
              <a:t>Based on personal judgments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8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Perceived Risk vs. Actual Risk: perception doesn’t always match 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65" y="4656202"/>
            <a:ext cx="3220035" cy="200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7" y="5052195"/>
            <a:ext cx="3463352" cy="161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884" y="3303138"/>
            <a:ext cx="2657683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:\sumanas\friedland1e\jpegs\ch17\figure_17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77" y="1720295"/>
            <a:ext cx="4396669" cy="47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8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= (probability of being exposed to a hazard) x (probability of being harmed if exposed)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" y="3133904"/>
            <a:ext cx="2431309" cy="1515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26" y="5093354"/>
            <a:ext cx="2553561" cy="1435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91" y="3303625"/>
            <a:ext cx="2151207" cy="1434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98" y="4915640"/>
            <a:ext cx="1942360" cy="19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2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Level of risk that can be tolerated</a:t>
            </a:r>
          </a:p>
          <a:p>
            <a:r>
              <a:rPr lang="en-US" dirty="0" smtClean="0"/>
              <a:t>EPA: 1 in 1 million risk acceptable for most environmental hazards</a:t>
            </a:r>
          </a:p>
          <a:p>
            <a:r>
              <a:rPr lang="en-US" dirty="0" smtClean="0"/>
              <a:t>Risk </a:t>
            </a:r>
            <a:r>
              <a:rPr lang="en-US" dirty="0"/>
              <a:t>analysts might proclaim a risk acceptable based </a:t>
            </a:r>
            <a:r>
              <a:rPr lang="en-US" dirty="0" smtClean="0"/>
              <a:t>on</a:t>
            </a:r>
          </a:p>
          <a:p>
            <a:pPr lvl="1"/>
            <a:r>
              <a:rPr lang="en-US" dirty="0"/>
              <a:t>People agree to the </a:t>
            </a:r>
            <a:r>
              <a:rPr lang="en-US" dirty="0" smtClean="0"/>
              <a:t>risks</a:t>
            </a:r>
          </a:p>
          <a:p>
            <a:pPr lvl="1"/>
            <a:r>
              <a:rPr lang="en-US" dirty="0"/>
              <a:t>The risk is not greater than those created by natural </a:t>
            </a:r>
            <a:r>
              <a:rPr lang="en-US" dirty="0" smtClean="0"/>
              <a:t>hazard</a:t>
            </a:r>
          </a:p>
          <a:p>
            <a:pPr lvl="1"/>
            <a:r>
              <a:rPr lang="en-US" dirty="0"/>
              <a:t>The risk is not greater than those currently tolerated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Regulatory activity carried out by government agencies</a:t>
            </a:r>
          </a:p>
          <a:p>
            <a:r>
              <a:rPr lang="en-US" u="sng" dirty="0" smtClean="0"/>
              <a:t>Innocent until proven guilty principle</a:t>
            </a:r>
            <a:r>
              <a:rPr lang="en-US" dirty="0" smtClean="0"/>
              <a:t>: potential hazard should not be considered a hazard until the scientific data can definitively demonstrate that is causes harm</a:t>
            </a:r>
          </a:p>
          <a:p>
            <a:r>
              <a:rPr lang="en-US" u="sng" dirty="0" smtClean="0"/>
              <a:t>Precautionary Principle:</a:t>
            </a:r>
            <a:r>
              <a:rPr lang="en-US" dirty="0" smtClean="0"/>
              <a:t> When a hazard is plausible but not yet certain, actions should be taken to reduce or remove the hazard.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9527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</a:t>
            </a:r>
            <a:r>
              <a:rPr lang="en-US" dirty="0" smtClean="0"/>
              <a:t>method do you think is better: </a:t>
            </a:r>
            <a:r>
              <a:rPr lang="en-US" dirty="0" smtClean="0"/>
              <a:t>innocent until proven guilty or precautionary principle?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4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Stockholm Convention (2001)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127 nations gathered to reach an agreement on restricting the global use of some chemicals</a:t>
            </a:r>
          </a:p>
          <a:p>
            <a:r>
              <a:rPr lang="en-US" dirty="0" smtClean="0"/>
              <a:t>Produced a list of 12 chemicals to be banned, phased out, or reduced. </a:t>
            </a:r>
          </a:p>
          <a:p>
            <a:pPr lvl="1"/>
            <a:r>
              <a:rPr lang="en-US" dirty="0" smtClean="0"/>
              <a:t>Included: DDT, PCB</a:t>
            </a:r>
          </a:p>
          <a:p>
            <a:pPr lvl="1"/>
            <a:r>
              <a:rPr lang="en-US" dirty="0" smtClean="0"/>
              <a:t>9 additional chemicals added to the list in 2009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668" y="5268502"/>
            <a:ext cx="39878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Stockholm Convention (2001)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14" b="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38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Agreement put into effect by the European Union</a:t>
            </a:r>
          </a:p>
          <a:p>
            <a:r>
              <a:rPr lang="en-US" dirty="0" smtClean="0"/>
              <a:t>Registration, Evaluation, Authorization and restriction of Chemicals.</a:t>
            </a:r>
          </a:p>
          <a:p>
            <a:r>
              <a:rPr lang="en-US" dirty="0" smtClean="0"/>
              <a:t>Embraces the precautionary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37" y="4761326"/>
            <a:ext cx="2938563" cy="19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Current Events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5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bioaccumulation and </a:t>
            </a:r>
            <a:r>
              <a:rPr lang="en-US" dirty="0" err="1" smtClean="0"/>
              <a:t>biomagnification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most people are aware of the chemicals in their cosmetics? Why or why not?</a:t>
            </a:r>
          </a:p>
          <a:p>
            <a:r>
              <a:rPr lang="en-US" dirty="0" smtClean="0"/>
              <a:t>Do you think the U.S. should switch to a precautionary principle to approve chemicals in cosmetics?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0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lab background info and summarize the lab in a paragraph</a:t>
            </a:r>
          </a:p>
          <a:p>
            <a:r>
              <a:rPr lang="en-US" dirty="0" smtClean="0"/>
              <a:t>Summarize the current event presentations in your current event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2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accumulation of a substance, such as a toxic chemical, in various tissues of a living organism.</a:t>
            </a:r>
          </a:p>
          <a:p>
            <a:pPr lvl="1"/>
            <a:r>
              <a:rPr lang="en-US" dirty="0" smtClean="0"/>
              <a:t>Oil soluble chemicals found in soil and stored in fat tissue of animals</a:t>
            </a:r>
          </a:p>
          <a:p>
            <a:pPr lvl="1"/>
            <a:r>
              <a:rPr lang="en-US" dirty="0" smtClean="0"/>
              <a:t>Over time the toxin can accumulate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29" y="3824029"/>
            <a:ext cx="2183965" cy="28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Increase in chemical concentration in animal tissues as the chemical </a:t>
            </a:r>
            <a:r>
              <a:rPr lang="en-US" dirty="0" smtClean="0"/>
              <a:t>moves up </a:t>
            </a:r>
            <a:r>
              <a:rPr lang="en-US" dirty="0" smtClean="0"/>
              <a:t>the food chain</a:t>
            </a:r>
          </a:p>
          <a:p>
            <a:pPr lvl="1"/>
            <a:r>
              <a:rPr lang="en-US" dirty="0" smtClean="0"/>
              <a:t>Chemical must be persistent (cannot be broken down by environmental processes) </a:t>
            </a:r>
          </a:p>
          <a:p>
            <a:pPr lvl="1"/>
            <a:r>
              <a:rPr lang="en-US" dirty="0" smtClean="0"/>
              <a:t>No or low rate of excretion because they are not soluble in water</a:t>
            </a:r>
          </a:p>
          <a:p>
            <a:pPr lvl="1"/>
            <a:r>
              <a:rPr lang="en-US" dirty="0" smtClean="0"/>
              <a:t>Must be concentrated in producers</a:t>
            </a:r>
          </a:p>
          <a:p>
            <a:pPr lvl="1"/>
            <a:r>
              <a:rPr lang="en-US" dirty="0" smtClean="0"/>
              <a:t>Ex: DDT</a:t>
            </a:r>
          </a:p>
          <a:p>
            <a:pPr lvl="2"/>
            <a:r>
              <a:rPr lang="en-US" dirty="0" smtClean="0"/>
              <a:t>High concentration in birds caused them to produce thin-shelled eggs that often broke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0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endParaRPr lang="en-US" dirty="0"/>
          </a:p>
        </p:txBody>
      </p:sp>
      <p:pic>
        <p:nvPicPr>
          <p:cNvPr id="4" name="Picture 4" descr="Z:\sumanas\friedland1e\jpegs\ch17\figure_17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43" y="1292669"/>
            <a:ext cx="2771422" cy="521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23" y="2107330"/>
            <a:ext cx="2597234" cy="33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a chemical remains in the environment.</a:t>
            </a:r>
          </a:p>
          <a:p>
            <a:pPr lvl="1"/>
            <a:r>
              <a:rPr lang="en-US" dirty="0" smtClean="0"/>
              <a:t>Dependent upon:</a:t>
            </a:r>
          </a:p>
          <a:p>
            <a:pPr lvl="2"/>
            <a:r>
              <a:rPr lang="en-US" dirty="0" smtClean="0"/>
              <a:t>pH</a:t>
            </a:r>
          </a:p>
          <a:p>
            <a:pPr lvl="2"/>
            <a:r>
              <a:rPr lang="en-US" dirty="0" smtClean="0"/>
              <a:t>Location of chemical (water or soil)</a:t>
            </a:r>
          </a:p>
          <a:p>
            <a:pPr lvl="2"/>
            <a:r>
              <a:rPr lang="en-US" dirty="0" smtClean="0"/>
              <a:t>If it can be degraded by sunlight or chemicals</a:t>
            </a:r>
          </a:p>
          <a:p>
            <a:pPr lvl="1"/>
            <a:r>
              <a:rPr lang="en-US" dirty="0" smtClean="0"/>
              <a:t>Half life of DDT: 30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0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Toxic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PCBs (Polychlorinated </a:t>
            </a:r>
            <a:r>
              <a:rPr lang="en-US" dirty="0" smtClean="0"/>
              <a:t>biphenyl) can be found in:</a:t>
            </a:r>
          </a:p>
          <a:p>
            <a:pPr lvl="2"/>
            <a:r>
              <a:rPr lang="en-US" dirty="0" smtClean="0"/>
              <a:t>Transformers</a:t>
            </a:r>
          </a:p>
          <a:p>
            <a:pPr lvl="2"/>
            <a:r>
              <a:rPr lang="en-US" dirty="0"/>
              <a:t>Miscellaneous electronics 	</a:t>
            </a:r>
            <a:endParaRPr lang="en-US" dirty="0" smtClean="0"/>
          </a:p>
          <a:p>
            <a:pPr lvl="2"/>
            <a:r>
              <a:rPr lang="en-US" dirty="0" smtClean="0"/>
              <a:t>Paint</a:t>
            </a:r>
          </a:p>
          <a:p>
            <a:pPr lvl="2"/>
            <a:r>
              <a:rPr lang="en-US" dirty="0" smtClean="0"/>
              <a:t>Pesticides</a:t>
            </a:r>
          </a:p>
          <a:p>
            <a:pPr lvl="2"/>
            <a:r>
              <a:rPr lang="en-US" dirty="0" smtClean="0"/>
              <a:t>Waste oil</a:t>
            </a:r>
          </a:p>
          <a:p>
            <a:r>
              <a:rPr lang="en-US" dirty="0" smtClean="0"/>
              <a:t>PCBs Can enter the body through drinking contaminated water, absorption through skin</a:t>
            </a:r>
          </a:p>
          <a:p>
            <a:r>
              <a:rPr lang="en-US" dirty="0" smtClean="0"/>
              <a:t>Human health effects:</a:t>
            </a:r>
          </a:p>
          <a:p>
            <a:pPr lvl="1"/>
            <a:r>
              <a:rPr lang="en-US" dirty="0" smtClean="0"/>
              <a:t>Birth defects</a:t>
            </a:r>
          </a:p>
          <a:p>
            <a:pPr lvl="1"/>
            <a:r>
              <a:rPr lang="en-US" dirty="0" smtClean="0"/>
              <a:t>Brain damage</a:t>
            </a:r>
          </a:p>
          <a:p>
            <a:pPr lvl="1"/>
            <a:r>
              <a:rPr lang="en-US" dirty="0" smtClean="0"/>
              <a:t>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174" y="5137186"/>
            <a:ext cx="2346988" cy="147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433" y="4601796"/>
            <a:ext cx="1524367" cy="15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Toxic 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Sources of mercury:</a:t>
            </a:r>
          </a:p>
          <a:p>
            <a:pPr lvl="1"/>
            <a:r>
              <a:rPr lang="en-US" dirty="0" smtClean="0"/>
              <a:t>Burning coal plants</a:t>
            </a:r>
          </a:p>
          <a:p>
            <a:pPr lvl="1"/>
            <a:r>
              <a:rPr lang="en-US" dirty="0" smtClean="0"/>
              <a:t>Thermometers</a:t>
            </a:r>
          </a:p>
          <a:p>
            <a:pPr lvl="1"/>
            <a:r>
              <a:rPr lang="en-US" dirty="0" smtClean="0"/>
              <a:t>Batteries</a:t>
            </a:r>
          </a:p>
          <a:p>
            <a:pPr lvl="1"/>
            <a:r>
              <a:rPr lang="en-US" dirty="0" smtClean="0"/>
              <a:t>Appliances</a:t>
            </a:r>
          </a:p>
          <a:p>
            <a:r>
              <a:rPr lang="en-US" dirty="0" smtClean="0"/>
              <a:t>How the pollutant enters the body:</a:t>
            </a:r>
          </a:p>
          <a:p>
            <a:pPr lvl="1"/>
            <a:r>
              <a:rPr lang="en-US" dirty="0" smtClean="0"/>
              <a:t>Ingesting seafood contaminated with mercury</a:t>
            </a:r>
          </a:p>
          <a:p>
            <a:pPr lvl="1"/>
            <a:r>
              <a:rPr lang="en-US" dirty="0" smtClean="0"/>
              <a:t>Absorption through skin</a:t>
            </a:r>
          </a:p>
          <a:p>
            <a:pPr lvl="1"/>
            <a:r>
              <a:rPr lang="en-US" dirty="0" smtClean="0"/>
              <a:t>Medical and dental procedures</a:t>
            </a:r>
          </a:p>
          <a:p>
            <a:r>
              <a:rPr lang="en-US" dirty="0" smtClean="0"/>
              <a:t>Human health effects:</a:t>
            </a:r>
          </a:p>
          <a:p>
            <a:pPr lvl="1"/>
            <a:r>
              <a:rPr lang="en-US" dirty="0" smtClean="0"/>
              <a:t>Birth defects</a:t>
            </a:r>
          </a:p>
          <a:p>
            <a:pPr lvl="1"/>
            <a:r>
              <a:rPr lang="en-US" dirty="0" smtClean="0"/>
              <a:t>Hearing loss </a:t>
            </a:r>
            <a:endParaRPr lang="en-US" dirty="0" smtClean="0"/>
          </a:p>
          <a:p>
            <a:pPr lvl="1"/>
            <a:r>
              <a:rPr lang="en-US" dirty="0" smtClean="0"/>
              <a:t>Damage to the neurological system</a:t>
            </a:r>
            <a:endParaRPr lang="en-US" dirty="0" smtClean="0"/>
          </a:p>
          <a:p>
            <a:pPr lvl="1"/>
            <a:r>
              <a:rPr lang="en-US" dirty="0" smtClean="0"/>
              <a:t>Kidney damage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35" y="1991382"/>
            <a:ext cx="1940140" cy="19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Toxic 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3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Sources of lead:</a:t>
            </a:r>
          </a:p>
          <a:p>
            <a:pPr lvl="1"/>
            <a:r>
              <a:rPr lang="en-US" dirty="0" smtClean="0"/>
              <a:t>Paint</a:t>
            </a:r>
          </a:p>
          <a:p>
            <a:pPr lvl="1"/>
            <a:r>
              <a:rPr lang="en-US" dirty="0" smtClean="0"/>
              <a:t>Water pipes</a:t>
            </a:r>
          </a:p>
          <a:p>
            <a:pPr lvl="1"/>
            <a:r>
              <a:rPr lang="en-US" dirty="0" smtClean="0"/>
              <a:t>Electronic</a:t>
            </a:r>
          </a:p>
          <a:p>
            <a:pPr lvl="1"/>
            <a:r>
              <a:rPr lang="en-US" dirty="0" smtClean="0"/>
              <a:t>Smelting</a:t>
            </a:r>
          </a:p>
          <a:p>
            <a:r>
              <a:rPr lang="en-US" dirty="0" smtClean="0"/>
              <a:t>How lead enters the human body:</a:t>
            </a:r>
          </a:p>
          <a:p>
            <a:pPr lvl="1"/>
            <a:r>
              <a:rPr lang="en-US" dirty="0" smtClean="0"/>
              <a:t>Ingesting lead-based paint</a:t>
            </a:r>
          </a:p>
          <a:p>
            <a:pPr lvl="1"/>
            <a:r>
              <a:rPr lang="en-US" dirty="0" smtClean="0"/>
              <a:t>Inhaling dust or vapors contaminated with </a:t>
            </a:r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Drinking water contaminated with lead</a:t>
            </a:r>
            <a:endParaRPr lang="en-US" dirty="0" smtClean="0"/>
          </a:p>
          <a:p>
            <a:r>
              <a:rPr lang="en-US" dirty="0" smtClean="0"/>
              <a:t>Human health effects:</a:t>
            </a:r>
          </a:p>
          <a:p>
            <a:pPr lvl="1"/>
            <a:r>
              <a:rPr lang="en-US" dirty="0" smtClean="0"/>
              <a:t>Birth defects</a:t>
            </a:r>
          </a:p>
          <a:p>
            <a:pPr lvl="1"/>
            <a:r>
              <a:rPr lang="en-US" dirty="0" smtClean="0"/>
              <a:t>Nervous system damage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52" y="2222266"/>
            <a:ext cx="2672579" cy="1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648</Words>
  <Application>Microsoft Macintosh PowerPoint</Application>
  <PresentationFormat>On-screen Show (4:3)</PresentationFormat>
  <Paragraphs>112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SWBAT explain the factors that go into risk analysis.</vt:lpstr>
      <vt:lpstr>Agenda</vt:lpstr>
      <vt:lpstr>Bioaccumulation</vt:lpstr>
      <vt:lpstr>Biomagnification</vt:lpstr>
      <vt:lpstr>Biomagnification</vt:lpstr>
      <vt:lpstr>Persistence</vt:lpstr>
      <vt:lpstr>Common Toxic Pollutants</vt:lpstr>
      <vt:lpstr>Common Toxic Pollutants</vt:lpstr>
      <vt:lpstr>Common Toxic Pollutants</vt:lpstr>
      <vt:lpstr>Risk Assessment</vt:lpstr>
      <vt:lpstr>Risk Assessment</vt:lpstr>
      <vt:lpstr>Risk Assessment</vt:lpstr>
      <vt:lpstr>Quantitative Risk Assessment</vt:lpstr>
      <vt:lpstr>Risk Acceptance</vt:lpstr>
      <vt:lpstr>Risk Management</vt:lpstr>
      <vt:lpstr>Turn and Talk</vt:lpstr>
      <vt:lpstr>Stockholm Convention (2001)</vt:lpstr>
      <vt:lpstr>Stockholm Convention (2001)</vt:lpstr>
      <vt:lpstr>REACh </vt:lpstr>
      <vt:lpstr>Check for Understanding</vt:lpstr>
      <vt:lpstr>Cosmetics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the factors that go into risk analysis.</dc:title>
  <dc:creator>Kayla McDaniel</dc:creator>
  <cp:lastModifiedBy>Kayla McDaniel</cp:lastModifiedBy>
  <cp:revision>42</cp:revision>
  <dcterms:created xsi:type="dcterms:W3CDTF">2015-03-16T22:51:44Z</dcterms:created>
  <dcterms:modified xsi:type="dcterms:W3CDTF">2016-03-15T14:55:29Z</dcterms:modified>
</cp:coreProperties>
</file>