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74" r:id="rId24"/>
    <p:sldId id="268" r:id="rId25"/>
    <p:sldId id="269" r:id="rId26"/>
    <p:sldId id="270" r:id="rId27"/>
    <p:sldId id="271" r:id="rId28"/>
    <p:sldId id="272" r:id="rId29"/>
    <p:sldId id="287" r:id="rId30"/>
    <p:sldId id="285" r:id="rId31"/>
    <p:sldId id="273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3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17EF2-895E-E346-8DC1-E1AAA9364BF1}" type="datetimeFigureOut">
              <a:rPr lang="en-US" smtClean="0"/>
              <a:t>3/12/16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0E785-B07D-1642-A031-271036E4E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15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25318-9353-7741-8EC6-281D0FED8A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20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E993-3044-D44E-9E09-BB6839B01DFA}" type="datetimeFigureOut">
              <a:rPr lang="en-US" smtClean="0"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FA2D-A3B7-304B-AEFB-29604E8FB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6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E993-3044-D44E-9E09-BB6839B01DFA}" type="datetimeFigureOut">
              <a:rPr lang="en-US" smtClean="0"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FA2D-A3B7-304B-AEFB-29604E8FB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0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E993-3044-D44E-9E09-BB6839B01DFA}" type="datetimeFigureOut">
              <a:rPr lang="en-US" smtClean="0"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FA2D-A3B7-304B-AEFB-29604E8FB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0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E993-3044-D44E-9E09-BB6839B01DFA}" type="datetimeFigureOut">
              <a:rPr lang="en-US" smtClean="0"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FA2D-A3B7-304B-AEFB-29604E8FB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7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E993-3044-D44E-9E09-BB6839B01DFA}" type="datetimeFigureOut">
              <a:rPr lang="en-US" smtClean="0"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FA2D-A3B7-304B-AEFB-29604E8FB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E993-3044-D44E-9E09-BB6839B01DFA}" type="datetimeFigureOut">
              <a:rPr lang="en-US" smtClean="0"/>
              <a:t>3/12/16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FA2D-A3B7-304B-AEFB-29604E8FB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9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E993-3044-D44E-9E09-BB6839B01DFA}" type="datetimeFigureOut">
              <a:rPr lang="en-US" smtClean="0"/>
              <a:t>3/12/16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FA2D-A3B7-304B-AEFB-29604E8FB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1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E993-3044-D44E-9E09-BB6839B01DFA}" type="datetimeFigureOut">
              <a:rPr lang="en-US" smtClean="0"/>
              <a:t>3/12/16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FA2D-A3B7-304B-AEFB-29604E8FB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0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E993-3044-D44E-9E09-BB6839B01DFA}" type="datetimeFigureOut">
              <a:rPr lang="en-US" smtClean="0"/>
              <a:t>3/12/16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FA2D-A3B7-304B-AEFB-29604E8FB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6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E993-3044-D44E-9E09-BB6839B01DFA}" type="datetimeFigureOut">
              <a:rPr lang="en-US" smtClean="0"/>
              <a:t>3/12/16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FA2D-A3B7-304B-AEFB-29604E8FB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E993-3044-D44E-9E09-BB6839B01DFA}" type="datetimeFigureOut">
              <a:rPr lang="en-US" smtClean="0"/>
              <a:t>3/12/16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FA2D-A3B7-304B-AEFB-29604E8FB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3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3E993-3044-D44E-9E09-BB6839B01DFA}" type="datetimeFigureOut">
              <a:rPr lang="en-US" smtClean="0"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DFA2D-A3B7-304B-AEFB-29604E8FB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6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260" y="261607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SWBAT:</a:t>
            </a:r>
            <a:br>
              <a:rPr lang="en-US" dirty="0" smtClean="0"/>
            </a:br>
            <a:r>
              <a:rPr lang="en-US" dirty="0" smtClean="0"/>
              <a:t> name the five major types of toxic chemicals</a:t>
            </a:r>
            <a:br>
              <a:rPr lang="en-US" dirty="0" smtClean="0"/>
            </a:br>
            <a:r>
              <a:rPr lang="en-US" dirty="0" smtClean="0"/>
              <a:t>Distinguish between dose-response studies, retrospective studies, and prospective studies.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9708" y="240697"/>
            <a:ext cx="7086600" cy="1752600"/>
          </a:xfrm>
        </p:spPr>
        <p:txBody>
          <a:bodyPr/>
          <a:lstStyle/>
          <a:p>
            <a:pPr algn="l"/>
            <a:r>
              <a:rPr lang="en-US" dirty="0" smtClean="0"/>
              <a:t>APES Unit 10                                    3/10/16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83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Severe Acute Respiratory Syndrome (SARS)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Caused by a virus</a:t>
            </a:r>
          </a:p>
          <a:p>
            <a:r>
              <a:rPr lang="en-US" dirty="0" smtClean="0"/>
              <a:t>2003 outbreak: more than 8,000 people infected</a:t>
            </a:r>
          </a:p>
          <a:p>
            <a:r>
              <a:rPr lang="en-US" dirty="0" smtClean="0"/>
              <a:t>Transmission: human to human contact</a:t>
            </a:r>
          </a:p>
          <a:p>
            <a:pPr lvl="1"/>
            <a:r>
              <a:rPr lang="en-US" dirty="0" smtClean="0"/>
              <a:t>Respiratory droplets when the person coughs or sneezes</a:t>
            </a:r>
          </a:p>
          <a:p>
            <a:r>
              <a:rPr lang="en-US" dirty="0" smtClean="0"/>
              <a:t>Symptoms: high fever, body chills, headache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670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059" y="1417638"/>
            <a:ext cx="6329471" cy="497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47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Harmful Chemicals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Neurotoxins</a:t>
            </a:r>
          </a:p>
          <a:p>
            <a:r>
              <a:rPr lang="en-US" dirty="0"/>
              <a:t>C</a:t>
            </a:r>
            <a:r>
              <a:rPr lang="en-US" dirty="0" smtClean="0"/>
              <a:t>arcinogens</a:t>
            </a:r>
          </a:p>
          <a:p>
            <a:r>
              <a:rPr lang="en-US" dirty="0" smtClean="0"/>
              <a:t>Teratogens</a:t>
            </a:r>
          </a:p>
          <a:p>
            <a:r>
              <a:rPr lang="en-US" dirty="0" smtClean="0"/>
              <a:t>Allergens</a:t>
            </a:r>
          </a:p>
          <a:p>
            <a:r>
              <a:rPr lang="en-US" dirty="0" smtClean="0"/>
              <a:t>Endocrine disruptors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2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Neurotoxins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Disrupt the nervous system of animals</a:t>
            </a:r>
          </a:p>
          <a:p>
            <a:r>
              <a:rPr lang="en-US" dirty="0" smtClean="0"/>
              <a:t>Many insecticides are neurotoxins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Lead and mercury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942" y="4103470"/>
            <a:ext cx="3495650" cy="2506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665" y="3931155"/>
            <a:ext cx="1336035" cy="26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07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Carcinogens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Cancer-causing chemicals that damage cells</a:t>
            </a:r>
          </a:p>
          <a:p>
            <a:r>
              <a:rPr lang="en-US" dirty="0" smtClean="0"/>
              <a:t>Mutagens: carcinogens that cause damage to the genetic material of a cell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Asbestos, arsenic, PCBs, radon, UV rays, chemicals in tobacco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217" y="4533974"/>
            <a:ext cx="1584536" cy="211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50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Teratogens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Interfere with the normal development of embryos or fetuses and causes birth defects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Alcohol causes fetal alcohol syndrome</a:t>
            </a:r>
          </a:p>
          <a:p>
            <a:pPr lvl="2"/>
            <a:r>
              <a:rPr lang="en-US" dirty="0" smtClean="0"/>
              <a:t>Thalidomide: Morning sickness drug that was available in UK and Australia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873" y="4340178"/>
            <a:ext cx="4476127" cy="251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71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Allergens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that cause allergic reactions</a:t>
            </a:r>
          </a:p>
          <a:p>
            <a:r>
              <a:rPr lang="en-US" dirty="0"/>
              <a:t>E</a:t>
            </a:r>
            <a:r>
              <a:rPr lang="en-US" dirty="0" smtClean="0"/>
              <a:t>licit a high response from the immune system</a:t>
            </a:r>
          </a:p>
          <a:p>
            <a:r>
              <a:rPr lang="en-US" dirty="0" smtClean="0"/>
              <a:t>Common allergens: chemicals found naturally in peanuts, milk,  and penicillin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843" y="5064115"/>
            <a:ext cx="2150957" cy="1527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223" y="4939088"/>
            <a:ext cx="1652518" cy="165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29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Disrupters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3974"/>
            <a:ext cx="8229600" cy="4525963"/>
          </a:xfrm>
        </p:spPr>
        <p:txBody>
          <a:bodyPr/>
          <a:lstStyle/>
          <a:p>
            <a:r>
              <a:rPr lang="en-US" dirty="0" smtClean="0"/>
              <a:t>Chemicals that interfere with the normal functioning of hormones in an animal’s body.</a:t>
            </a:r>
          </a:p>
          <a:p>
            <a:pPr lvl="1"/>
            <a:r>
              <a:rPr lang="en-US" dirty="0" smtClean="0"/>
              <a:t>Wastewater may contain hormones from</a:t>
            </a:r>
          </a:p>
          <a:p>
            <a:pPr lvl="2"/>
            <a:r>
              <a:rPr lang="en-US" dirty="0" smtClean="0"/>
              <a:t>CAFOs, pesticides that mimic animal hormones and birth control pills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913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Disruptors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99" y="1960563"/>
            <a:ext cx="6818107" cy="447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5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Toxicity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12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Toxin: any substance that is inhaled, ingested or absorbed at sufficient dosages that it damages a living organism</a:t>
            </a:r>
          </a:p>
          <a:p>
            <a:r>
              <a:rPr lang="en-US" dirty="0" smtClean="0"/>
              <a:t>Toxicity: the degree to which a toxin is biologically harmful</a:t>
            </a:r>
          </a:p>
          <a:p>
            <a:r>
              <a:rPr lang="en-US" dirty="0" smtClean="0"/>
              <a:t>Toxicity of a substance dependent upon:</a:t>
            </a:r>
          </a:p>
          <a:p>
            <a:pPr lvl="1"/>
            <a:r>
              <a:rPr lang="en-US" dirty="0" smtClean="0"/>
              <a:t>Dosage amount over a period of time</a:t>
            </a:r>
          </a:p>
          <a:p>
            <a:pPr lvl="1"/>
            <a:r>
              <a:rPr lang="en-US" dirty="0" smtClean="0"/>
              <a:t>Number of times of exposure</a:t>
            </a:r>
          </a:p>
          <a:p>
            <a:pPr lvl="1"/>
            <a:r>
              <a:rPr lang="en-US" dirty="0" smtClean="0"/>
              <a:t>Size and or/age of the organism that is exposed</a:t>
            </a:r>
          </a:p>
          <a:p>
            <a:pPr lvl="1"/>
            <a:r>
              <a:rPr lang="en-US" dirty="0" smtClean="0"/>
              <a:t>Ability of the body to detoxify that substance</a:t>
            </a:r>
          </a:p>
          <a:p>
            <a:pPr lvl="1"/>
            <a:r>
              <a:rPr lang="en-US" dirty="0" smtClean="0"/>
              <a:t>Organisms sensitivity to the substance </a:t>
            </a:r>
          </a:p>
          <a:p>
            <a:pPr lvl="1"/>
            <a:r>
              <a:rPr lang="en-US" dirty="0" smtClean="0"/>
              <a:t>Synergistic effect: more than one substance combined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91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</a:p>
          <a:p>
            <a:r>
              <a:rPr lang="en-US" dirty="0" smtClean="0"/>
              <a:t>Ebola Video</a:t>
            </a:r>
          </a:p>
          <a:p>
            <a:r>
              <a:rPr lang="en-US" dirty="0" smtClean="0"/>
              <a:t>Announcements:</a:t>
            </a:r>
          </a:p>
          <a:p>
            <a:pPr lvl="1"/>
            <a:r>
              <a:rPr lang="en-US" dirty="0" smtClean="0"/>
              <a:t>Exam on Thursday</a:t>
            </a:r>
          </a:p>
          <a:p>
            <a:pPr lvl="1"/>
            <a:r>
              <a:rPr lang="en-US" dirty="0" smtClean="0"/>
              <a:t>Superintendent on Monday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226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Dose-</a:t>
            </a:r>
            <a:r>
              <a:rPr lang="en-US" dirty="0"/>
              <a:t>R</a:t>
            </a:r>
            <a:r>
              <a:rPr lang="en-US" dirty="0" smtClean="0"/>
              <a:t>esponse </a:t>
            </a:r>
            <a:r>
              <a:rPr lang="en-US" dirty="0"/>
              <a:t>A</a:t>
            </a:r>
            <a:r>
              <a:rPr lang="en-US" dirty="0" smtClean="0"/>
              <a:t>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 to test toxicity of substances</a:t>
            </a:r>
          </a:p>
          <a:p>
            <a:r>
              <a:rPr lang="en-US" dirty="0" smtClean="0"/>
              <a:t>Organisms exposed to a toxin at different concentrations</a:t>
            </a:r>
          </a:p>
          <a:p>
            <a:pPr lvl="1"/>
            <a:r>
              <a:rPr lang="en-US" dirty="0" smtClean="0"/>
              <a:t>Record the dosage that kills the organism</a:t>
            </a:r>
          </a:p>
          <a:p>
            <a:r>
              <a:rPr lang="en-US" dirty="0" smtClean="0"/>
              <a:t>LD50 or LC50: Amount of toxin it takes to kill 50% of the test animals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3660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Dose Response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16" y="1732026"/>
            <a:ext cx="7835984" cy="439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55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Dose Response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Poison: any substance that has an LD50 of 50 mg or less per kg of body weight</a:t>
            </a:r>
          </a:p>
          <a:p>
            <a:r>
              <a:rPr lang="en-US" dirty="0" smtClean="0"/>
              <a:t>ED50: point at which 50% of the test organisms show a negative effect from the toxin. </a:t>
            </a:r>
          </a:p>
          <a:p>
            <a:r>
              <a:rPr lang="en-US" dirty="0" smtClean="0"/>
              <a:t>Threshold dose: Dosage at which the negative (nonlethal) effects occur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82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1450"/>
            <a:ext cx="8229600" cy="1143000"/>
          </a:xfrm>
        </p:spPr>
        <p:txBody>
          <a:bodyPr/>
          <a:lstStyle/>
          <a:p>
            <a:r>
              <a:rPr lang="en-US" dirty="0" smtClean="0"/>
              <a:t>Chronic vs. Acute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09" y="841407"/>
            <a:ext cx="6618834" cy="4525963"/>
          </a:xfrm>
        </p:spPr>
        <p:txBody>
          <a:bodyPr/>
          <a:lstStyle/>
          <a:p>
            <a:r>
              <a:rPr lang="en-US" dirty="0" smtClean="0"/>
              <a:t>Acute Effect: results from short term exposure to a high level of toxin</a:t>
            </a:r>
          </a:p>
          <a:p>
            <a:pPr lvl="1"/>
            <a:r>
              <a:rPr lang="en-US" dirty="0" smtClean="0"/>
              <a:t>Ex: Snakebite</a:t>
            </a:r>
          </a:p>
          <a:p>
            <a:r>
              <a:rPr lang="en-US" dirty="0" smtClean="0"/>
              <a:t>Chronic effect: results form long-term exposure to low levels of toxin</a:t>
            </a:r>
          </a:p>
          <a:p>
            <a:pPr lvl="1"/>
            <a:r>
              <a:rPr lang="en-US" dirty="0" smtClean="0"/>
              <a:t>Ex: lead paint in a house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724" y="3321981"/>
            <a:ext cx="2369930" cy="33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2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Toxic Substance Control Act (1976): EPA has the authority to regulate chemicals--- </a:t>
            </a:r>
            <a:r>
              <a:rPr lang="en-US" b="1" dirty="0" smtClean="0"/>
              <a:t>excludes </a:t>
            </a:r>
            <a:r>
              <a:rPr lang="en-US" dirty="0" smtClean="0"/>
              <a:t>food, cosmetics and pesticides. </a:t>
            </a:r>
          </a:p>
          <a:p>
            <a:r>
              <a:rPr lang="en-US" dirty="0" smtClean="0"/>
              <a:t>Scientists test the most sensitive species from a variety of different groups (bird, mammal, fish, invertebrate)</a:t>
            </a:r>
          </a:p>
          <a:p>
            <a:r>
              <a:rPr lang="en-US" dirty="0" smtClean="0"/>
              <a:t>Safe dosage for</a:t>
            </a:r>
            <a:r>
              <a:rPr lang="en-US" b="1" dirty="0" smtClean="0"/>
              <a:t> animals</a:t>
            </a:r>
            <a:r>
              <a:rPr lang="en-US" dirty="0" smtClean="0"/>
              <a:t>: LD50 or ED50 divided by </a:t>
            </a:r>
            <a:r>
              <a:rPr lang="en-US" b="1" dirty="0" smtClean="0"/>
              <a:t>10</a:t>
            </a:r>
          </a:p>
          <a:p>
            <a:r>
              <a:rPr lang="en-US" dirty="0" smtClean="0"/>
              <a:t>Safe dosage for </a:t>
            </a:r>
            <a:r>
              <a:rPr lang="en-US" b="1" dirty="0" smtClean="0"/>
              <a:t>humans</a:t>
            </a:r>
            <a:r>
              <a:rPr lang="en-US" dirty="0" smtClean="0"/>
              <a:t>: LD50 or ED50 divided by </a:t>
            </a:r>
            <a:r>
              <a:rPr lang="en-US" b="1" dirty="0" smtClean="0"/>
              <a:t>1,000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852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Chronic studies: Long-term studies</a:t>
            </a:r>
          </a:p>
          <a:p>
            <a:r>
              <a:rPr lang="en-US" dirty="0" smtClean="0"/>
              <a:t>May last from when an organism is very young to when it is old enough to reproduce.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7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Retrospective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02" y="1143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Epidemiology</a:t>
            </a:r>
            <a:r>
              <a:rPr lang="en-US" dirty="0" smtClean="0"/>
              <a:t>: The study of the causes of illness and disease in the populations of humans and other organisms</a:t>
            </a:r>
          </a:p>
          <a:p>
            <a:pPr marL="0" indent="0">
              <a:buNone/>
            </a:pPr>
            <a:r>
              <a:rPr lang="en-US" u="sng" dirty="0" smtClean="0"/>
              <a:t>Retrospective studies</a:t>
            </a:r>
            <a:r>
              <a:rPr lang="en-US" dirty="0" smtClean="0"/>
              <a:t>: Monitors people who have been exposed to a chemical at some point in the past</a:t>
            </a:r>
          </a:p>
          <a:p>
            <a:pPr lvl="1"/>
            <a:r>
              <a:rPr lang="en-US" dirty="0" smtClean="0"/>
              <a:t>Ex: chemical disaster in Bhopal India</a:t>
            </a:r>
          </a:p>
          <a:p>
            <a:pPr lvl="1"/>
            <a:r>
              <a:rPr lang="en-US" dirty="0" smtClean="0"/>
              <a:t>Hazardous gas spread in the city</a:t>
            </a:r>
          </a:p>
          <a:p>
            <a:pPr lvl="1"/>
            <a:r>
              <a:rPr lang="en-US" dirty="0" smtClean="0"/>
              <a:t>100,000 people still suffering from the accident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289" y="4588112"/>
            <a:ext cx="1622622" cy="2147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540" y="5015255"/>
            <a:ext cx="2580190" cy="172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5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Prospective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 people who might become exposed to harmful chemicals in the future. </a:t>
            </a:r>
          </a:p>
          <a:p>
            <a:r>
              <a:rPr lang="en-US" dirty="0" smtClean="0"/>
              <a:t>Synergistic interactions: two risks together cause more harm than one would expect based on their individual risks</a:t>
            </a:r>
          </a:p>
          <a:p>
            <a:pPr lvl="1"/>
            <a:r>
              <a:rPr lang="en-US" dirty="0" smtClean="0"/>
              <a:t>Ex: asbestos + smoking = greater impact of carcinogen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102" y="5074944"/>
            <a:ext cx="2282391" cy="150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62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Routes of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Ways in which an individual may come into contact with a chemical </a:t>
            </a:r>
            <a:endParaRPr lang="en-US" dirty="0"/>
          </a:p>
        </p:txBody>
      </p:sp>
      <p:pic>
        <p:nvPicPr>
          <p:cNvPr id="4" name="Picture 4" descr="Z:\sumanas\friedland1e\jpegs\ch17\figure_17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413" y="3030322"/>
            <a:ext cx="2711557" cy="36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878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edition.cnn.com</a:t>
            </a:r>
            <a:r>
              <a:rPr lang="en-US" dirty="0"/>
              <a:t>/videos/health/2014/10/09/this-is-the-messy-truth-about-ebola-miguel-marquez-graphic-orig.cnn</a:t>
            </a:r>
          </a:p>
        </p:txBody>
      </p:sp>
    </p:spTree>
    <p:extLst>
      <p:ext uri="{BB962C8B-B14F-4D97-AF65-F5344CB8AC3E}">
        <p14:creationId xmlns:p14="http://schemas.microsoft.com/office/powerpoint/2010/main" val="289839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Ebola Hemorrhagic Fever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19" b="719"/>
          <a:stretch>
            <a:fillRect/>
          </a:stretch>
        </p:blipFill>
        <p:spPr>
          <a:xfrm>
            <a:off x="457200" y="1645559"/>
            <a:ext cx="8561554" cy="4708525"/>
          </a:xfrm>
        </p:spPr>
      </p:pic>
    </p:spTree>
    <p:extLst>
      <p:ext uri="{BB962C8B-B14F-4D97-AF65-F5344CB8AC3E}">
        <p14:creationId xmlns:p14="http://schemas.microsoft.com/office/powerpoint/2010/main" val="114650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Frontline Ebola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http://</a:t>
            </a:r>
            <a:r>
              <a:rPr lang="sv-SE" dirty="0" err="1"/>
              <a:t>www.pbs.org</a:t>
            </a:r>
            <a:r>
              <a:rPr lang="sv-SE" dirty="0"/>
              <a:t>/</a:t>
            </a:r>
            <a:r>
              <a:rPr lang="sv-SE" dirty="0" err="1"/>
              <a:t>wgbh</a:t>
            </a:r>
            <a:r>
              <a:rPr lang="sv-SE" dirty="0"/>
              <a:t>/</a:t>
            </a:r>
            <a:r>
              <a:rPr lang="sv-SE" dirty="0" err="1"/>
              <a:t>frontline</a:t>
            </a:r>
            <a:r>
              <a:rPr lang="sv-SE" dirty="0"/>
              <a:t>/film/</a:t>
            </a:r>
            <a:r>
              <a:rPr lang="sv-SE" dirty="0" err="1"/>
              <a:t>ebola-outbreak</a:t>
            </a:r>
            <a:r>
              <a:rPr lang="sv-SE" dirty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587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and summarize an article about </a:t>
            </a:r>
            <a:r>
              <a:rPr lang="en-US" dirty="0" err="1" smtClean="0"/>
              <a:t>Zika</a:t>
            </a:r>
            <a:r>
              <a:rPr lang="en-US" dirty="0" smtClean="0"/>
              <a:t> virus</a:t>
            </a:r>
          </a:p>
          <a:p>
            <a:r>
              <a:rPr lang="en-US" dirty="0" smtClean="0"/>
              <a:t>Read Barron’s book through pgs. 385-389 and 403-415</a:t>
            </a:r>
          </a:p>
          <a:p>
            <a:pPr lvl="1"/>
            <a:r>
              <a:rPr lang="en-US" dirty="0" smtClean="0"/>
              <a:t>Make flash cards!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8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 Cow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Mad Cow Disease (BVE): a pathogen slowly damages the cows nervous system and dies</a:t>
            </a:r>
          </a:p>
          <a:p>
            <a:r>
              <a:rPr lang="en-US" dirty="0" smtClean="0"/>
              <a:t>Prions: proteins that can mutate into deadly proteins and act as pathogens</a:t>
            </a:r>
          </a:p>
          <a:p>
            <a:pPr lvl="1"/>
            <a:r>
              <a:rPr lang="en-US" dirty="0" smtClean="0"/>
              <a:t>Cannot be destroyed by heat</a:t>
            </a:r>
          </a:p>
          <a:p>
            <a:r>
              <a:rPr lang="en-US" dirty="0" smtClean="0"/>
              <a:t>Can be transmitted to humans in the form of </a:t>
            </a:r>
            <a:r>
              <a:rPr lang="en-US" dirty="0"/>
              <a:t>C</a:t>
            </a:r>
            <a:r>
              <a:rPr lang="en-US" dirty="0" smtClean="0"/>
              <a:t>reutzfeldt-Jakob disease (CJD)</a:t>
            </a:r>
          </a:p>
          <a:p>
            <a:r>
              <a:rPr lang="en-US" dirty="0" smtClean="0"/>
              <a:t>Transmission:</a:t>
            </a:r>
          </a:p>
          <a:p>
            <a:pPr lvl="1"/>
            <a:r>
              <a:rPr lang="en-US" dirty="0" smtClean="0"/>
              <a:t>Another cow (or human) consumes infected cow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54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 Cow Disease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746" y="3550872"/>
            <a:ext cx="3937888" cy="300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12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 Flu (Avian flu)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Bird flu: caused by </a:t>
            </a:r>
            <a:r>
              <a:rPr lang="en-US" b="1" dirty="0" smtClean="0"/>
              <a:t>H5N1</a:t>
            </a:r>
            <a:r>
              <a:rPr lang="en-US" dirty="0" smtClean="0"/>
              <a:t> virus and infects birds</a:t>
            </a:r>
          </a:p>
          <a:p>
            <a:pPr lvl="1"/>
            <a:r>
              <a:rPr lang="en-US" dirty="0" smtClean="0"/>
              <a:t>Can be deadly to domesticated birds</a:t>
            </a:r>
          </a:p>
          <a:p>
            <a:pPr lvl="1"/>
            <a:r>
              <a:rPr lang="en-US" dirty="0" smtClean="0"/>
              <a:t>H5N1 strain jumped from birds to humans</a:t>
            </a:r>
          </a:p>
          <a:p>
            <a:pPr lvl="1"/>
            <a:r>
              <a:rPr lang="en-US" dirty="0" smtClean="0"/>
              <a:t>Not easily passed among humans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46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Flu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429" b="3429"/>
          <a:stretch>
            <a:fillRect/>
          </a:stretch>
        </p:blipFill>
        <p:spPr>
          <a:xfrm>
            <a:off x="457200" y="1732164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64840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Nile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Lives in hundreds of species of birds and is transmitted among birds by mosquitos</a:t>
            </a:r>
          </a:p>
          <a:p>
            <a:r>
              <a:rPr lang="en-US" dirty="0" smtClean="0"/>
              <a:t>Symptoms:</a:t>
            </a:r>
          </a:p>
          <a:p>
            <a:pPr lvl="1"/>
            <a:r>
              <a:rPr lang="en-US" dirty="0" smtClean="0"/>
              <a:t>Inflammation of the brain</a:t>
            </a:r>
          </a:p>
          <a:p>
            <a:pPr lvl="1"/>
            <a:r>
              <a:rPr lang="en-US" dirty="0" smtClean="0"/>
              <a:t>Can lead to death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571" y="4321819"/>
            <a:ext cx="3602188" cy="240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81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Nile Virus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>
          <a:xfrm>
            <a:off x="457200" y="167221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61040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881</Words>
  <Application>Microsoft Macintosh PowerPoint</Application>
  <PresentationFormat>On-screen Show (4:3)</PresentationFormat>
  <Paragraphs>124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SWBAT:  name the five major types of toxic chemicals Distinguish between dose-response studies, retrospective studies, and prospective studies.</vt:lpstr>
      <vt:lpstr>Agenda</vt:lpstr>
      <vt:lpstr>Ebola Hemorrhagic Fever</vt:lpstr>
      <vt:lpstr>Mad Cow Disease</vt:lpstr>
      <vt:lpstr>Mad Cow Disease</vt:lpstr>
      <vt:lpstr>Bird Flu (Avian flu)</vt:lpstr>
      <vt:lpstr>Avian Flu</vt:lpstr>
      <vt:lpstr>West Nile Virus</vt:lpstr>
      <vt:lpstr>West Nile Virus</vt:lpstr>
      <vt:lpstr>Severe Acute Respiratory Syndrome (SARS)</vt:lpstr>
      <vt:lpstr>SARS</vt:lpstr>
      <vt:lpstr>Types of Harmful Chemicals</vt:lpstr>
      <vt:lpstr>Neurotoxins</vt:lpstr>
      <vt:lpstr>Carcinogens</vt:lpstr>
      <vt:lpstr>Teratogens</vt:lpstr>
      <vt:lpstr>Allergens</vt:lpstr>
      <vt:lpstr>Endocrine Disrupters</vt:lpstr>
      <vt:lpstr>Endocrine Disruptors</vt:lpstr>
      <vt:lpstr>Toxicity</vt:lpstr>
      <vt:lpstr>Dose-Response Analysis</vt:lpstr>
      <vt:lpstr>Dose Response Studies</vt:lpstr>
      <vt:lpstr>Dose Response Studies</vt:lpstr>
      <vt:lpstr>Chronic vs. Acute effects</vt:lpstr>
      <vt:lpstr>Testing Standards</vt:lpstr>
      <vt:lpstr>Chronic Studies</vt:lpstr>
      <vt:lpstr>Retrospective Studies</vt:lpstr>
      <vt:lpstr>Prospective Studies</vt:lpstr>
      <vt:lpstr>Routes of Exposure</vt:lpstr>
      <vt:lpstr>Ebola</vt:lpstr>
      <vt:lpstr>Frontline Ebola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SWBAT:  name the five major types of toxic chemicals Distinguish between dose-response studies, retrospective studies, and prospective studies.</dc:title>
  <dc:creator>Kayla McDaniel</dc:creator>
  <cp:lastModifiedBy>Kayla McDaniel</cp:lastModifiedBy>
  <cp:revision>58</cp:revision>
  <dcterms:created xsi:type="dcterms:W3CDTF">2015-03-12T13:56:34Z</dcterms:created>
  <dcterms:modified xsi:type="dcterms:W3CDTF">2016-03-12T19:01:19Z</dcterms:modified>
</cp:coreProperties>
</file>