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83" r:id="rId13"/>
    <p:sldId id="267" r:id="rId14"/>
    <p:sldId id="269" r:id="rId15"/>
    <p:sldId id="270" r:id="rId16"/>
    <p:sldId id="271" r:id="rId17"/>
    <p:sldId id="268" r:id="rId18"/>
    <p:sldId id="272" r:id="rId19"/>
    <p:sldId id="273" r:id="rId20"/>
    <p:sldId id="282" r:id="rId21"/>
    <p:sldId id="274" r:id="rId22"/>
    <p:sldId id="276" r:id="rId23"/>
    <p:sldId id="277" r:id="rId24"/>
    <p:sldId id="278" r:id="rId25"/>
    <p:sldId id="280" r:id="rId26"/>
    <p:sldId id="284" r:id="rId27"/>
    <p:sldId id="281" r:id="rId28"/>
    <p:sldId id="279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26" autoAdjust="0"/>
    <p:restoredTop sz="94660"/>
  </p:normalViewPr>
  <p:slideViewPr>
    <p:cSldViewPr snapToGrid="0" snapToObjects="1">
      <p:cViewPr>
        <p:scale>
          <a:sx n="87" d="100"/>
          <a:sy n="87" d="100"/>
        </p:scale>
        <p:origin x="-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DE7E3-FB57-0749-A9DF-5F1402D6BE13}" type="datetimeFigureOut">
              <a:rPr lang="en-US" smtClean="0"/>
              <a:t>3/10/16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25318-9353-7741-8EC6-281D0FED8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191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25318-9353-7741-8EC6-281D0FED8AD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20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25318-9353-7741-8EC6-281D0FED8AD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46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5776-A1E7-AD49-9DC0-DA26DDAD76D7}" type="datetimeFigureOut">
              <a:rPr lang="en-US" smtClean="0"/>
              <a:t>3/9/16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79C39-AA61-4D43-A781-ED943C293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98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5776-A1E7-AD49-9DC0-DA26DDAD76D7}" type="datetimeFigureOut">
              <a:rPr lang="en-US" smtClean="0"/>
              <a:t>3/9/16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79C39-AA61-4D43-A781-ED943C293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836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5776-A1E7-AD49-9DC0-DA26DDAD76D7}" type="datetimeFigureOut">
              <a:rPr lang="en-US" smtClean="0"/>
              <a:t>3/9/16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79C39-AA61-4D43-A781-ED943C293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896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5776-A1E7-AD49-9DC0-DA26DDAD76D7}" type="datetimeFigureOut">
              <a:rPr lang="en-US" smtClean="0"/>
              <a:t>3/9/16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79C39-AA61-4D43-A781-ED943C293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11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5776-A1E7-AD49-9DC0-DA26DDAD76D7}" type="datetimeFigureOut">
              <a:rPr lang="en-US" smtClean="0"/>
              <a:t>3/9/16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79C39-AA61-4D43-A781-ED943C293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49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5776-A1E7-AD49-9DC0-DA26DDAD76D7}" type="datetimeFigureOut">
              <a:rPr lang="en-US" smtClean="0"/>
              <a:t>3/9/16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79C39-AA61-4D43-A781-ED943C293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531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5776-A1E7-AD49-9DC0-DA26DDAD76D7}" type="datetimeFigureOut">
              <a:rPr lang="en-US" smtClean="0"/>
              <a:t>3/9/16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79C39-AA61-4D43-A781-ED943C293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378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5776-A1E7-AD49-9DC0-DA26DDAD76D7}" type="datetimeFigureOut">
              <a:rPr lang="en-US" smtClean="0"/>
              <a:t>3/9/16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79C39-AA61-4D43-A781-ED943C293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307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5776-A1E7-AD49-9DC0-DA26DDAD76D7}" type="datetimeFigureOut">
              <a:rPr lang="en-US" smtClean="0"/>
              <a:t>3/9/16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79C39-AA61-4D43-A781-ED943C293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58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5776-A1E7-AD49-9DC0-DA26DDAD76D7}" type="datetimeFigureOut">
              <a:rPr lang="en-US" smtClean="0"/>
              <a:t>3/9/16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79C39-AA61-4D43-A781-ED943C293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4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5776-A1E7-AD49-9DC0-DA26DDAD76D7}" type="datetimeFigureOut">
              <a:rPr lang="en-US" smtClean="0"/>
              <a:t>3/9/16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79C39-AA61-4D43-A781-ED943C293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15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85776-A1E7-AD49-9DC0-DA26DDAD76D7}" type="datetimeFigureOut">
              <a:rPr lang="en-US" smtClean="0"/>
              <a:t>3/9/16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79C39-AA61-4D43-A781-ED943C293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338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0395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SWBAT: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I</a:t>
            </a:r>
            <a:r>
              <a:rPr lang="en-US" dirty="0" smtClean="0"/>
              <a:t>dentify the three major risks categories of human health risk.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List the major historical and emerging infectious diseases.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4624" y="316523"/>
            <a:ext cx="7473576" cy="2015565"/>
          </a:xfrm>
        </p:spPr>
        <p:txBody>
          <a:bodyPr/>
          <a:lstStyle/>
          <a:p>
            <a:pPr algn="l"/>
            <a:r>
              <a:rPr lang="en-US" dirty="0" smtClean="0"/>
              <a:t>APES Unit 10                                   3/</a:t>
            </a:r>
            <a:r>
              <a:rPr lang="en-US" dirty="0" smtClean="0"/>
              <a:t>10/16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823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Tuberculosis (TB)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Highly contagious disease caused by a bacteria</a:t>
            </a:r>
          </a:p>
          <a:p>
            <a:r>
              <a:rPr lang="en-US" dirty="0" smtClean="0"/>
              <a:t>Spread by cough</a:t>
            </a:r>
          </a:p>
          <a:p>
            <a:r>
              <a:rPr lang="en-US" dirty="0" smtClean="0"/>
              <a:t>Symptoms: weakness, coughing up blood, night sweats</a:t>
            </a:r>
          </a:p>
          <a:p>
            <a:r>
              <a:rPr lang="en-US" dirty="0" smtClean="0"/>
              <a:t>1/3 of the world’s population is infected with TB</a:t>
            </a:r>
          </a:p>
          <a:p>
            <a:r>
              <a:rPr lang="en-US" dirty="0" smtClean="0"/>
              <a:t>2 million people die from it worldwide</a:t>
            </a:r>
          </a:p>
          <a:p>
            <a:r>
              <a:rPr lang="en-US" dirty="0" smtClean="0"/>
              <a:t>Treatment: antibiotics</a:t>
            </a:r>
          </a:p>
          <a:p>
            <a:r>
              <a:rPr lang="en-US" dirty="0" smtClean="0"/>
              <a:t>Not finishing antibiotics</a:t>
            </a:r>
            <a:r>
              <a:rPr lang="en-US" dirty="0" smtClean="0">
                <a:sym typeface="Wingdings"/>
              </a:rPr>
              <a:t> promote antibiotic resistant TB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21434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Tuberculosis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24869"/>
            <a:ext cx="5419386" cy="34487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1375" y="5073570"/>
            <a:ext cx="2387248" cy="1656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3377" y="2421666"/>
            <a:ext cx="2719955" cy="168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822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Yellow Fever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Single-stranded RNA virus transmitted by mosquito</a:t>
            </a:r>
          </a:p>
          <a:p>
            <a:r>
              <a:rPr lang="en-US" dirty="0" smtClean="0"/>
              <a:t>Location: South American and Sub-Saharan Africa</a:t>
            </a:r>
          </a:p>
          <a:p>
            <a:r>
              <a:rPr lang="en-US" dirty="0" smtClean="0"/>
              <a:t>Symptoms: flu-like symptoms</a:t>
            </a:r>
          </a:p>
          <a:p>
            <a:pPr lvl="1"/>
            <a:r>
              <a:rPr lang="en-US" dirty="0" smtClean="0"/>
              <a:t>Can progress to toxic form of the disease and cause death</a:t>
            </a:r>
          </a:p>
          <a:p>
            <a:r>
              <a:rPr lang="en-US" dirty="0" smtClean="0"/>
              <a:t>There is a vaccine!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0635" y="5097106"/>
            <a:ext cx="2169515" cy="149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975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Emergent Infectious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Previously not described or have not been common for at least the prior 20 years</a:t>
            </a:r>
          </a:p>
          <a:p>
            <a:pPr lvl="1"/>
            <a:r>
              <a:rPr lang="en-US" dirty="0" smtClean="0"/>
              <a:t>One new emergent disease each year since the 70s</a:t>
            </a:r>
          </a:p>
          <a:p>
            <a:pPr lvl="1"/>
            <a:r>
              <a:rPr lang="en-US" dirty="0" smtClean="0"/>
              <a:t>Many are zoonotic pathogens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35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HIV/AIDS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AIDS (Acquired Immune Deficiency Syndrome)</a:t>
            </a:r>
          </a:p>
          <a:p>
            <a:r>
              <a:rPr lang="en-US" dirty="0" smtClean="0"/>
              <a:t>Human Immunodeficiency Virus (HIV)</a:t>
            </a:r>
          </a:p>
          <a:p>
            <a:r>
              <a:rPr lang="en-US" dirty="0" smtClean="0"/>
              <a:t>Spread through: vaginal secretions, breast milk, blood, semen</a:t>
            </a:r>
          </a:p>
          <a:p>
            <a:pPr lvl="1"/>
            <a:r>
              <a:rPr lang="en-US" dirty="0" smtClean="0"/>
              <a:t>Origin of virus: chimpanzees in Cameroon</a:t>
            </a:r>
          </a:p>
          <a:p>
            <a:r>
              <a:rPr lang="en-US" dirty="0" smtClean="0"/>
              <a:t>33 million people infected worldwide</a:t>
            </a:r>
          </a:p>
          <a:p>
            <a:r>
              <a:rPr lang="en-US" dirty="0" smtClean="0"/>
              <a:t>Has caused 25 million deaths</a:t>
            </a:r>
          </a:p>
          <a:p>
            <a:r>
              <a:rPr lang="en-US" dirty="0" smtClean="0"/>
              <a:t>No cure or vaccine</a:t>
            </a:r>
          </a:p>
          <a:p>
            <a:r>
              <a:rPr lang="en-US" dirty="0" smtClean="0"/>
              <a:t>Antiviral drugs can extend life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172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HIV/AIDS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569" y="1417638"/>
            <a:ext cx="6672460" cy="522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276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HIV/AIDS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099" y="1823503"/>
            <a:ext cx="6158936" cy="410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624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Ebola Hemorrhagic Fever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Discovered in 1976, caused by </a:t>
            </a:r>
            <a:r>
              <a:rPr lang="en-US" dirty="0"/>
              <a:t>E</a:t>
            </a:r>
            <a:r>
              <a:rPr lang="en-US" dirty="0" smtClean="0"/>
              <a:t>bola virus</a:t>
            </a:r>
          </a:p>
          <a:p>
            <a:r>
              <a:rPr lang="en-US" dirty="0" smtClean="0"/>
              <a:t>Death rate of 50 to 89% if infected</a:t>
            </a:r>
          </a:p>
          <a:p>
            <a:r>
              <a:rPr lang="en-US" dirty="0" smtClean="0"/>
              <a:t>Transmitted through bodily fluids</a:t>
            </a:r>
          </a:p>
          <a:p>
            <a:pPr lvl="1"/>
            <a:r>
              <a:rPr lang="en-US" dirty="0" smtClean="0"/>
              <a:t>Symptoms: fever, vomiting, internal and external bleeding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473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Ebola Hemorrhagic Fever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719" b="719"/>
          <a:stretch>
            <a:fillRect/>
          </a:stretch>
        </p:blipFill>
        <p:spPr>
          <a:xfrm>
            <a:off x="457200" y="1645559"/>
            <a:ext cx="8561554" cy="4708525"/>
          </a:xfrm>
        </p:spPr>
      </p:pic>
    </p:spTree>
    <p:extLst>
      <p:ext uri="{BB962C8B-B14F-4D97-AF65-F5344CB8AC3E}">
        <p14:creationId xmlns:p14="http://schemas.microsoft.com/office/powerpoint/2010/main" val="1789932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Mad Cow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Mad Cow Disease (BVE): a pathogen slowly damages the cows nervous system and dies</a:t>
            </a:r>
          </a:p>
          <a:p>
            <a:r>
              <a:rPr lang="en-US" dirty="0" smtClean="0"/>
              <a:t>Prions: proteins that can mutate into deadly proteins and act as pathogens</a:t>
            </a:r>
          </a:p>
          <a:p>
            <a:pPr lvl="1"/>
            <a:r>
              <a:rPr lang="en-US" dirty="0" smtClean="0"/>
              <a:t>Cannot be destroyed by heat</a:t>
            </a:r>
          </a:p>
          <a:p>
            <a:r>
              <a:rPr lang="en-US" dirty="0" smtClean="0"/>
              <a:t>Can be transmitted to humans in the form of </a:t>
            </a:r>
            <a:r>
              <a:rPr lang="en-US" dirty="0"/>
              <a:t>C</a:t>
            </a:r>
            <a:r>
              <a:rPr lang="en-US" dirty="0" smtClean="0"/>
              <a:t>reutzfeldt-Jakob disease </a:t>
            </a:r>
            <a:r>
              <a:rPr lang="en-US" dirty="0" smtClean="0"/>
              <a:t>(CJD</a:t>
            </a:r>
            <a:r>
              <a:rPr lang="en-US" dirty="0" smtClean="0"/>
              <a:t>)</a:t>
            </a:r>
          </a:p>
          <a:p>
            <a:r>
              <a:rPr lang="en-US" dirty="0" smtClean="0"/>
              <a:t>Transmission:</a:t>
            </a:r>
          </a:p>
          <a:p>
            <a:pPr lvl="1"/>
            <a:r>
              <a:rPr lang="en-US" dirty="0" smtClean="0"/>
              <a:t>Another cow (or human) consumes infected cow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399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of Human Health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Physical</a:t>
            </a:r>
          </a:p>
          <a:p>
            <a:r>
              <a:rPr lang="en-US" dirty="0" smtClean="0"/>
              <a:t>Biological</a:t>
            </a:r>
          </a:p>
          <a:p>
            <a:r>
              <a:rPr lang="en-US" dirty="0" smtClean="0"/>
              <a:t>Chemical</a:t>
            </a:r>
          </a:p>
          <a:p>
            <a:r>
              <a:rPr lang="en-US" dirty="0" smtClean="0"/>
              <a:t>Pathogen: bacteria, viruses, or  other microorganisms that can cause disease</a:t>
            </a:r>
          </a:p>
          <a:p>
            <a:r>
              <a:rPr lang="en-US" dirty="0" smtClean="0"/>
              <a:t>Vector: when a pathogen attacks via a carrier organism</a:t>
            </a:r>
          </a:p>
          <a:p>
            <a:r>
              <a:rPr lang="en-US" dirty="0" smtClean="0"/>
              <a:t>Infection: result of a pathogen invading the body</a:t>
            </a:r>
          </a:p>
          <a:p>
            <a:r>
              <a:rPr lang="en-US" dirty="0" smtClean="0"/>
              <a:t>Disease: infection causes a change in the state of health</a:t>
            </a:r>
          </a:p>
          <a:p>
            <a:pPr lvl="1"/>
            <a:r>
              <a:rPr lang="en-US" dirty="0" smtClean="0"/>
              <a:t>Ex: HIV is a virus that causes the disease, AIDS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686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Mad Cow Disease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71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Bird Flu (Avian flu)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Bird flu: caused by </a:t>
            </a:r>
            <a:r>
              <a:rPr lang="en-US" b="1" dirty="0" smtClean="0"/>
              <a:t>H5N1</a:t>
            </a:r>
            <a:r>
              <a:rPr lang="en-US" dirty="0" smtClean="0"/>
              <a:t> virus and infects birds</a:t>
            </a:r>
          </a:p>
          <a:p>
            <a:pPr lvl="1"/>
            <a:r>
              <a:rPr lang="en-US" dirty="0" smtClean="0"/>
              <a:t>Can be deadly to domesticated birds</a:t>
            </a:r>
          </a:p>
          <a:p>
            <a:pPr lvl="1"/>
            <a:r>
              <a:rPr lang="en-US" dirty="0" smtClean="0"/>
              <a:t>H5N1 strain jumped from birds to humans</a:t>
            </a:r>
          </a:p>
          <a:p>
            <a:pPr lvl="1"/>
            <a:r>
              <a:rPr lang="en-US" dirty="0" smtClean="0"/>
              <a:t>Not easily passed among humans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726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Avian Flu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3429" b="3429"/>
          <a:stretch>
            <a:fillRect/>
          </a:stretch>
        </p:blipFill>
        <p:spPr>
          <a:xfrm>
            <a:off x="457200" y="1732164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4042232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 Nile Virus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Lives in hundreds of species of birds and is transmitted among birds by mosquitos</a:t>
            </a:r>
          </a:p>
          <a:p>
            <a:r>
              <a:rPr lang="en-US" dirty="0" smtClean="0"/>
              <a:t>Symptoms:</a:t>
            </a:r>
          </a:p>
          <a:p>
            <a:pPr lvl="1"/>
            <a:r>
              <a:rPr lang="en-US" dirty="0" smtClean="0"/>
              <a:t>Inflammation of the brain</a:t>
            </a:r>
          </a:p>
          <a:p>
            <a:pPr lvl="1"/>
            <a:r>
              <a:rPr lang="en-US" dirty="0" smtClean="0"/>
              <a:t>Can lead to death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571" y="4321819"/>
            <a:ext cx="3602188" cy="240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712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 Nile Virus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93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Severe Acute Respiratory Syndrome (SARS)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Caused by a virus</a:t>
            </a:r>
          </a:p>
          <a:p>
            <a:r>
              <a:rPr lang="en-US" dirty="0" smtClean="0"/>
              <a:t>2003 outbreak: more than 8,000 people infected</a:t>
            </a:r>
          </a:p>
          <a:p>
            <a:r>
              <a:rPr lang="en-US" dirty="0" smtClean="0"/>
              <a:t>Transmission: human to human contact</a:t>
            </a:r>
          </a:p>
          <a:p>
            <a:pPr lvl="1"/>
            <a:r>
              <a:rPr lang="en-US" dirty="0" smtClean="0"/>
              <a:t>Respiratory droplets when the person coughs or sneezes</a:t>
            </a:r>
          </a:p>
          <a:p>
            <a:r>
              <a:rPr lang="en-US" dirty="0" smtClean="0"/>
              <a:t>Symptoms: high fever, body chills, headache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343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3123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Ebola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edition.cnn.com</a:t>
            </a:r>
            <a:r>
              <a:rPr lang="en-US" dirty="0"/>
              <a:t>/videos/health/2014/10/09/this-is-the-messy-truth-about-ebola-miguel-marquez-graphic-orig.cnn</a:t>
            </a:r>
          </a:p>
        </p:txBody>
      </p:sp>
    </p:spTree>
    <p:extLst>
      <p:ext uri="{BB962C8B-B14F-4D97-AF65-F5344CB8AC3E}">
        <p14:creationId xmlns:p14="http://schemas.microsoft.com/office/powerpoint/2010/main" val="1305802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 the textbook through page 479 (stop right before risk assessment</a:t>
            </a:r>
            <a:r>
              <a:rPr lang="en-US" dirty="0" smtClean="0"/>
              <a:t>)</a:t>
            </a:r>
          </a:p>
          <a:p>
            <a:r>
              <a:rPr lang="en-US" dirty="0" smtClean="0"/>
              <a:t>Unit 8 Test corrections due tomorrow!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44447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Categories of Pathogens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Viruses </a:t>
            </a:r>
            <a:r>
              <a:rPr lang="en-US" dirty="0" smtClean="0"/>
              <a:t>(and </a:t>
            </a:r>
            <a:r>
              <a:rPr lang="en-US" dirty="0" smtClean="0"/>
              <a:t>particles such as prions)</a:t>
            </a:r>
          </a:p>
          <a:p>
            <a:r>
              <a:rPr lang="en-US" dirty="0" smtClean="0"/>
              <a:t>Bacteria</a:t>
            </a:r>
          </a:p>
          <a:p>
            <a:r>
              <a:rPr lang="en-US" dirty="0" smtClean="0"/>
              <a:t>Fungi</a:t>
            </a:r>
          </a:p>
          <a:p>
            <a:r>
              <a:rPr lang="en-US" dirty="0" smtClean="0"/>
              <a:t>Protozoa</a:t>
            </a:r>
          </a:p>
          <a:p>
            <a:r>
              <a:rPr lang="en-US" dirty="0" smtClean="0"/>
              <a:t>Parasitic worms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151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Chronic disease: slowly impair the functioning of a person’s body</a:t>
            </a:r>
          </a:p>
          <a:p>
            <a:pPr lvl="1"/>
            <a:r>
              <a:rPr lang="en-US" dirty="0" smtClean="0"/>
              <a:t>Ex: heart disease and most cancers</a:t>
            </a:r>
          </a:p>
          <a:p>
            <a:r>
              <a:rPr lang="en-US" dirty="0" smtClean="0"/>
              <a:t>Acute diseases: rapidly impair the functioning of a person’s body</a:t>
            </a:r>
          </a:p>
          <a:p>
            <a:pPr lvl="1"/>
            <a:r>
              <a:rPr lang="en-US" dirty="0" smtClean="0"/>
              <a:t>Ex: Ebola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863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Risk: likelihood that a person will become ill after exposed to a pathogen</a:t>
            </a:r>
          </a:p>
          <a:p>
            <a:pPr lvl="1"/>
            <a:r>
              <a:rPr lang="en-US" dirty="0" smtClean="0"/>
              <a:t>Top 10 risk factors associated with chronic disease can be attributed to poverty</a:t>
            </a:r>
          </a:p>
          <a:p>
            <a:pPr lvl="2"/>
            <a:r>
              <a:rPr lang="en-US" dirty="0" smtClean="0"/>
              <a:t>Malnutrition</a:t>
            </a:r>
          </a:p>
          <a:p>
            <a:pPr lvl="2"/>
            <a:r>
              <a:rPr lang="en-US" dirty="0" smtClean="0"/>
              <a:t>Poor sanitation</a:t>
            </a:r>
          </a:p>
          <a:p>
            <a:pPr lvl="2"/>
            <a:r>
              <a:rPr lang="en-US" dirty="0" smtClean="0"/>
              <a:t>Unsafe drinking water</a:t>
            </a:r>
          </a:p>
          <a:p>
            <a:pPr lvl="2"/>
            <a:r>
              <a:rPr lang="en-US" dirty="0" smtClean="0"/>
              <a:t>No health insurance</a:t>
            </a:r>
          </a:p>
          <a:p>
            <a:r>
              <a:rPr lang="en-US" dirty="0" smtClean="0"/>
              <a:t>Risk assessment (risk management): using strategies to reduce the amount of risk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247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Infectious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Epidemic: when a pathogen causes a rapid increase in disease</a:t>
            </a:r>
          </a:p>
          <a:p>
            <a:r>
              <a:rPr lang="en-US" dirty="0" smtClean="0"/>
              <a:t>Pandemic: When an epidemic occurs over a large geographic region such as an entire continent.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76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Infectious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Plague (bubonic plague and death plague): bacterial infection carried by a tick</a:t>
            </a:r>
          </a:p>
          <a:p>
            <a:pPr lvl="1"/>
            <a:r>
              <a:rPr lang="en-US" dirty="0" smtClean="0"/>
              <a:t>Symptoms: swollen glands, black skin spots and extreme pain</a:t>
            </a:r>
          </a:p>
          <a:p>
            <a:pPr lvl="1"/>
            <a:r>
              <a:rPr lang="en-US" dirty="0" smtClean="0"/>
              <a:t>Killed ¼ of the population of Europe in 1300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563" y="4517546"/>
            <a:ext cx="3255552" cy="213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303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4925"/>
            <a:ext cx="8229600" cy="1143000"/>
          </a:xfrm>
        </p:spPr>
        <p:txBody>
          <a:bodyPr/>
          <a:lstStyle/>
          <a:p>
            <a:r>
              <a:rPr lang="en-US" dirty="0" smtClean="0"/>
              <a:t>Malaria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8075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Disease caused by infection of the </a:t>
            </a:r>
            <a:r>
              <a:rPr lang="en-US" dirty="0" err="1" smtClean="0"/>
              <a:t>protist</a:t>
            </a:r>
            <a:r>
              <a:rPr lang="en-US" dirty="0" smtClean="0"/>
              <a:t> </a:t>
            </a:r>
            <a:r>
              <a:rPr lang="en-US" i="1" dirty="0" smtClean="0"/>
              <a:t>plasmodium</a:t>
            </a:r>
          </a:p>
          <a:p>
            <a:r>
              <a:rPr lang="en-US" dirty="0" smtClean="0"/>
              <a:t>350 to 500 million people worldwide contract the disease</a:t>
            </a:r>
          </a:p>
          <a:p>
            <a:pPr lvl="1"/>
            <a:r>
              <a:rPr lang="en-US" dirty="0" smtClean="0"/>
              <a:t>About 1 million people die</a:t>
            </a:r>
          </a:p>
          <a:p>
            <a:r>
              <a:rPr lang="en-US" dirty="0" smtClean="0"/>
              <a:t>Malaria parasite eradicated from U.S</a:t>
            </a:r>
            <a:r>
              <a:rPr lang="en-US" dirty="0"/>
              <a:t>.</a:t>
            </a:r>
            <a:r>
              <a:rPr lang="en-US" dirty="0" smtClean="0"/>
              <a:t> in 1951</a:t>
            </a:r>
          </a:p>
          <a:p>
            <a:r>
              <a:rPr lang="en-US" dirty="0" smtClean="0"/>
              <a:t>Can </a:t>
            </a:r>
            <a:r>
              <a:rPr lang="en-US" dirty="0"/>
              <a:t>be treated with </a:t>
            </a:r>
            <a:r>
              <a:rPr lang="en-US" dirty="0" smtClean="0"/>
              <a:t>antibiotics</a:t>
            </a:r>
          </a:p>
          <a:p>
            <a:r>
              <a:rPr lang="en-US" dirty="0" smtClean="0"/>
              <a:t>Methods to control malaria:</a:t>
            </a:r>
          </a:p>
          <a:p>
            <a:pPr lvl="1"/>
            <a:r>
              <a:rPr lang="en-US" dirty="0" smtClean="0"/>
              <a:t>DDT, mosquito nets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5714332" y="4574713"/>
            <a:ext cx="2972468" cy="19766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379221"/>
            <a:ext cx="1346816" cy="13468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425" y="5462868"/>
            <a:ext cx="1373550" cy="108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83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Malaria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0611" b="106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9609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2865</TotalTime>
  <Words>754</Words>
  <Application>Microsoft Macintosh PowerPoint</Application>
  <PresentationFormat>On-screen Show (4:3)</PresentationFormat>
  <Paragraphs>117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SWBAT:  Identify the three major risks categories of human health risk.  List the major historical and emerging infectious diseases.  </vt:lpstr>
      <vt:lpstr>Categories of Human Health Risk</vt:lpstr>
      <vt:lpstr>Main Categories of Pathogens</vt:lpstr>
      <vt:lpstr>Types of Disease</vt:lpstr>
      <vt:lpstr>Risk Factors</vt:lpstr>
      <vt:lpstr>Infectious Diseases</vt:lpstr>
      <vt:lpstr>Important Infectious Diseases</vt:lpstr>
      <vt:lpstr>Malaria</vt:lpstr>
      <vt:lpstr>Malaria</vt:lpstr>
      <vt:lpstr>Tuberculosis (TB)</vt:lpstr>
      <vt:lpstr>Tuberculosis</vt:lpstr>
      <vt:lpstr>Yellow Fever</vt:lpstr>
      <vt:lpstr>Emergent Infectious Diseases</vt:lpstr>
      <vt:lpstr>HIV/AIDS</vt:lpstr>
      <vt:lpstr>HIV/AIDS</vt:lpstr>
      <vt:lpstr>HIV/AIDS</vt:lpstr>
      <vt:lpstr>Ebola Hemorrhagic Fever</vt:lpstr>
      <vt:lpstr>Ebola Hemorrhagic Fever</vt:lpstr>
      <vt:lpstr>Mad Cow Disease</vt:lpstr>
      <vt:lpstr>Mad Cow Disease</vt:lpstr>
      <vt:lpstr>Bird Flu (Avian flu)</vt:lpstr>
      <vt:lpstr>Avian Flu</vt:lpstr>
      <vt:lpstr>West Nile Virus</vt:lpstr>
      <vt:lpstr>West Nile Virus</vt:lpstr>
      <vt:lpstr>Severe Acute Respiratory Syndrome (SARS)</vt:lpstr>
      <vt:lpstr>SARS</vt:lpstr>
      <vt:lpstr>Ebola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SWBAT:  Identify the three major risks categories of human health risk.  List the major historical and emerging infectious diseases.  </dc:title>
  <dc:creator>Kayla McDaniel</dc:creator>
  <cp:lastModifiedBy>Kayla McDaniel</cp:lastModifiedBy>
  <cp:revision>90</cp:revision>
  <dcterms:created xsi:type="dcterms:W3CDTF">2015-03-10T17:09:31Z</dcterms:created>
  <dcterms:modified xsi:type="dcterms:W3CDTF">2016-03-10T22:50:57Z</dcterms:modified>
</cp:coreProperties>
</file>