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2" r:id="rId15"/>
    <p:sldId id="273" r:id="rId16"/>
    <p:sldId id="274" r:id="rId17"/>
    <p:sldId id="275" r:id="rId18"/>
    <p:sldId id="270" r:id="rId19"/>
    <p:sldId id="278" r:id="rId20"/>
    <p:sldId id="27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CE14-9192-2041-A9BD-0EF0C5338761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4029-DAAB-2C43-93AA-3031E02E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problems associated with the generation and disposal of hazardous waste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Do Now: What is the difference between superfund sites and brownfields?</a:t>
            </a:r>
            <a:br>
              <a:rPr lang="en-US" dirty="0" smtClean="0"/>
            </a:br>
            <a:r>
              <a:rPr lang="en-US" dirty="0" smtClean="0"/>
              <a:t>Who is Lois Gibbs and why is she famous?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086" y="214540"/>
            <a:ext cx="7609114" cy="1752600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          3</a:t>
            </a:r>
            <a:r>
              <a:rPr lang="en-US" dirty="0" smtClean="0"/>
              <a:t>/</a:t>
            </a:r>
            <a:r>
              <a:rPr lang="en-US" dirty="0"/>
              <a:t>9</a:t>
            </a:r>
            <a:r>
              <a:rPr lang="en-US" dirty="0" smtClean="0"/>
              <a:t>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4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Superfund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3" b="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772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Hazardous Waste landfill where they built a school and housing-development</a:t>
            </a:r>
          </a:p>
          <a:p>
            <a:pPr lvl="1"/>
            <a:r>
              <a:rPr lang="en-US" dirty="0" smtClean="0"/>
              <a:t>Carcinogenic chemicals found in basements</a:t>
            </a:r>
          </a:p>
          <a:p>
            <a:r>
              <a:rPr lang="en-US" dirty="0" smtClean="0"/>
              <a:t>Listed as superfund site and residents evacuated</a:t>
            </a:r>
          </a:p>
          <a:p>
            <a:r>
              <a:rPr lang="en-US" dirty="0" smtClean="0"/>
              <a:t>Lois Gibbs: spokeswoman for the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714" y="5003074"/>
            <a:ext cx="2576286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Assisted state and local governments in cleaning up contaminated industrial and commercial land that is not in the superfund category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Dry cleaners, gas, stations, landfills, waterfront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928" y="4971143"/>
            <a:ext cx="2828872" cy="18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Reclamation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13" y="1919220"/>
            <a:ext cx="4377873" cy="253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21" y="4454637"/>
            <a:ext cx="4269922" cy="228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15" y="1919220"/>
            <a:ext cx="3262086" cy="24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Life-Cycle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8" y="1001486"/>
            <a:ext cx="8229600" cy="4525963"/>
          </a:xfrm>
        </p:spPr>
        <p:txBody>
          <a:bodyPr/>
          <a:lstStyle/>
          <a:p>
            <a:r>
              <a:rPr lang="en-US" dirty="0" smtClean="0"/>
              <a:t>Examining the materials used and released throughout the lifetime of a product</a:t>
            </a:r>
          </a:p>
          <a:p>
            <a:pPr lvl="1"/>
            <a:r>
              <a:rPr lang="en-US" dirty="0" smtClean="0"/>
              <a:t>Consider energy in producing the product</a:t>
            </a:r>
          </a:p>
          <a:p>
            <a:pPr lvl="1"/>
            <a:r>
              <a:rPr lang="en-US" dirty="0" smtClean="0"/>
              <a:t>Pollution from trucking material to each destination</a:t>
            </a:r>
          </a:p>
          <a:p>
            <a:pPr lvl="1"/>
            <a:r>
              <a:rPr lang="en-US" dirty="0" smtClean="0"/>
              <a:t>Always a cost to waste disposal (direct or indirect)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29" y="4292375"/>
            <a:ext cx="2752255" cy="24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Source reduction</a:t>
            </a:r>
          </a:p>
          <a:p>
            <a:pPr lvl="1"/>
            <a:r>
              <a:rPr lang="en-US" dirty="0" smtClean="0"/>
              <a:t>Recycling</a:t>
            </a:r>
          </a:p>
          <a:p>
            <a:pPr lvl="1"/>
            <a:r>
              <a:rPr lang="en-US" dirty="0" smtClean="0"/>
              <a:t>Composting</a:t>
            </a:r>
          </a:p>
          <a:p>
            <a:pPr lvl="1"/>
            <a:r>
              <a:rPr lang="en-US" dirty="0" smtClean="0"/>
              <a:t>Landfills and incinerators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083" y="2871708"/>
            <a:ext cx="3672237" cy="36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Cradle to Cradle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waste generation before, after and during manufacturing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08" y="2953076"/>
            <a:ext cx="3506926" cy="350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880" y="2762348"/>
            <a:ext cx="2255569" cy="36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3" y="1297183"/>
            <a:ext cx="8427347" cy="37140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Noise pollution: any noise that causes stress or has the potential to damage human health</a:t>
            </a:r>
          </a:p>
          <a:p>
            <a:r>
              <a:rPr lang="en-US" dirty="0" smtClean="0"/>
              <a:t>U.S. Noise Control Act of 1972 gave the EPA power to set emission standards for major sources of noise, including transportation, machinery, and construction.</a:t>
            </a:r>
          </a:p>
          <a:p>
            <a:r>
              <a:rPr lang="en-US" dirty="0" smtClean="0"/>
              <a:t>Occupational Safety and Health Association (OSHA): set limits on the amount of noise that people can be exposed to in the workplace</a:t>
            </a:r>
          </a:p>
          <a:p>
            <a:r>
              <a:rPr lang="en-US" dirty="0" smtClean="0"/>
              <a:t>More noise</a:t>
            </a:r>
            <a:r>
              <a:rPr lang="en-US" dirty="0" smtClean="0">
                <a:sym typeface="Wingdings"/>
              </a:rPr>
              <a:t> damage to hearing</a:t>
            </a:r>
          </a:p>
          <a:p>
            <a:pPr lvl="1"/>
            <a:r>
              <a:rPr lang="en-US" dirty="0" smtClean="0">
                <a:sym typeface="Wingdings"/>
              </a:rPr>
              <a:t>Cells that are involved in hearing do not regenerate loss of hearing is permanent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482" y="5011223"/>
            <a:ext cx="1853318" cy="18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hazardous waste different than MSW?</a:t>
            </a:r>
          </a:p>
          <a:p>
            <a:r>
              <a:rPr lang="en-US" dirty="0" smtClean="0"/>
              <a:t>How can we reduce the production of hazardous waste?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Monica, </a:t>
            </a:r>
            <a:r>
              <a:rPr lang="en-US" dirty="0" err="1" smtClean="0"/>
              <a:t>Ramlah</a:t>
            </a:r>
            <a:endParaRPr lang="en-US" dirty="0" smtClean="0"/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Harmanpreet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r>
              <a:rPr lang="en-US" dirty="0" smtClean="0"/>
              <a:t>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Mehrangiz</a:t>
            </a:r>
            <a:endParaRPr lang="en-US" dirty="0" smtClean="0"/>
          </a:p>
          <a:p>
            <a:r>
              <a:rPr lang="en-US" dirty="0" smtClean="0"/>
              <a:t>Group 5: Desire,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Saliha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0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Math!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3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 to the math portion of the FRQ (c-d)</a:t>
            </a:r>
          </a:p>
          <a:p>
            <a:r>
              <a:rPr lang="en-US" dirty="0" smtClean="0"/>
              <a:t>ALWAYS start with the end</a:t>
            </a:r>
          </a:p>
          <a:p>
            <a:r>
              <a:rPr lang="en-US" dirty="0" smtClean="0"/>
              <a:t>Ask two people before me</a:t>
            </a:r>
          </a:p>
          <a:p>
            <a:r>
              <a:rPr lang="en-US" dirty="0" smtClean="0"/>
              <a:t>Show ALL your work and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 smtClean="0"/>
              <a:t>for the </a:t>
            </a:r>
            <a:r>
              <a:rPr lang="en-US" dirty="0" smtClean="0"/>
              <a:t>quiz</a:t>
            </a:r>
          </a:p>
          <a:p>
            <a:r>
              <a:rPr lang="en-US" dirty="0" smtClean="0"/>
              <a:t>Start Reading Ch. 17 through page 470 (stop before toxicology)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9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waste that poses a danger to human health or ecosystems (liquid solid, gas, or sludge)</a:t>
            </a:r>
          </a:p>
          <a:p>
            <a:pPr lvl="1"/>
            <a:r>
              <a:rPr lang="en-US" dirty="0" smtClean="0"/>
              <a:t>Examples: batteries, paints, solvents, pesticides, lawn fertilizers, radioactive waste</a:t>
            </a:r>
          </a:p>
          <a:p>
            <a:pPr lvl="1"/>
            <a:r>
              <a:rPr lang="en-US" dirty="0" smtClean="0"/>
              <a:t>Only 5% is recycled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276" y="4458373"/>
            <a:ext cx="2555524" cy="22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41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Corrosive waste: Waste that corrodes (eats away at) metal</a:t>
            </a:r>
          </a:p>
          <a:p>
            <a:r>
              <a:rPr lang="en-US" dirty="0" smtClean="0"/>
              <a:t>Ignitable waste: substances that can easily catch fire (alcohol or gasoline)</a:t>
            </a:r>
          </a:p>
          <a:p>
            <a:r>
              <a:rPr lang="en-US" dirty="0" smtClean="0"/>
              <a:t>Reactive waste: chemically unstable or reacts readily with other compounds, may result in explosions</a:t>
            </a:r>
          </a:p>
          <a:p>
            <a:r>
              <a:rPr lang="en-US" dirty="0" smtClean="0"/>
              <a:t>Toxic waste: creates health risks when inhaled or ingested, or when it comes into contact with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6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of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municipalities don’t have regular collection sites</a:t>
            </a:r>
          </a:p>
          <a:p>
            <a:pPr lvl="1"/>
            <a:r>
              <a:rPr lang="en-US" dirty="0" smtClean="0"/>
              <a:t>Treatment and exposure more expensive than MSW</a:t>
            </a:r>
          </a:p>
          <a:p>
            <a:pPr lvl="1"/>
            <a:r>
              <a:rPr lang="en-US" dirty="0" smtClean="0"/>
              <a:t>Treatment: making hazardous waste more environmentally friendly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917" y="4291221"/>
            <a:ext cx="3203899" cy="24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8"/>
            <a:ext cx="8229600" cy="1143000"/>
          </a:xfrm>
        </p:spPr>
        <p:txBody>
          <a:bodyPr/>
          <a:lstStyle/>
          <a:p>
            <a:r>
              <a:rPr lang="en-US" dirty="0" smtClean="0"/>
              <a:t>Disposing of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953534"/>
            <a:ext cx="8541657" cy="4888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Disposing of hazardous waste: injection wells, surface impoundment, or landfills</a:t>
            </a:r>
          </a:p>
          <a:p>
            <a:pPr lvl="1"/>
            <a:r>
              <a:rPr lang="en-US" dirty="0" smtClean="0"/>
              <a:t>Deep well injection: drilling a hole in the ground that’s below the water table (injected into porous rock)</a:t>
            </a:r>
          </a:p>
          <a:p>
            <a:pPr lvl="1"/>
            <a:r>
              <a:rPr lang="en-US" dirty="0" smtClean="0"/>
              <a:t>Surface impoundment: shallow, lined pools where the hazardous waste evaporates (used for liquid waste)</a:t>
            </a:r>
          </a:p>
          <a:p>
            <a:pPr lvl="1"/>
            <a:r>
              <a:rPr lang="en-US" dirty="0" smtClean="0"/>
              <a:t>Landfills: designated spots for hazardous waste</a:t>
            </a:r>
          </a:p>
          <a:p>
            <a:pPr lvl="1"/>
            <a:r>
              <a:rPr lang="en-US" dirty="0" smtClean="0"/>
              <a:t>Best option: reduce the amount of hazardous waste produced in the first place!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28" y="5479497"/>
            <a:ext cx="1977571" cy="12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0942" cy="32076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Yucca Mountain: potential site of disposal  for nuclear waste</a:t>
            </a:r>
          </a:p>
          <a:p>
            <a:pPr lvl="1"/>
            <a:r>
              <a:rPr lang="en-US" dirty="0" smtClean="0"/>
              <a:t>Controversial due to NIMBY and the fact that Nevada has no nuclear power plants</a:t>
            </a:r>
          </a:p>
          <a:p>
            <a:r>
              <a:rPr lang="en-US" dirty="0" smtClean="0"/>
              <a:t>Low-level radioactive waste: produce low levels of ionizing radiation</a:t>
            </a:r>
          </a:p>
          <a:p>
            <a:r>
              <a:rPr lang="en-US" dirty="0" smtClean="0"/>
              <a:t>High-level radioactive waste: produce high levels of ionizing radiation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4949371"/>
            <a:ext cx="2158999" cy="17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Resource Conservation and Recovery Act (RCRA, 1976): </a:t>
            </a:r>
          </a:p>
          <a:p>
            <a:pPr lvl="1"/>
            <a:r>
              <a:rPr lang="en-US" dirty="0" smtClean="0"/>
              <a:t>Encouraged states to develop comprehensive plans to manage nonhazardous industrial solid waste and MSW</a:t>
            </a:r>
          </a:p>
          <a:p>
            <a:pPr lvl="1"/>
            <a:r>
              <a:rPr lang="en-US" dirty="0" smtClean="0"/>
              <a:t>Sets criteria for municipal solid waste landfills and other solid waste disposal</a:t>
            </a:r>
          </a:p>
          <a:p>
            <a:pPr lvl="1"/>
            <a:r>
              <a:rPr lang="en-US" dirty="0" smtClean="0"/>
              <a:t>Established program for controlling hazardous waste from creation to disposal (cradle to grave)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Comprehensive Environmental Response, Compensation and Liability Act (CERCLA or Superfund Act): </a:t>
            </a:r>
          </a:p>
          <a:p>
            <a:pPr lvl="1"/>
            <a:r>
              <a:rPr lang="en-US" dirty="0" smtClean="0"/>
              <a:t>Tax on chemical and petroleum industries</a:t>
            </a:r>
          </a:p>
          <a:p>
            <a:pPr lvl="2"/>
            <a:r>
              <a:rPr lang="en-US" dirty="0" smtClean="0"/>
              <a:t>Revenue from tax funds used to clean up abandoned, non-operating hazardous waste sites</a:t>
            </a:r>
          </a:p>
          <a:p>
            <a:pPr lvl="1"/>
            <a:r>
              <a:rPr lang="en-US" dirty="0" smtClean="0"/>
              <a:t>Authorizes federal government to respond directly to release of chemicals that may pose a threat to human health or the environment</a:t>
            </a:r>
          </a:p>
          <a:p>
            <a:r>
              <a:rPr lang="en-US" dirty="0" smtClean="0"/>
              <a:t>NPL: list of contaminated sites that are eligible for cleanup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763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identify the problems associated with the generation and disposal of hazardous waste. Do Now: What is the difference between superfund sites and brownfields? Who is Lois Gibbs and why is she famous?</vt:lpstr>
      <vt:lpstr>Agenda</vt:lpstr>
      <vt:lpstr>Hazardous Waste</vt:lpstr>
      <vt:lpstr>Types of hazardous Waste</vt:lpstr>
      <vt:lpstr>Handling of hazardous waste</vt:lpstr>
      <vt:lpstr>Disposing of hazardous waste</vt:lpstr>
      <vt:lpstr>Radioactive Waste</vt:lpstr>
      <vt:lpstr>Legislative Response</vt:lpstr>
      <vt:lpstr>Legislative Response</vt:lpstr>
      <vt:lpstr>Superfund Sites</vt:lpstr>
      <vt:lpstr>Love Canal</vt:lpstr>
      <vt:lpstr>Brownfields</vt:lpstr>
      <vt:lpstr>Brownfield Reclamation</vt:lpstr>
      <vt:lpstr>Life-Cycle Analysis</vt:lpstr>
      <vt:lpstr>Integrated Waste Management</vt:lpstr>
      <vt:lpstr>Cradle to Cradle Theory</vt:lpstr>
      <vt:lpstr>Noise Pollution</vt:lpstr>
      <vt:lpstr>Turn and Talk</vt:lpstr>
      <vt:lpstr>Math Groups!</vt:lpstr>
      <vt:lpstr>Math Group Rules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problems associated with the generation and disposal of hazardous waste.</dc:title>
  <dc:creator>Kayla McDaniel</dc:creator>
  <cp:lastModifiedBy>Kayla McDaniel</cp:lastModifiedBy>
  <cp:revision>50</cp:revision>
  <dcterms:created xsi:type="dcterms:W3CDTF">2015-03-08T19:32:53Z</dcterms:created>
  <dcterms:modified xsi:type="dcterms:W3CDTF">2016-03-09T15:31:43Z</dcterms:modified>
</cp:coreProperties>
</file>