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60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70" r:id="rId13"/>
    <p:sldId id="266" r:id="rId14"/>
    <p:sldId id="272" r:id="rId15"/>
    <p:sldId id="267" r:id="rId16"/>
    <p:sldId id="274" r:id="rId17"/>
    <p:sldId id="276" r:id="rId18"/>
    <p:sldId id="275" r:id="rId19"/>
    <p:sldId id="271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D1F8-9272-6A40-994C-50A6087C00FB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FC20-EC55-374E-8856-1FB56755B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FC20-EC55-374E-8856-1FB56755B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FC20-EC55-374E-8856-1FB56755B1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46E94-263F-704C-9398-CD3383497BD0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75C1-1D43-0E41-8959-9422377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9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explain the implications of landfills and incineration.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714" y="0"/>
            <a:ext cx="7536543" cy="2373086"/>
          </a:xfrm>
        </p:spPr>
        <p:txBody>
          <a:bodyPr/>
          <a:lstStyle/>
          <a:p>
            <a:pPr algn="l"/>
            <a:r>
              <a:rPr lang="en-US" dirty="0" smtClean="0"/>
              <a:t>APES Unit 10                                   3</a:t>
            </a:r>
            <a:r>
              <a:rPr lang="en-US" dirty="0" smtClean="0"/>
              <a:t>/8/16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8461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About 60% of solid waste in the U.S. is sent to landfills</a:t>
            </a:r>
          </a:p>
          <a:p>
            <a:r>
              <a:rPr lang="en-US" dirty="0" smtClean="0"/>
              <a:t>1987: Discovered that landfills on Long Island were contaminating ground water</a:t>
            </a:r>
          </a:p>
          <a:p>
            <a:pPr lvl="1"/>
            <a:r>
              <a:rPr lang="en-US" dirty="0" err="1" smtClean="0"/>
              <a:t>Mabro</a:t>
            </a:r>
            <a:r>
              <a:rPr lang="en-US" dirty="0" smtClean="0"/>
              <a:t> barge left New York with 3,186 tons of garbage in search of a dumping grounds</a:t>
            </a:r>
          </a:p>
          <a:p>
            <a:pPr lvl="1"/>
            <a:r>
              <a:rPr lang="en-US" dirty="0" smtClean="0"/>
              <a:t>Not In My Backyard (NIMBY): we need landfills but no one wants it in their backyard  </a:t>
            </a:r>
          </a:p>
          <a:p>
            <a:pPr lvl="2"/>
            <a:r>
              <a:rPr lang="en-US" dirty="0" smtClean="0"/>
              <a:t>Examples of environmental justice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57" y="4989286"/>
            <a:ext cx="3317243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Hold waste with little contamination of the surrounding environment as possible</a:t>
            </a:r>
          </a:p>
          <a:p>
            <a:pPr lvl="1"/>
            <a:r>
              <a:rPr lang="en-US" dirty="0" smtClean="0"/>
              <a:t>Federal law prohibits landfills located near geologic faults, wetlands, floodplains or airports.</a:t>
            </a:r>
          </a:p>
          <a:p>
            <a:pPr lvl="1"/>
            <a:r>
              <a:rPr lang="en-US" dirty="0" smtClean="0"/>
              <a:t>Double layered lining constructed with clay or plastic lining at the bottom</a:t>
            </a:r>
          </a:p>
          <a:p>
            <a:pPr lvl="1"/>
            <a:r>
              <a:rPr lang="en-US" dirty="0" smtClean="0"/>
              <a:t>Systems of pipes collects leachate</a:t>
            </a:r>
          </a:p>
          <a:p>
            <a:pPr lvl="1"/>
            <a:r>
              <a:rPr lang="en-US" dirty="0" smtClean="0"/>
              <a:t>When it reaches capacity, covered with a cap of soil and clay</a:t>
            </a:r>
          </a:p>
          <a:p>
            <a:pPr lvl="1"/>
            <a:r>
              <a:rPr lang="en-US" dirty="0" smtClean="0"/>
              <a:t>Leachate regularly collected and tested for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8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the contents: Material least likely to contaminate the environment through leachate or generate </a:t>
            </a:r>
            <a:r>
              <a:rPr lang="en-US" dirty="0" smtClean="0"/>
              <a:t>methane in put into landfills</a:t>
            </a:r>
            <a:endParaRPr lang="en-US" dirty="0" smtClean="0"/>
          </a:p>
          <a:p>
            <a:pPr lvl="1"/>
            <a:r>
              <a:rPr lang="en-US" dirty="0" smtClean="0"/>
              <a:t>Incentives to recycle aluminum</a:t>
            </a:r>
            <a:r>
              <a:rPr lang="en-US" dirty="0" smtClean="0"/>
              <a:t>, metals, batteries, motor oil, antifreeze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23" y="4565877"/>
            <a:ext cx="2292123" cy="22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7" y="1775550"/>
            <a:ext cx="7444015" cy="43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57552"/>
            <a:ext cx="8523514" cy="5076371"/>
          </a:xfrm>
        </p:spPr>
        <p:txBody>
          <a:bodyPr/>
          <a:lstStyle/>
          <a:p>
            <a:r>
              <a:rPr lang="en-US" dirty="0" smtClean="0"/>
              <a:t>Very expensive to construct a landfill</a:t>
            </a:r>
          </a:p>
          <a:p>
            <a:pPr lvl="1"/>
            <a:r>
              <a:rPr lang="en-US" dirty="0" smtClean="0"/>
              <a:t>Tipping fee: trucks weighed before they are tipped into the landfill</a:t>
            </a:r>
          </a:p>
          <a:p>
            <a:pPr lvl="2"/>
            <a:r>
              <a:rPr lang="en-US" dirty="0" smtClean="0"/>
              <a:t>Average 35$ per ton in the US</a:t>
            </a:r>
          </a:p>
          <a:p>
            <a:pPr lvl="2"/>
            <a:r>
              <a:rPr lang="en-US" dirty="0" smtClean="0"/>
              <a:t>Benefits:</a:t>
            </a:r>
          </a:p>
          <a:p>
            <a:pPr lvl="3"/>
            <a:r>
              <a:rPr lang="en-US" dirty="0" smtClean="0"/>
              <a:t>Encourages recycling</a:t>
            </a:r>
          </a:p>
          <a:p>
            <a:pPr lvl="3"/>
            <a:r>
              <a:rPr lang="en-US" dirty="0" smtClean="0"/>
              <a:t>Minimize waste</a:t>
            </a:r>
          </a:p>
          <a:p>
            <a:pPr lvl="2"/>
            <a:r>
              <a:rPr lang="en-US" dirty="0" smtClean="0"/>
              <a:t>Disadvantages:</a:t>
            </a:r>
          </a:p>
          <a:p>
            <a:pPr lvl="3"/>
            <a:r>
              <a:rPr lang="en-US" dirty="0" smtClean="0"/>
              <a:t>May encourage illegal dumping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48"/>
            <a:ext cx="8229600" cy="1143000"/>
          </a:xfrm>
        </p:spPr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094695"/>
            <a:ext cx="8229600" cy="4525963"/>
          </a:xfrm>
        </p:spPr>
        <p:txBody>
          <a:bodyPr/>
          <a:lstStyle/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Located near populations that do not have the resources to object</a:t>
            </a:r>
          </a:p>
          <a:p>
            <a:pPr lvl="1"/>
            <a:r>
              <a:rPr lang="en-US" dirty="0" smtClean="0"/>
              <a:t>Fear of leachate contaminating underground waterways (before and after it is closed)</a:t>
            </a:r>
          </a:p>
          <a:p>
            <a:pPr lvl="1"/>
            <a:r>
              <a:rPr lang="en-US" dirty="0" smtClean="0"/>
              <a:t>Methane can create an explosion hazard</a:t>
            </a:r>
          </a:p>
          <a:p>
            <a:pPr lvl="1"/>
            <a:r>
              <a:rPr lang="en-US" dirty="0" smtClean="0"/>
              <a:t>Due to anaerobic conditions, solid waste doesn’t really decompose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48260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399"/>
            <a:ext cx="8229600" cy="1143000"/>
          </a:xfrm>
        </p:spPr>
        <p:txBody>
          <a:bodyPr/>
          <a:lstStyle/>
          <a:p>
            <a:r>
              <a:rPr lang="en-US" dirty="0" smtClean="0"/>
              <a:t>Incineration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910"/>
            <a:ext cx="8446124" cy="54929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Burning waste materials to reduce their volume and mass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MSW is sorted and cleaned</a:t>
            </a:r>
          </a:p>
          <a:p>
            <a:pPr lvl="1"/>
            <a:r>
              <a:rPr lang="en-US" dirty="0" smtClean="0"/>
              <a:t>Heat converts waste into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>
                <a:sym typeface="Wingdings"/>
              </a:rPr>
              <a:t> released to atmosphere</a:t>
            </a:r>
            <a:endParaRPr lang="en-US" dirty="0"/>
          </a:p>
          <a:p>
            <a:r>
              <a:rPr lang="en-US" dirty="0" smtClean="0"/>
              <a:t>Ash: particulates that do not combust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ottom ash: collected beneath the furnace</a:t>
            </a:r>
          </a:p>
          <a:p>
            <a:pPr lvl="1"/>
            <a:r>
              <a:rPr lang="en-US" dirty="0" smtClean="0"/>
              <a:t>Fly ash: collected beyond the furnace</a:t>
            </a:r>
          </a:p>
          <a:p>
            <a:pPr lvl="1"/>
            <a:r>
              <a:rPr lang="en-US" dirty="0" smtClean="0"/>
              <a:t>Ash is tested for toxicity using weak acid</a:t>
            </a:r>
          </a:p>
          <a:p>
            <a:pPr lvl="2"/>
            <a:r>
              <a:rPr lang="en-US" dirty="0" smtClean="0"/>
              <a:t>Low amount of contaminants</a:t>
            </a:r>
            <a:r>
              <a:rPr lang="en-US" dirty="0" smtClean="0">
                <a:sym typeface="Wingdings"/>
              </a:rPr>
              <a:t> landfills, can fill in road construction, used in cement</a:t>
            </a:r>
          </a:p>
          <a:p>
            <a:pPr lvl="2"/>
            <a:r>
              <a:rPr lang="en-US" dirty="0" smtClean="0">
                <a:sym typeface="Wingdings"/>
              </a:rPr>
              <a:t>High amount of contaminants: special ash landfill</a:t>
            </a:r>
          </a:p>
          <a:p>
            <a:pPr lvl="1"/>
            <a:r>
              <a:rPr lang="en-US" dirty="0" smtClean="0">
                <a:sym typeface="Wingdings"/>
              </a:rPr>
              <a:t>Waste to energy systems: heat generated by incineration is used rather than released to the atmosphere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Z:\sumanas\friedland1e\jpegs\ch16\figure_16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59" y="274638"/>
            <a:ext cx="7429009" cy="62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2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Incineratio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Tipping fees are higher ($70 per U.S. ton)</a:t>
            </a:r>
          </a:p>
          <a:p>
            <a:pPr lvl="1"/>
            <a:r>
              <a:rPr lang="en-US" dirty="0" smtClean="0"/>
              <a:t>Incineration releases air pollutants</a:t>
            </a:r>
          </a:p>
          <a:p>
            <a:pPr lvl="1"/>
            <a:r>
              <a:rPr lang="en-US" dirty="0" smtClean="0"/>
              <a:t>Ash more toxic than the original MSW</a:t>
            </a:r>
          </a:p>
          <a:p>
            <a:pPr lvl="1"/>
            <a:r>
              <a:rPr lang="en-US" dirty="0" smtClean="0"/>
              <a:t>Incinerators may not burn all the waste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628" y="4956602"/>
            <a:ext cx="2729278" cy="19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Methane Digester: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981"/>
            <a:ext cx="8686800" cy="5130800"/>
          </a:xfrm>
        </p:spPr>
        <p:txBody>
          <a:bodyPr>
            <a:normAutofit/>
          </a:bodyPr>
          <a:lstStyle/>
          <a:p>
            <a:r>
              <a:rPr lang="en-US" dirty="0" smtClean="0"/>
              <a:t>Methane produced in closed cells can be burned to generate electricity</a:t>
            </a:r>
          </a:p>
          <a:p>
            <a:pPr lvl="1"/>
            <a:r>
              <a:rPr lang="en-US" dirty="0" smtClean="0"/>
              <a:t>Can produce steam to turn a turbine (rotates coils in a magnetic field)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24" y="3749894"/>
            <a:ext cx="4908176" cy="29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Ch. 16 Quiz on </a:t>
            </a:r>
            <a:r>
              <a:rPr lang="en-US" dirty="0"/>
              <a:t>T</a:t>
            </a:r>
            <a:r>
              <a:rPr lang="en-US" dirty="0" smtClean="0"/>
              <a:t>hurs</a:t>
            </a:r>
            <a:r>
              <a:rPr lang="en-US" dirty="0" smtClean="0"/>
              <a:t>!!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3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Finish Reading Ch. 16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What is cadmium</a:t>
            </a:r>
          </a:p>
          <a:p>
            <a:pPr lvl="1"/>
            <a:r>
              <a:rPr lang="en-US" dirty="0" smtClean="0"/>
              <a:t>How cadmium </a:t>
            </a:r>
            <a:r>
              <a:rPr lang="en-US" dirty="0" smtClean="0"/>
              <a:t>can end up as </a:t>
            </a:r>
            <a:r>
              <a:rPr lang="en-US" dirty="0" smtClean="0"/>
              <a:t>a pollutant in landfills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4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Pay-As-You-Throw: charge municipal customers for the amount of household garbage they throw away</a:t>
            </a:r>
          </a:p>
          <a:p>
            <a:r>
              <a:rPr lang="en-US" dirty="0" smtClean="0"/>
              <a:t>Incentive programs: bottle redemption bill</a:t>
            </a:r>
          </a:p>
          <a:p>
            <a:pPr lvl="1"/>
            <a:r>
              <a:rPr lang="en-US" dirty="0" smtClean="0"/>
              <a:t>Ex: Michigan: every bottle can be redeemed for 10 cents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558800"/>
            <a:ext cx="5842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materials: food and yard waste</a:t>
            </a:r>
          </a:p>
          <a:p>
            <a:r>
              <a:rPr lang="en-US" dirty="0" smtClean="0"/>
              <a:t>In landfill: Anaerobic </a:t>
            </a:r>
            <a:r>
              <a:rPr lang="en-US" dirty="0" smtClean="0"/>
              <a:t>conditions</a:t>
            </a:r>
            <a:r>
              <a:rPr lang="en-US" dirty="0" smtClean="0">
                <a:sym typeface="Wingdings"/>
              </a:rPr>
              <a:t> organic matter decomposes and produces methane</a:t>
            </a:r>
            <a:endParaRPr lang="en-US" dirty="0" smtClean="0"/>
          </a:p>
          <a:p>
            <a:r>
              <a:rPr lang="en-US" dirty="0" smtClean="0"/>
              <a:t>Compost: organic matter that has decomposed under controlled conditions to produce organic-rich material that enhances soil structure, </a:t>
            </a:r>
            <a:r>
              <a:rPr lang="en-US" dirty="0" err="1" smtClean="0"/>
              <a:t>cation</a:t>
            </a:r>
            <a:r>
              <a:rPr lang="en-US" dirty="0" smtClean="0"/>
              <a:t> exchange capacity, and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Compostable items:</a:t>
            </a:r>
          </a:p>
          <a:p>
            <a:pPr lvl="1"/>
            <a:r>
              <a:rPr lang="en-US" dirty="0" smtClean="0"/>
              <a:t>Vegetable scraps</a:t>
            </a:r>
          </a:p>
          <a:p>
            <a:pPr lvl="1"/>
            <a:r>
              <a:rPr lang="en-US" dirty="0" smtClean="0"/>
              <a:t>Eggshells</a:t>
            </a:r>
          </a:p>
          <a:p>
            <a:pPr lvl="1"/>
            <a:r>
              <a:rPr lang="en-US" dirty="0" smtClean="0"/>
              <a:t>Coffee grounds</a:t>
            </a:r>
          </a:p>
          <a:p>
            <a:pPr lvl="1"/>
            <a:r>
              <a:rPr lang="en-US" dirty="0" smtClean="0"/>
              <a:t>Sawdust</a:t>
            </a:r>
          </a:p>
          <a:p>
            <a:pPr lvl="1"/>
            <a:r>
              <a:rPr lang="en-US" dirty="0" smtClean="0"/>
              <a:t>Yard clippings</a:t>
            </a:r>
          </a:p>
          <a:p>
            <a:pPr lvl="1"/>
            <a:r>
              <a:rPr lang="en-US" dirty="0" smtClean="0"/>
              <a:t>NO meat, fish, cheese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967" y="4807857"/>
            <a:ext cx="288179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6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Important components:</a:t>
            </a:r>
          </a:p>
          <a:p>
            <a:pPr lvl="1"/>
            <a:r>
              <a:rPr lang="en-US" dirty="0" smtClean="0"/>
              <a:t>Ratio of 30:1 for Carbon: Nitrogen is best for microbial activity</a:t>
            </a:r>
          </a:p>
          <a:p>
            <a:pPr lvl="1"/>
            <a:r>
              <a:rPr lang="en-US" dirty="0" smtClean="0"/>
              <a:t>Frequent turning</a:t>
            </a:r>
          </a:p>
          <a:p>
            <a:pPr lvl="1"/>
            <a:r>
              <a:rPr lang="en-US" dirty="0" smtClean="0"/>
              <a:t>Appropriate moisture levels</a:t>
            </a:r>
          </a:p>
          <a:p>
            <a:pPr lvl="1"/>
            <a:r>
              <a:rPr lang="en-US" dirty="0" smtClean="0"/>
              <a:t>Respiration activity of microbes generates enough heat to kill pathogenic bacteria</a:t>
            </a:r>
          </a:p>
          <a:p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enhances soil quality</a:t>
            </a:r>
          </a:p>
          <a:p>
            <a:pPr lvl="1"/>
            <a:r>
              <a:rPr lang="en-US" dirty="0" smtClean="0"/>
              <a:t>Diverts waste from landfills</a:t>
            </a:r>
          </a:p>
          <a:p>
            <a:pPr lvl="1"/>
            <a:r>
              <a:rPr lang="en-US" dirty="0" smtClean="0"/>
              <a:t>Reduces methane emissions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Takes time and space</a:t>
            </a:r>
          </a:p>
          <a:p>
            <a:pPr lvl="1"/>
            <a:r>
              <a:rPr lang="en-US" dirty="0" smtClean="0"/>
              <a:t>Sorting organic material prior to composting can attract flies or vermin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22" y="5370286"/>
            <a:ext cx="2215744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 of </a:t>
            </a:r>
            <a:r>
              <a:rPr lang="en-US" dirty="0"/>
              <a:t>S</a:t>
            </a:r>
            <a:r>
              <a:rPr lang="en-US" dirty="0" smtClean="0"/>
              <a:t>olid </a:t>
            </a:r>
            <a:r>
              <a:rPr lang="en-US" dirty="0"/>
              <a:t>W</a:t>
            </a:r>
            <a:r>
              <a:rPr lang="en-US" dirty="0" smtClean="0"/>
              <a:t>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6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Dumps: attracts pests and pollutes the air</a:t>
            </a:r>
          </a:p>
          <a:p>
            <a:r>
              <a:rPr lang="en-US" dirty="0" smtClean="0"/>
              <a:t>Harmful components of MSW:</a:t>
            </a:r>
          </a:p>
          <a:p>
            <a:pPr lvl="1"/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Leachate: Water that leaches through the solid waste and removes various chemical compounds</a:t>
            </a:r>
          </a:p>
          <a:p>
            <a:pPr lvl="1"/>
            <a:r>
              <a:rPr lang="en-US" dirty="0" smtClean="0"/>
              <a:t>Solution for preventing groundwater contamination by leachate: </a:t>
            </a:r>
            <a:endParaRPr lang="en-US" dirty="0" smtClean="0"/>
          </a:p>
          <a:p>
            <a:pPr lvl="2"/>
            <a:r>
              <a:rPr lang="en-US" dirty="0" smtClean="0">
                <a:effectLst/>
              </a:rPr>
              <a:t>Applying </a:t>
            </a:r>
            <a:r>
              <a:rPr lang="en-US" dirty="0" smtClean="0">
                <a:effectLst/>
              </a:rPr>
              <a:t>clean water </a:t>
            </a:r>
            <a:r>
              <a:rPr lang="en-US" dirty="0" smtClean="0">
                <a:effectLst/>
              </a:rPr>
              <a:t>continuously</a:t>
            </a:r>
          </a:p>
          <a:p>
            <a:pPr lvl="2"/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</a:rPr>
              <a:t>collecting the resulting flow of </a:t>
            </a:r>
            <a:r>
              <a:rPr lang="en-US" dirty="0" smtClean="0">
                <a:effectLst/>
              </a:rPr>
              <a:t>leachate</a:t>
            </a:r>
          </a:p>
          <a:p>
            <a:pPr lvl="2"/>
            <a:r>
              <a:rPr lang="en-US" dirty="0" smtClean="0">
                <a:effectLst/>
              </a:rPr>
              <a:t>processing </a:t>
            </a:r>
            <a:r>
              <a:rPr lang="en-US" dirty="0" smtClean="0">
                <a:effectLst/>
              </a:rPr>
              <a:t>this leachate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63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 of Solid Waste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86" y="1724278"/>
            <a:ext cx="4271871" cy="223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57" y="4167187"/>
            <a:ext cx="3701143" cy="24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689</Words>
  <Application>Microsoft Macintosh PowerPoint</Application>
  <PresentationFormat>On-screen Show (4:3)</PresentationFormat>
  <Paragraphs>105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SWBAT explain the implications of landfills and incineration.</vt:lpstr>
      <vt:lpstr>Announcements</vt:lpstr>
      <vt:lpstr>PAYT programs</vt:lpstr>
      <vt:lpstr>PowerPoint Presentation</vt:lpstr>
      <vt:lpstr>Compost</vt:lpstr>
      <vt:lpstr>Compost</vt:lpstr>
      <vt:lpstr>Compost</vt:lpstr>
      <vt:lpstr>Disposal of Solid Waste</vt:lpstr>
      <vt:lpstr>Disposal of Solid Waste</vt:lpstr>
      <vt:lpstr>Landfills</vt:lpstr>
      <vt:lpstr>Sanitary Landfills</vt:lpstr>
      <vt:lpstr>Sanitary Landfills</vt:lpstr>
      <vt:lpstr>Sanitary landfills</vt:lpstr>
      <vt:lpstr>Landfill Costs</vt:lpstr>
      <vt:lpstr>Landfills</vt:lpstr>
      <vt:lpstr>Incineration</vt:lpstr>
      <vt:lpstr>PowerPoint Presentation</vt:lpstr>
      <vt:lpstr>Incineration</vt:lpstr>
      <vt:lpstr>Methane Digester: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implications of landfills and incineration.</dc:title>
  <dc:creator>Kayla McDaniel</dc:creator>
  <cp:lastModifiedBy>Kayla McDaniel</cp:lastModifiedBy>
  <cp:revision>66</cp:revision>
  <dcterms:created xsi:type="dcterms:W3CDTF">2015-03-08T16:35:16Z</dcterms:created>
  <dcterms:modified xsi:type="dcterms:W3CDTF">2016-03-08T13:44:02Z</dcterms:modified>
</cp:coreProperties>
</file>