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4" r:id="rId7"/>
    <p:sldId id="262" r:id="rId8"/>
    <p:sldId id="271" r:id="rId9"/>
    <p:sldId id="263" r:id="rId10"/>
    <p:sldId id="272" r:id="rId11"/>
    <p:sldId id="261" r:id="rId12"/>
    <p:sldId id="265" r:id="rId13"/>
    <p:sldId id="268" r:id="rId14"/>
    <p:sldId id="273" r:id="rId15"/>
    <p:sldId id="269" r:id="rId16"/>
    <p:sldId id="270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F157-9C3D-344C-B49C-C358A62F2249}" type="datetimeFigureOut">
              <a:rPr lang="en-US" smtClean="0"/>
              <a:t>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5C41-F0CA-BE43-BD69-1823ACF9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83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distinguish between natural emissions and anthropogenic emissions.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SWBAT describe thermal inversions.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370" y="123021"/>
            <a:ext cx="6972839" cy="2166245"/>
          </a:xfrm>
        </p:spPr>
        <p:txBody>
          <a:bodyPr/>
          <a:lstStyle/>
          <a:p>
            <a:pPr algn="l"/>
            <a:r>
              <a:rPr lang="en-US" dirty="0" smtClean="0"/>
              <a:t>APES Unit 9                                    12/26/14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0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Albedo of different surfaces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932615" cy="53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(Temperature) Inversions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altitude increases</a:t>
            </a:r>
            <a:r>
              <a:rPr lang="en-US" dirty="0" smtClean="0">
                <a:sym typeface="Wingdings"/>
              </a:rPr>
              <a:t> temperature decreases</a:t>
            </a:r>
          </a:p>
          <a:p>
            <a:r>
              <a:rPr lang="en-US" dirty="0" smtClean="0">
                <a:sym typeface="Wingdings"/>
              </a:rPr>
              <a:t>Thermal inversions: warm layer of air at mid-altitude covers a layer of cold, dense air below. </a:t>
            </a:r>
          </a:p>
          <a:p>
            <a:r>
              <a:rPr lang="en-US" dirty="0" smtClean="0">
                <a:sym typeface="Wingdings"/>
              </a:rPr>
              <a:t>Inversion layer: traps emissions that accumulate beneath it causes pollution</a:t>
            </a:r>
          </a:p>
          <a:p>
            <a:r>
              <a:rPr lang="en-US" dirty="0" smtClean="0">
                <a:sym typeface="Wingdings"/>
              </a:rPr>
              <a:t>Often occur in cities surrounded by mountains or bordered by mountains on one side and ocean on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4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Inversions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4" y="2105825"/>
            <a:ext cx="8767189" cy="25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Vehicles and 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new vehicles sold in the U.S. must meet EPA standards</a:t>
            </a:r>
          </a:p>
          <a:p>
            <a:pPr lvl="1"/>
            <a:r>
              <a:rPr lang="en-US" dirty="0" smtClean="0"/>
              <a:t>Must emit 75% fewer pollutants than cars made before 1970</a:t>
            </a:r>
          </a:p>
          <a:p>
            <a:pPr lvl="1"/>
            <a:r>
              <a:rPr lang="en-US" dirty="0" smtClean="0"/>
              <a:t>Catalytic converter: controls emissions by oxidizing most of the VOCs and some of the CO</a:t>
            </a:r>
            <a:r>
              <a:rPr lang="en-US" dirty="0" smtClean="0">
                <a:sym typeface="Wingdings"/>
              </a:rPr>
              <a:t> converts it into CO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16" y="5064398"/>
            <a:ext cx="2200031" cy="163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950" y="4905646"/>
            <a:ext cx="2439050" cy="17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Vehicles and Air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Corporate average fuel economy (CAF</a:t>
            </a:r>
            <a:r>
              <a:rPr lang="fr-FR" dirty="0">
                <a:sym typeface="Wingdings"/>
              </a:rPr>
              <a:t>E</a:t>
            </a:r>
            <a:r>
              <a:rPr lang="en-US" dirty="0">
                <a:sym typeface="Wingdings"/>
              </a:rPr>
              <a:t>): intended to reduce fuel consumption and emissions by setting a standard mpg</a:t>
            </a:r>
          </a:p>
          <a:p>
            <a:pPr lvl="1"/>
            <a:r>
              <a:rPr lang="en-US" dirty="0">
                <a:sym typeface="Wingdings"/>
              </a:rPr>
              <a:t>Average fuel efficiency of 27.5 mpg for all vehicles</a:t>
            </a:r>
          </a:p>
          <a:p>
            <a:pPr lvl="1"/>
            <a:r>
              <a:rPr lang="en-US" dirty="0">
                <a:sym typeface="Wingdings"/>
              </a:rPr>
              <a:t>Average fuel efficiency of 22.5 mpg for trucks, SUVs, and minivans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72" y="4904153"/>
            <a:ext cx="2709305" cy="1758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07" y="4623791"/>
            <a:ext cx="3877407" cy="20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Vehicles of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132049" cy="39911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California has stricter air pollution laws than any other state</a:t>
            </a:r>
          </a:p>
          <a:p>
            <a:pPr lvl="1"/>
            <a:r>
              <a:rPr lang="en-US" dirty="0" smtClean="0"/>
              <a:t>Passed a No-pollution Vehicle Law: by 2003, 10% of the cars sold in the state would be pollution free</a:t>
            </a:r>
          </a:p>
          <a:p>
            <a:r>
              <a:rPr lang="en-US" dirty="0" smtClean="0"/>
              <a:t>Possible advancements:</a:t>
            </a:r>
          </a:p>
          <a:p>
            <a:pPr lvl="1"/>
            <a:r>
              <a:rPr lang="en-US" dirty="0" smtClean="0"/>
              <a:t>Electric cars</a:t>
            </a:r>
          </a:p>
          <a:p>
            <a:pPr lvl="1"/>
            <a:r>
              <a:rPr lang="en-US" dirty="0" smtClean="0"/>
              <a:t>Hybrid vehicles</a:t>
            </a:r>
          </a:p>
          <a:p>
            <a:pPr lvl="1"/>
            <a:r>
              <a:rPr lang="en-US" dirty="0" smtClean="0"/>
              <a:t>Hydrogen fuel cell vehicle (very expensive)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90" y="5297967"/>
            <a:ext cx="2124855" cy="142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37" y="5134113"/>
            <a:ext cx="2678723" cy="16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photochemical smog form?</a:t>
            </a:r>
          </a:p>
          <a:p>
            <a:r>
              <a:rPr lang="en-US" dirty="0" smtClean="0"/>
              <a:t>How does an inversion layer influence air pollution events?</a:t>
            </a:r>
          </a:p>
          <a:p>
            <a:r>
              <a:rPr lang="en-US" dirty="0" smtClean="0"/>
              <a:t>How does the Clean Air Act regulate anthropogenic emissions?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1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Vehicle Exhaust Pre-</a:t>
            </a:r>
            <a:r>
              <a:rPr lang="en-US" dirty="0" smtClean="0"/>
              <a:t>lab background </a:t>
            </a:r>
            <a:r>
              <a:rPr lang="en-US" dirty="0" smtClean="0"/>
              <a:t>i</a:t>
            </a:r>
            <a:r>
              <a:rPr lang="en-US" dirty="0" smtClean="0"/>
              <a:t>nfo, read the procedure </a:t>
            </a:r>
            <a:r>
              <a:rPr lang="en-US" dirty="0" smtClean="0"/>
              <a:t>and answer Pre-lab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Lab tomorrow will be outside– come to school ON TIME!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15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Work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E</a:t>
            </a:r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Volcanoes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SO</a:t>
            </a:r>
            <a:r>
              <a:rPr lang="en-US" baseline="-25000" dirty="0" smtClean="0"/>
              <a:t>2</a:t>
            </a:r>
            <a:r>
              <a:rPr lang="en-US" dirty="0" smtClean="0"/>
              <a:t>, carbon monoxide, nitrogen oxides and particulate matter</a:t>
            </a:r>
          </a:p>
          <a:p>
            <a:r>
              <a:rPr lang="en-US" dirty="0" smtClean="0"/>
              <a:t>Lightning</a:t>
            </a:r>
            <a:r>
              <a:rPr lang="en-US" dirty="0" smtClean="0">
                <a:sym typeface="Wingdings"/>
              </a:rPr>
              <a:t> nitrogen oxides</a:t>
            </a:r>
          </a:p>
          <a:p>
            <a:r>
              <a:rPr lang="en-US" dirty="0" smtClean="0">
                <a:sym typeface="Wingdings"/>
              </a:rPr>
              <a:t>Forest fires  particulate matter, nitrogen oxides and carbon monoxide</a:t>
            </a:r>
          </a:p>
          <a:p>
            <a:r>
              <a:rPr lang="en-US" dirty="0" smtClean="0">
                <a:sym typeface="Wingdings"/>
              </a:rPr>
              <a:t>Living plants  VOCs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7" y="5064610"/>
            <a:ext cx="2042589" cy="1531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95" y="5064610"/>
            <a:ext cx="2120405" cy="1408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099" y="5142416"/>
            <a:ext cx="1773700" cy="13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7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06"/>
            <a:ext cx="8229600" cy="1143000"/>
          </a:xfrm>
        </p:spPr>
        <p:txBody>
          <a:bodyPr/>
          <a:lstStyle/>
          <a:p>
            <a:r>
              <a:rPr lang="en-US" dirty="0" smtClean="0"/>
              <a:t>Anthropogenic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0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Monitored by the EPA</a:t>
            </a:r>
          </a:p>
          <a:p>
            <a:r>
              <a:rPr lang="en-US" dirty="0" smtClean="0"/>
              <a:t>Clean Air Act: </a:t>
            </a:r>
          </a:p>
          <a:p>
            <a:pPr lvl="1"/>
            <a:r>
              <a:rPr lang="en-US" dirty="0" smtClean="0"/>
              <a:t>Specifies concentration limit for 6 outdoor air pollutants </a:t>
            </a:r>
          </a:p>
          <a:p>
            <a:pPr lvl="1"/>
            <a:r>
              <a:rPr lang="en-US" dirty="0" smtClean="0"/>
              <a:t>Addresses acid rain, toxic emissions, ozone depletion, automobile exhaust</a:t>
            </a:r>
          </a:p>
          <a:p>
            <a:r>
              <a:rPr lang="en-US" dirty="0" smtClean="0"/>
              <a:t>Improvements to the </a:t>
            </a:r>
            <a:r>
              <a:rPr lang="en-US" dirty="0"/>
              <a:t>C</a:t>
            </a:r>
            <a:r>
              <a:rPr lang="en-US" dirty="0" smtClean="0"/>
              <a:t>lean Air Act</a:t>
            </a:r>
          </a:p>
          <a:p>
            <a:pPr lvl="1"/>
            <a:r>
              <a:rPr lang="en-US" dirty="0" smtClean="0"/>
              <a:t>Focusing </a:t>
            </a:r>
            <a:r>
              <a:rPr lang="en-US" dirty="0"/>
              <a:t>more on prevention than pollution cleanup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Increasing fuel efficiency standards for cars and light trucks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Further reduction of greenhouse gas emissions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8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Smog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Z:\sumanas\friedland1e\jpegs\ch15\figure_15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35" y="1417638"/>
            <a:ext cx="6572721" cy="51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4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Heat Island Profile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3" y="1910838"/>
            <a:ext cx="7688085" cy="42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Urban Heat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92" y="1143000"/>
            <a:ext cx="8495130" cy="51067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Urban environments are about 20 degrees warmer than the countryside</a:t>
            </a:r>
          </a:p>
          <a:p>
            <a:pPr lvl="1"/>
            <a:r>
              <a:rPr lang="en-US" dirty="0" smtClean="0"/>
              <a:t>Due to heat-absorbing capacity of buildings</a:t>
            </a:r>
          </a:p>
          <a:p>
            <a:pPr lvl="1"/>
            <a:r>
              <a:rPr lang="en-US" dirty="0" smtClean="0"/>
              <a:t>Heat island effect is larger during the nighttime hours</a:t>
            </a:r>
          </a:p>
          <a:p>
            <a:r>
              <a:rPr lang="en-US" dirty="0" smtClean="0"/>
              <a:t>High temperature in cities</a:t>
            </a:r>
            <a:r>
              <a:rPr lang="en-US" dirty="0" smtClean="0">
                <a:sym typeface="Wingdings"/>
              </a:rPr>
              <a:t> increase rate of photochemical reactions photochemical smog</a:t>
            </a:r>
          </a:p>
          <a:p>
            <a:r>
              <a:rPr lang="en-US" dirty="0" smtClean="0">
                <a:sym typeface="Wingdings"/>
              </a:rPr>
              <a:t>Ways to combat urban heat island effect: build green roofs!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6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Heat Island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59" b="8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36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Heat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17688" cy="5060308"/>
          </a:xfrm>
        </p:spPr>
        <p:txBody>
          <a:bodyPr>
            <a:normAutofit/>
          </a:bodyPr>
          <a:lstStyle/>
          <a:p>
            <a:r>
              <a:rPr lang="en-US" dirty="0" smtClean="0"/>
              <a:t>Factors that contribute to a temperature difference:</a:t>
            </a:r>
          </a:p>
          <a:p>
            <a:pPr lvl="1"/>
            <a:r>
              <a:rPr lang="en-US" dirty="0" smtClean="0"/>
              <a:t>More asphalt, concrete and buildings leads to </a:t>
            </a:r>
          </a:p>
          <a:p>
            <a:pPr lvl="2"/>
            <a:r>
              <a:rPr lang="en-US" dirty="0" smtClean="0"/>
              <a:t>Lower albedo which causes more heat to be absorbed</a:t>
            </a:r>
          </a:p>
          <a:p>
            <a:pPr lvl="2"/>
            <a:r>
              <a:rPr lang="en-US" dirty="0" smtClean="0"/>
              <a:t>More energy emitted by surfaces</a:t>
            </a:r>
          </a:p>
          <a:p>
            <a:pPr lvl="1"/>
            <a:r>
              <a:rPr lang="en-US" dirty="0" smtClean="0"/>
              <a:t>Fewer trees and vegetation:</a:t>
            </a:r>
          </a:p>
          <a:p>
            <a:pPr lvl="2"/>
            <a:r>
              <a:rPr lang="en-US" dirty="0" smtClean="0"/>
              <a:t>Reduces natural cooling effects of shading and evaporation of water form soil and leaves</a:t>
            </a:r>
          </a:p>
          <a:p>
            <a:pPr lvl="1"/>
            <a:r>
              <a:rPr lang="en-US" dirty="0" smtClean="0"/>
              <a:t>More cars/factories and industry</a:t>
            </a:r>
          </a:p>
          <a:p>
            <a:pPr lvl="2"/>
            <a:r>
              <a:rPr lang="en-US" dirty="0" smtClean="0"/>
              <a:t>Heat is a byproduct of combustion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5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521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SWBAT distinguish between natural emissions and anthropogenic emissions.  SWBAT describe thermal inversions.</vt:lpstr>
      <vt:lpstr>Agenda</vt:lpstr>
      <vt:lpstr>Natural Emissions</vt:lpstr>
      <vt:lpstr>Anthropogenic Emissions</vt:lpstr>
      <vt:lpstr>Smog Formation</vt:lpstr>
      <vt:lpstr>Urban Heat Island Profile</vt:lpstr>
      <vt:lpstr>Urban Heat Island</vt:lpstr>
      <vt:lpstr>Urban Heat Island Effect</vt:lpstr>
      <vt:lpstr>Urban Heat Island</vt:lpstr>
      <vt:lpstr>Albedo of different surfaces </vt:lpstr>
      <vt:lpstr>Thermal (Temperature) Inversions</vt:lpstr>
      <vt:lpstr>Thermal Inversions</vt:lpstr>
      <vt:lpstr>Motor Vehicles and Air Pollution</vt:lpstr>
      <vt:lpstr>Motor Vehicles and Air Pollution</vt:lpstr>
      <vt:lpstr>Vehicles of the Future</vt:lpstr>
      <vt:lpstr>Let’s Review!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distinguish between natural emissions and anthropogenic emissions.</dc:title>
  <dc:creator>Kayla McDaniel</dc:creator>
  <cp:lastModifiedBy>Kayla McDaniel</cp:lastModifiedBy>
  <cp:revision>51</cp:revision>
  <dcterms:created xsi:type="dcterms:W3CDTF">2015-02-24T23:54:06Z</dcterms:created>
  <dcterms:modified xsi:type="dcterms:W3CDTF">2016-02-25T13:37:09Z</dcterms:modified>
</cp:coreProperties>
</file>