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8" r:id="rId4"/>
    <p:sldId id="258" r:id="rId5"/>
    <p:sldId id="259" r:id="rId6"/>
    <p:sldId id="262" r:id="rId7"/>
    <p:sldId id="265" r:id="rId8"/>
    <p:sldId id="260" r:id="rId9"/>
    <p:sldId id="261" r:id="rId10"/>
    <p:sldId id="263" r:id="rId11"/>
    <p:sldId id="276" r:id="rId12"/>
    <p:sldId id="264" r:id="rId13"/>
    <p:sldId id="266" r:id="rId14"/>
    <p:sldId id="267" r:id="rId15"/>
    <p:sldId id="268" r:id="rId16"/>
    <p:sldId id="269" r:id="rId17"/>
    <p:sldId id="272" r:id="rId18"/>
    <p:sldId id="273" r:id="rId19"/>
    <p:sldId id="274" r:id="rId20"/>
    <p:sldId id="277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7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FABB-B805-CC49-8020-FFD365188266}" type="datetimeFigureOut">
              <a:rPr lang="en-US" smtClean="0"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8335-5532-414D-BA6F-B5B4A4BC9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8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FABB-B805-CC49-8020-FFD365188266}" type="datetimeFigureOut">
              <a:rPr lang="en-US" smtClean="0"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8335-5532-414D-BA6F-B5B4A4BC9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61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FABB-B805-CC49-8020-FFD365188266}" type="datetimeFigureOut">
              <a:rPr lang="en-US" smtClean="0"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8335-5532-414D-BA6F-B5B4A4BC9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99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FABB-B805-CC49-8020-FFD365188266}" type="datetimeFigureOut">
              <a:rPr lang="en-US" smtClean="0"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8335-5532-414D-BA6F-B5B4A4BC9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03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FABB-B805-CC49-8020-FFD365188266}" type="datetimeFigureOut">
              <a:rPr lang="en-US" smtClean="0"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8335-5532-414D-BA6F-B5B4A4BC9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93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FABB-B805-CC49-8020-FFD365188266}" type="datetimeFigureOut">
              <a:rPr lang="en-US" smtClean="0"/>
              <a:t>2/24/16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8335-5532-414D-BA6F-B5B4A4BC9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65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FABB-B805-CC49-8020-FFD365188266}" type="datetimeFigureOut">
              <a:rPr lang="en-US" smtClean="0"/>
              <a:t>2/24/16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8335-5532-414D-BA6F-B5B4A4BC9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29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FABB-B805-CC49-8020-FFD365188266}" type="datetimeFigureOut">
              <a:rPr lang="en-US" smtClean="0"/>
              <a:t>2/24/16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8335-5532-414D-BA6F-B5B4A4BC9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12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FABB-B805-CC49-8020-FFD365188266}" type="datetimeFigureOut">
              <a:rPr lang="en-US" smtClean="0"/>
              <a:t>2/24/16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8335-5532-414D-BA6F-B5B4A4BC9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8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FABB-B805-CC49-8020-FFD365188266}" type="datetimeFigureOut">
              <a:rPr lang="en-US" smtClean="0"/>
              <a:t>2/24/16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8335-5532-414D-BA6F-B5B4A4BC9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20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FABB-B805-CC49-8020-FFD365188266}" type="datetimeFigureOut">
              <a:rPr lang="en-US" smtClean="0"/>
              <a:t>2/24/16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8335-5532-414D-BA6F-B5B4A4BC9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1FABB-B805-CC49-8020-FFD365188266}" type="datetimeFigureOut">
              <a:rPr lang="en-US" smtClean="0"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48335-5532-414D-BA6F-B5B4A4BC9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7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ookfordiagnosis.com/mesh_info.php?term=Oxidants,+Photochemical&amp;lang=1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8358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SWBAT identify the major air pollutants and where they come from.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022" y="257827"/>
            <a:ext cx="6759340" cy="2085495"/>
          </a:xfrm>
        </p:spPr>
        <p:txBody>
          <a:bodyPr/>
          <a:lstStyle/>
          <a:p>
            <a:pPr algn="l"/>
            <a:r>
              <a:rPr lang="en-US" dirty="0" smtClean="0"/>
              <a:t>APES Unit 9                                   2/24/16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73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56"/>
            <a:ext cx="8229600" cy="1143000"/>
          </a:xfrm>
        </p:spPr>
        <p:txBody>
          <a:bodyPr/>
          <a:lstStyle/>
          <a:p>
            <a:r>
              <a:rPr lang="en-US" dirty="0" smtClean="0"/>
              <a:t>Carbon Oxides (CO and CO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646" y="1040364"/>
            <a:ext cx="8118394" cy="335640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Carbon Monoxide (CO)</a:t>
            </a:r>
          </a:p>
          <a:p>
            <a:pPr lvl="1"/>
            <a:r>
              <a:rPr lang="en-US" dirty="0" smtClean="0"/>
              <a:t>Odorless, colorless gas</a:t>
            </a:r>
          </a:p>
          <a:p>
            <a:pPr lvl="1"/>
            <a:r>
              <a:rPr lang="en-US" dirty="0" smtClean="0"/>
              <a:t>Main sources: byproduct of incompletely burned organic material, such as fossil fuels</a:t>
            </a:r>
          </a:p>
          <a:p>
            <a:pPr lvl="2"/>
            <a:r>
              <a:rPr lang="en-US" dirty="0" smtClean="0"/>
              <a:t>Can be indoor air pollutant </a:t>
            </a:r>
            <a:r>
              <a:rPr lang="en-US" dirty="0"/>
              <a:t>w</a:t>
            </a:r>
            <a:r>
              <a:rPr lang="en-US" dirty="0" smtClean="0"/>
              <a:t>hen exhaust systems on natural gas systems malfunction</a:t>
            </a:r>
          </a:p>
          <a:p>
            <a:pPr lvl="1"/>
            <a:r>
              <a:rPr lang="en-US" dirty="0" smtClean="0"/>
              <a:t>Effect on human health:</a:t>
            </a:r>
          </a:p>
          <a:p>
            <a:pPr lvl="2"/>
            <a:r>
              <a:rPr lang="en-US" dirty="0" smtClean="0"/>
              <a:t>Binds to hemoglobin and displaces oxygen</a:t>
            </a:r>
          </a:p>
          <a:p>
            <a:pPr lvl="2"/>
            <a:r>
              <a:rPr lang="en-US" dirty="0" smtClean="0"/>
              <a:t>In high concentrations, CO can be deadly</a:t>
            </a:r>
          </a:p>
          <a:p>
            <a:pPr lvl="2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21" y="4990184"/>
            <a:ext cx="1562100" cy="1562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607" y="4533312"/>
            <a:ext cx="2847292" cy="219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2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Particulate Matter (PM)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618" b="4618"/>
          <a:stretch>
            <a:fillRect/>
          </a:stretch>
        </p:blipFill>
        <p:spPr>
          <a:xfrm>
            <a:off x="245797" y="1706492"/>
            <a:ext cx="4139936" cy="227680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093" y="3922535"/>
            <a:ext cx="3477007" cy="26077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690" y="4334932"/>
            <a:ext cx="2863509" cy="219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68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511"/>
            <a:ext cx="8229600" cy="1143000"/>
          </a:xfrm>
        </p:spPr>
        <p:txBody>
          <a:bodyPr/>
          <a:lstStyle/>
          <a:p>
            <a:r>
              <a:rPr lang="en-US" dirty="0" smtClean="0"/>
              <a:t>Particulate Matter (PM)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300" y="1201782"/>
            <a:ext cx="8569023" cy="543433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Small solid or liquid particles suspended in the air </a:t>
            </a:r>
          </a:p>
          <a:p>
            <a:r>
              <a:rPr lang="en-US" dirty="0" smtClean="0"/>
              <a:t>Sources: combustion of wood, animal manure, biofuels and fossil fuels, volcanoes, unpaved roads</a:t>
            </a:r>
          </a:p>
          <a:p>
            <a:pPr lvl="1"/>
            <a:r>
              <a:rPr lang="en-US" dirty="0" smtClean="0"/>
              <a:t>Mainly diesel fuel engines</a:t>
            </a:r>
          </a:p>
          <a:p>
            <a:r>
              <a:rPr lang="en-US" dirty="0" smtClean="0"/>
              <a:t>Health effects: exacerbate respiratory and cardiovascular diseases and reduce lung function</a:t>
            </a:r>
          </a:p>
          <a:p>
            <a:pPr lvl="1"/>
            <a:r>
              <a:rPr lang="en-US" dirty="0" smtClean="0"/>
              <a:t>Ex: soot and sulfate aerosols</a:t>
            </a:r>
          </a:p>
          <a:p>
            <a:r>
              <a:rPr lang="en-US" dirty="0" smtClean="0"/>
              <a:t>Particulate matter less than 2.5 um is most dangerous to human health</a:t>
            </a:r>
          </a:p>
          <a:p>
            <a:pPr lvl="1"/>
            <a:r>
              <a:rPr lang="en-US" dirty="0" smtClean="0"/>
              <a:t>Composed of more toxic substances</a:t>
            </a:r>
          </a:p>
          <a:p>
            <a:pPr lvl="1"/>
            <a:r>
              <a:rPr lang="en-US" dirty="0" smtClean="0"/>
              <a:t>Deposited more deeply within the respiratory tract</a:t>
            </a:r>
          </a:p>
          <a:p>
            <a:r>
              <a:rPr lang="en-US" dirty="0" smtClean="0"/>
              <a:t>Haze: particulate matter from air pollution scatters light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572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090"/>
            <a:ext cx="8229600" cy="1143000"/>
          </a:xfrm>
        </p:spPr>
        <p:txBody>
          <a:bodyPr/>
          <a:lstStyle/>
          <a:p>
            <a:r>
              <a:rPr lang="en-US" dirty="0" smtClean="0"/>
              <a:t>Photochemical Oxidants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5" y="994346"/>
            <a:ext cx="8980135" cy="565542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Oxides: oxidize (remove electrons) from other substances</a:t>
            </a:r>
          </a:p>
          <a:p>
            <a:r>
              <a:rPr lang="en-US" dirty="0" smtClean="0"/>
              <a:t>Formed as a result of sunlight acting on compounds such as nitrogen oxides and sulfur dioxide</a:t>
            </a:r>
          </a:p>
          <a:p>
            <a:r>
              <a:rPr lang="en-US" dirty="0" err="1" smtClean="0"/>
              <a:t>NO</a:t>
            </a:r>
            <a:r>
              <a:rPr lang="en-US" baseline="-25000" dirty="0" err="1"/>
              <a:t>x</a:t>
            </a:r>
            <a:r>
              <a:rPr lang="en-US" dirty="0" smtClean="0"/>
              <a:t>, O</a:t>
            </a:r>
            <a:r>
              <a:rPr lang="en-US" baseline="-25000" dirty="0" smtClean="0"/>
              <a:t>3</a:t>
            </a:r>
            <a:r>
              <a:rPr lang="en-US" dirty="0" smtClean="0"/>
              <a:t> and PANs</a:t>
            </a:r>
          </a:p>
          <a:p>
            <a:r>
              <a:rPr lang="en-US" dirty="0" smtClean="0"/>
              <a:t>Tropospheric Ozone (O</a:t>
            </a:r>
            <a:r>
              <a:rPr lang="en-US" baseline="-25000" dirty="0" smtClean="0"/>
              <a:t>3</a:t>
            </a:r>
            <a:r>
              <a:rPr lang="en-US" dirty="0" smtClean="0"/>
              <a:t>) is most abundant and photochemical oxidant</a:t>
            </a:r>
          </a:p>
          <a:p>
            <a:pPr lvl="1"/>
            <a:r>
              <a:rPr lang="en-US" dirty="0" smtClean="0"/>
              <a:t>VOC +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 + O</a:t>
            </a:r>
            <a:r>
              <a:rPr lang="en-US" baseline="-25000" dirty="0" smtClean="0"/>
              <a:t>2</a:t>
            </a:r>
            <a:r>
              <a:rPr lang="en-US" dirty="0" smtClean="0"/>
              <a:t> + </a:t>
            </a:r>
            <a:r>
              <a:rPr lang="en-US" dirty="0" smtClean="0"/>
              <a:t>sunlight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sym typeface="Wingdings"/>
              </a:rPr>
              <a:t>O</a:t>
            </a:r>
            <a:r>
              <a:rPr lang="en-US" baseline="-25000" dirty="0" smtClean="0">
                <a:sym typeface="Wingdings"/>
              </a:rPr>
              <a:t>3 </a:t>
            </a:r>
            <a:r>
              <a:rPr lang="en-US" dirty="0" smtClean="0">
                <a:sym typeface="Wingdings"/>
              </a:rPr>
              <a:t>+ photochemical oxidants</a:t>
            </a:r>
            <a:endParaRPr lang="en-US" baseline="-25000" dirty="0" smtClean="0"/>
          </a:p>
          <a:p>
            <a:pPr lvl="1"/>
            <a:r>
              <a:rPr lang="en-US" dirty="0" smtClean="0"/>
              <a:t>Harmful to plants and animals</a:t>
            </a:r>
          </a:p>
          <a:p>
            <a:pPr lvl="1"/>
            <a:r>
              <a:rPr lang="en-US" dirty="0" smtClean="0"/>
              <a:t>Can cause emphysema (damages air sacs in lungs, causes you to be out of breath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5925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Photochemical Oxidants</a:t>
            </a:r>
            <a:endParaRPr lang="en-US" dirty="0"/>
          </a:p>
        </p:txBody>
      </p:sp>
      <p:pic>
        <p:nvPicPr>
          <p:cNvPr id="4" name="irc_mi" descr="http://auth.mhhe.com/biosci/pae/environmentalscience/olc_linkedcontent/cunningham06es/graphics/cunningham06es_s/ch18/others/fig18_10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18" y="1417638"/>
            <a:ext cx="4656493" cy="3072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56" y="4432023"/>
            <a:ext cx="2373574" cy="2231159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203" y="4628894"/>
            <a:ext cx="5168836" cy="1837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9862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6"/>
            <a:ext cx="8229600" cy="1143000"/>
          </a:xfrm>
        </p:spPr>
        <p:txBody>
          <a:bodyPr/>
          <a:lstStyle/>
          <a:p>
            <a:r>
              <a:rPr lang="en-US" dirty="0" smtClean="0"/>
              <a:t>Smog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092" y="1140564"/>
            <a:ext cx="8229600" cy="395375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Smoke + fog = smog</a:t>
            </a:r>
          </a:p>
          <a:p>
            <a:r>
              <a:rPr lang="en-US" dirty="0" smtClean="0"/>
              <a:t>Industrial </a:t>
            </a:r>
            <a:r>
              <a:rPr lang="en-US" dirty="0" smtClean="0"/>
              <a:t>smog (gray smog or London-type smog)</a:t>
            </a:r>
          </a:p>
          <a:p>
            <a:pPr lvl="1"/>
            <a:r>
              <a:rPr lang="en-US" dirty="0" smtClean="0"/>
              <a:t>Result of burning oil or coal</a:t>
            </a:r>
          </a:p>
          <a:p>
            <a:pPr lvl="2"/>
            <a:r>
              <a:rPr lang="en-US" dirty="0" smtClean="0"/>
              <a:t>CO and CO</a:t>
            </a:r>
            <a:r>
              <a:rPr lang="en-US" baseline="-25000" dirty="0" smtClean="0"/>
              <a:t>2</a:t>
            </a:r>
            <a:r>
              <a:rPr lang="en-US" dirty="0" smtClean="0"/>
              <a:t> are released and combine with particulate matter to produce smog</a:t>
            </a:r>
          </a:p>
          <a:p>
            <a:pPr lvl="1"/>
            <a:r>
              <a:rPr lang="en-US" dirty="0" smtClean="0"/>
              <a:t>SO</a:t>
            </a:r>
            <a:r>
              <a:rPr lang="en-US" baseline="-25000" dirty="0" smtClean="0"/>
              <a:t>2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  <a:r>
              <a:rPr lang="en-US" dirty="0" smtClean="0">
                <a:sym typeface="Wingdings"/>
              </a:rPr>
              <a:t> H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SO</a:t>
            </a:r>
            <a:r>
              <a:rPr lang="en-US" baseline="-25000" dirty="0" smtClean="0">
                <a:sym typeface="Wingdings"/>
              </a:rPr>
              <a:t>4</a:t>
            </a:r>
          </a:p>
          <a:p>
            <a:pPr lvl="1"/>
            <a:r>
              <a:rPr lang="en-US" dirty="0"/>
              <a:t>Tiny particles such as salt and the carbon in soot give smog its gray color	</a:t>
            </a:r>
            <a:endParaRPr lang="en-US" dirty="0" smtClean="0"/>
          </a:p>
          <a:p>
            <a:pPr lvl="1"/>
            <a:r>
              <a:rPr lang="en-US" dirty="0" smtClean="0"/>
              <a:t>Accounts for 750,000 deaths each year in China</a:t>
            </a:r>
            <a:endParaRPr lang="en-US" dirty="0"/>
          </a:p>
          <a:p>
            <a:pPr marL="457200" lvl="1" indent="0">
              <a:buNone/>
            </a:pPr>
            <a:endParaRPr lang="en-US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91" y="5434513"/>
            <a:ext cx="2541941" cy="1423487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398" y="5289195"/>
            <a:ext cx="2034655" cy="1568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494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Photochemical Smog (Brown Smog)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Dominated by oxidants (O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Common cities with high brown smog: L.A. and Athens</a:t>
            </a:r>
          </a:p>
          <a:p>
            <a:pPr lvl="1"/>
            <a:r>
              <a:rPr lang="en-US" dirty="0" smtClean="0"/>
              <a:t>Commuter traffic!</a:t>
            </a:r>
          </a:p>
          <a:p>
            <a:r>
              <a:rPr lang="en-US" dirty="0" smtClean="0"/>
              <a:t>Secondary pollutants that are a component of photochemical smog: O</a:t>
            </a:r>
            <a:r>
              <a:rPr lang="en-US" baseline="-25000" dirty="0" smtClean="0"/>
              <a:t>3</a:t>
            </a:r>
            <a:r>
              <a:rPr lang="en-US" dirty="0" smtClean="0"/>
              <a:t>, PANs, NO</a:t>
            </a:r>
            <a:r>
              <a:rPr lang="en-US" baseline="-25000" dirty="0" smtClean="0"/>
              <a:t>2</a:t>
            </a:r>
            <a:r>
              <a:rPr lang="en-US" dirty="0" smtClean="0"/>
              <a:t>, HNO</a:t>
            </a:r>
            <a:r>
              <a:rPr lang="en-US" baseline="-25000" dirty="0" smtClean="0"/>
              <a:t>3</a:t>
            </a:r>
            <a:r>
              <a:rPr lang="en-US" dirty="0" smtClean="0"/>
              <a:t>,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69" y="4792749"/>
            <a:ext cx="3089932" cy="19379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796" y="5011222"/>
            <a:ext cx="4856203" cy="17194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6830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Photochemical Smog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68" y="1778634"/>
            <a:ext cx="6708393" cy="4456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677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(</a:t>
            </a:r>
            <a:r>
              <a:rPr lang="en-US" dirty="0" err="1" smtClean="0"/>
              <a:t>Pb</a:t>
            </a:r>
            <a:r>
              <a:rPr lang="en-US" dirty="0" smtClean="0"/>
              <a:t>) and other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 present in small quantities in fossil fuels</a:t>
            </a:r>
          </a:p>
          <a:p>
            <a:pPr lvl="1"/>
            <a:r>
              <a:rPr lang="en-US" dirty="0" smtClean="0"/>
              <a:t>Added to gas to improve vehicle performance </a:t>
            </a:r>
          </a:p>
          <a:p>
            <a:pPr lvl="2"/>
            <a:r>
              <a:rPr lang="en-US" dirty="0" smtClean="0"/>
              <a:t>Phased out in U.S.</a:t>
            </a:r>
          </a:p>
          <a:p>
            <a:pPr lvl="1"/>
            <a:r>
              <a:rPr lang="en-US" dirty="0" smtClean="0"/>
              <a:t>Human health effects: nervous system disorders</a:t>
            </a:r>
          </a:p>
          <a:p>
            <a:r>
              <a:rPr lang="en-US" dirty="0" smtClean="0"/>
              <a:t>Mercury (Hg)</a:t>
            </a:r>
          </a:p>
          <a:p>
            <a:pPr lvl="1"/>
            <a:r>
              <a:rPr lang="en-US" dirty="0" smtClean="0"/>
              <a:t>Released into atmosphere from burning of coal</a:t>
            </a:r>
          </a:p>
          <a:p>
            <a:pPr lvl="1"/>
            <a:r>
              <a:rPr lang="en-US" dirty="0" smtClean="0"/>
              <a:t>Human health effects: nervous system disorders</a:t>
            </a:r>
          </a:p>
        </p:txBody>
      </p:sp>
    </p:spTree>
    <p:extLst>
      <p:ext uri="{BB962C8B-B14F-4D97-AF65-F5344CB8AC3E}">
        <p14:creationId xmlns:p14="http://schemas.microsoft.com/office/powerpoint/2010/main" val="422385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Volatile Organic Compounds (VOCs)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Organic compounds that become vapors at typical atmospheric temperatures</a:t>
            </a:r>
          </a:p>
          <a:p>
            <a:pPr lvl="1"/>
            <a:r>
              <a:rPr lang="en-US" dirty="0" smtClean="0"/>
              <a:t>Hydrocarbons, </a:t>
            </a:r>
            <a:r>
              <a:rPr lang="en-US" dirty="0" err="1" smtClean="0"/>
              <a:t>terpenes</a:t>
            </a:r>
            <a:r>
              <a:rPr lang="en-US" dirty="0" smtClean="0"/>
              <a:t> and methane</a:t>
            </a:r>
          </a:p>
          <a:p>
            <a:pPr lvl="1"/>
            <a:r>
              <a:rPr lang="en-US" dirty="0" smtClean="0"/>
              <a:t>Source: </a:t>
            </a:r>
            <a:r>
              <a:rPr lang="en-US" altLang="en-US" dirty="0" smtClean="0"/>
              <a:t>Natural </a:t>
            </a:r>
            <a:r>
              <a:rPr lang="en-US" altLang="en-US" dirty="0"/>
              <a:t>gas wells, cow belches, landfills, cleaning </a:t>
            </a:r>
            <a:r>
              <a:rPr lang="en-US" altLang="en-US" dirty="0" smtClean="0"/>
              <a:t>compounds, dry cleaning</a:t>
            </a:r>
            <a:endParaRPr lang="en-US" altLang="en-US" dirty="0"/>
          </a:p>
          <a:p>
            <a:pPr lvl="1"/>
            <a:r>
              <a:rPr lang="en-US" dirty="0" smtClean="0"/>
              <a:t>Play important role in the formation of ozone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100" y="4751130"/>
            <a:ext cx="44577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91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128"/>
            <a:ext cx="8229600" cy="1143000"/>
          </a:xfrm>
        </p:spPr>
        <p:txBody>
          <a:bodyPr/>
          <a:lstStyle/>
          <a:p>
            <a:r>
              <a:rPr lang="en-US" dirty="0" smtClean="0"/>
              <a:t>Unit 9: 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1202"/>
            <a:ext cx="8373054" cy="4825997"/>
          </a:xfrm>
        </p:spPr>
        <p:txBody>
          <a:bodyPr/>
          <a:lstStyle/>
          <a:p>
            <a:r>
              <a:rPr lang="en-US" dirty="0" smtClean="0"/>
              <a:t>Ch. 15: Air Pollution and Stratospheric Ozone Pollution</a:t>
            </a:r>
          </a:p>
          <a:p>
            <a:r>
              <a:rPr lang="en-US" dirty="0" smtClean="0"/>
              <a:t>1 week</a:t>
            </a:r>
          </a:p>
          <a:p>
            <a:r>
              <a:rPr lang="en-US" dirty="0" smtClean="0"/>
              <a:t>Vehicle Exhaust emissions lab</a:t>
            </a:r>
          </a:p>
          <a:p>
            <a:r>
              <a:rPr lang="en-US" dirty="0" smtClean="0"/>
              <a:t>EQs:</a:t>
            </a:r>
          </a:p>
          <a:p>
            <a:pPr lvl="1"/>
            <a:r>
              <a:rPr lang="en-US" dirty="0" smtClean="0"/>
              <a:t>How does air quality affect our lives?</a:t>
            </a:r>
          </a:p>
          <a:p>
            <a:pPr lvl="1"/>
            <a:r>
              <a:rPr lang="en-US" dirty="0"/>
              <a:t>What are humans doing to change the air quality for better </a:t>
            </a:r>
            <a:r>
              <a:rPr lang="en-US" dirty="0" smtClean="0"/>
              <a:t>or </a:t>
            </a:r>
            <a:r>
              <a:rPr lang="en-US" dirty="0"/>
              <a:t>for worse?</a:t>
            </a:r>
            <a:r>
              <a:rPr lang="en-US" dirty="0" smtClean="0">
                <a:effectLst/>
              </a:rPr>
              <a:t> </a:t>
            </a:r>
          </a:p>
          <a:p>
            <a:pPr lvl="1"/>
            <a:r>
              <a:rPr lang="en-US" dirty="0" smtClean="0"/>
              <a:t>Current Event Presentation: </a:t>
            </a:r>
            <a:r>
              <a:rPr lang="en-US" dirty="0" err="1" smtClean="0"/>
              <a:t>Attia</a:t>
            </a:r>
            <a:r>
              <a:rPr lang="en-US" dirty="0" smtClean="0"/>
              <a:t> on Mar. </a:t>
            </a:r>
            <a:r>
              <a:rPr lang="en-US" dirty="0"/>
              <a:t>4</a:t>
            </a:r>
            <a:r>
              <a:rPr lang="en-US" dirty="0" smtClean="0"/>
              <a:t>th</a:t>
            </a:r>
            <a:endParaRPr lang="en-US" dirty="0" smtClean="0">
              <a:effectLst/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5904640"/>
            <a:ext cx="1625600" cy="953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789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review!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major air pollutants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</a:t>
            </a:r>
            <a:r>
              <a:rPr lang="en-US" dirty="0"/>
              <a:t>is the difference between a primary and a secondary air pollutant</a:t>
            </a:r>
            <a:r>
              <a:rPr lang="en-US" dirty="0" smtClean="0"/>
              <a:t>?</a:t>
            </a:r>
          </a:p>
          <a:p>
            <a:r>
              <a:rPr lang="en-US" dirty="0" smtClean="0"/>
              <a:t>Describe the difference between industrial smog and photochemical smog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887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Read in textbook through page </a:t>
            </a:r>
            <a:r>
              <a:rPr lang="en-US" dirty="0" smtClean="0"/>
              <a:t>419</a:t>
            </a:r>
          </a:p>
          <a:p>
            <a:r>
              <a:rPr lang="en-US" dirty="0" smtClean="0"/>
              <a:t>Study Figure 15.7 in the textbook for formation of tropospheric ozone and photochemical smog</a:t>
            </a:r>
            <a:endParaRPr lang="en-US" dirty="0" smtClean="0"/>
          </a:p>
          <a:p>
            <a:r>
              <a:rPr lang="en-US" dirty="0" smtClean="0"/>
              <a:t>Make a flash card for one of the secondary pollutants involved in photochemical smog and list (look at table 15.1):</a:t>
            </a:r>
          </a:p>
          <a:p>
            <a:pPr lvl="1"/>
            <a:r>
              <a:rPr lang="en-US" dirty="0" smtClean="0"/>
              <a:t>How it is formed</a:t>
            </a:r>
          </a:p>
          <a:p>
            <a:pPr lvl="1"/>
            <a:r>
              <a:rPr lang="en-US" dirty="0" smtClean="0"/>
              <a:t>One effect on human health</a:t>
            </a:r>
          </a:p>
          <a:p>
            <a:pPr lvl="1"/>
            <a:r>
              <a:rPr lang="en-US" dirty="0" smtClean="0"/>
              <a:t>One environmental effect</a:t>
            </a:r>
          </a:p>
        </p:txBody>
      </p:sp>
    </p:spTree>
    <p:extLst>
      <p:ext uri="{BB962C8B-B14F-4D97-AF65-F5344CB8AC3E}">
        <p14:creationId xmlns:p14="http://schemas.microsoft.com/office/powerpoint/2010/main" val="2307624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</a:t>
            </a:r>
          </a:p>
          <a:p>
            <a:r>
              <a:rPr lang="en-US" dirty="0" smtClean="0"/>
              <a:t>Article </a:t>
            </a:r>
          </a:p>
          <a:p>
            <a:r>
              <a:rPr lang="en-US" dirty="0" smtClean="0"/>
              <a:t>Videos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795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Pollution is in the troposphere (ground-level pollution)</a:t>
            </a:r>
          </a:p>
          <a:p>
            <a:r>
              <a:rPr lang="en-US" dirty="0" smtClean="0"/>
              <a:t>Pollution in the atmosphere that can harm:</a:t>
            </a:r>
          </a:p>
          <a:p>
            <a:pPr lvl="1"/>
            <a:r>
              <a:rPr lang="en-US" dirty="0" smtClean="0"/>
              <a:t>Animals</a:t>
            </a:r>
          </a:p>
          <a:p>
            <a:pPr lvl="1"/>
            <a:r>
              <a:rPr lang="en-US" dirty="0" smtClean="0"/>
              <a:t>Buildings</a:t>
            </a:r>
          </a:p>
          <a:p>
            <a:pPr lvl="1"/>
            <a:r>
              <a:rPr lang="en-US" dirty="0" smtClean="0"/>
              <a:t>Alter ecosystems</a:t>
            </a:r>
          </a:p>
          <a:p>
            <a:r>
              <a:rPr lang="en-US" dirty="0" smtClean="0"/>
              <a:t>Air pollution is global!</a:t>
            </a:r>
          </a:p>
          <a:p>
            <a:pPr lvl="1"/>
            <a:r>
              <a:rPr lang="en-US" dirty="0" smtClean="0"/>
              <a:t>Ex: South Asian Brown Cloud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430" y="3770313"/>
            <a:ext cx="1870075" cy="270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909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Primary vs. Secondary Air Pollutants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air pollutants: released directly into the atmosphere and are toxic</a:t>
            </a:r>
          </a:p>
          <a:p>
            <a:pPr lvl="1"/>
            <a:r>
              <a:rPr lang="en-US" dirty="0" smtClean="0"/>
              <a:t>Ex: CO, SO</a:t>
            </a:r>
            <a:r>
              <a:rPr lang="en-US" baseline="-25000" dirty="0" smtClean="0"/>
              <a:t>2</a:t>
            </a:r>
            <a:r>
              <a:rPr lang="en-US" dirty="0" smtClean="0"/>
              <a:t>,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, many VOCs</a:t>
            </a:r>
          </a:p>
          <a:p>
            <a:r>
              <a:rPr lang="en-US" dirty="0" smtClean="0"/>
              <a:t>Secondary air pollutants: formed by the combination of primary pollutants in the atmosphere.</a:t>
            </a:r>
          </a:p>
          <a:p>
            <a:pPr lvl="1"/>
            <a:r>
              <a:rPr lang="en-US" dirty="0" smtClean="0"/>
              <a:t>Ex: Ozone, SO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2</a:t>
            </a:r>
            <a:r>
              <a:rPr lang="en-US" dirty="0" smtClean="0"/>
              <a:t>- and NO</a:t>
            </a:r>
            <a:r>
              <a:rPr lang="en-US" baseline="-25000" dirty="0" smtClean="0"/>
              <a:t>3</a:t>
            </a:r>
            <a:r>
              <a:rPr lang="en-US" dirty="0" smtClean="0"/>
              <a:t>-</a:t>
            </a:r>
          </a:p>
          <a:p>
            <a:pPr lvl="1"/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961253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Major Culprits (Criteria Pollutants)</a:t>
            </a:r>
            <a:br>
              <a:rPr lang="en-US" dirty="0" smtClean="0"/>
            </a:br>
            <a:r>
              <a:rPr lang="en-US" dirty="0" smtClean="0"/>
              <a:t>Remember: </a:t>
            </a:r>
            <a:r>
              <a:rPr lang="en-US" b="1" dirty="0" smtClean="0"/>
              <a:t>NOS CLP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Nitrogen Dioxide (NO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Ozone (O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  <a:p>
            <a:r>
              <a:rPr lang="en-US" dirty="0"/>
              <a:t>Sulfur Dioxide (SO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endParaRPr lang="en-US" dirty="0" smtClean="0"/>
          </a:p>
          <a:p>
            <a:r>
              <a:rPr lang="en-US" dirty="0" smtClean="0"/>
              <a:t>Carbon Monoxide (CO)</a:t>
            </a:r>
          </a:p>
          <a:p>
            <a:r>
              <a:rPr lang="en-US" dirty="0" smtClean="0"/>
              <a:t>Lead (</a:t>
            </a:r>
            <a:r>
              <a:rPr lang="en-US" dirty="0" err="1" smtClean="0"/>
              <a:t>P</a:t>
            </a:r>
            <a:r>
              <a:rPr lang="en-US" dirty="0" err="1"/>
              <a:t>b</a:t>
            </a:r>
            <a:r>
              <a:rPr lang="en-US" dirty="0" smtClean="0"/>
              <a:t>)</a:t>
            </a:r>
          </a:p>
          <a:p>
            <a:r>
              <a:rPr lang="en-US" dirty="0" smtClean="0"/>
              <a:t>Particulates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796" y="5020623"/>
            <a:ext cx="1856630" cy="168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20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Z:\sumanas\friedland1e\jpegs\ch15\table_15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856" y="104458"/>
            <a:ext cx="5913575" cy="643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820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9617"/>
            <a:ext cx="8229600" cy="1143000"/>
          </a:xfrm>
        </p:spPr>
        <p:txBody>
          <a:bodyPr/>
          <a:lstStyle/>
          <a:p>
            <a:r>
              <a:rPr lang="en-US" dirty="0" smtClean="0"/>
              <a:t>SO</a:t>
            </a:r>
            <a:r>
              <a:rPr lang="en-US" baseline="-25000" dirty="0" smtClean="0"/>
              <a:t>2</a:t>
            </a:r>
            <a:r>
              <a:rPr lang="en-US" dirty="0" smtClean="0"/>
              <a:t> (sulfur dioxide)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714" y="969655"/>
            <a:ext cx="8229600" cy="4525963"/>
          </a:xfrm>
        </p:spPr>
        <p:txBody>
          <a:bodyPr/>
          <a:lstStyle/>
          <a:p>
            <a:r>
              <a:rPr lang="en-US" dirty="0" smtClean="0"/>
              <a:t>Colorless gas with a strong odor</a:t>
            </a:r>
          </a:p>
          <a:p>
            <a:r>
              <a:rPr lang="en-US" dirty="0" smtClean="0"/>
              <a:t>Respiratory irritant and can damage plant tissue</a:t>
            </a:r>
          </a:p>
          <a:p>
            <a:r>
              <a:rPr lang="en-US" dirty="0" smtClean="0"/>
              <a:t>Primary source: combustion of fossil fuels (</a:t>
            </a:r>
            <a:r>
              <a:rPr lang="en-US" b="1" dirty="0" smtClean="0"/>
              <a:t>coal</a:t>
            </a:r>
            <a:r>
              <a:rPr lang="en-US" dirty="0" smtClean="0"/>
              <a:t> and oil)</a:t>
            </a:r>
          </a:p>
          <a:p>
            <a:r>
              <a:rPr lang="en-US" dirty="0" smtClean="0"/>
              <a:t>Other sources:</a:t>
            </a:r>
          </a:p>
          <a:p>
            <a:pPr lvl="1"/>
            <a:r>
              <a:rPr lang="en-US" dirty="0" smtClean="0"/>
              <a:t>Metal smelting, paper pulping, volcanic eruptions, forest fires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288" y="4956602"/>
            <a:ext cx="2344711" cy="179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39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Nitrogen Oxides (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)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34" y="1392946"/>
            <a:ext cx="8650955" cy="524316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Nitrogen and oxygen react as a result of exposure to high temperatures:</a:t>
            </a:r>
          </a:p>
          <a:p>
            <a:pPr lvl="1"/>
            <a:r>
              <a:rPr lang="en-US" dirty="0" smtClean="0"/>
              <a:t>NO</a:t>
            </a:r>
          </a:p>
          <a:p>
            <a:pPr lvl="2"/>
            <a:r>
              <a:rPr lang="en-US" dirty="0" smtClean="0"/>
              <a:t>Colorless, odorless gas</a:t>
            </a:r>
          </a:p>
          <a:p>
            <a:pPr lvl="2"/>
            <a:r>
              <a:rPr lang="en-US" dirty="0" smtClean="0"/>
              <a:t>N</a:t>
            </a:r>
            <a:r>
              <a:rPr lang="en-US" baseline="-25000" dirty="0" smtClean="0"/>
              <a:t>2 </a:t>
            </a:r>
            <a:r>
              <a:rPr lang="en-US" dirty="0" smtClean="0"/>
              <a:t>+ O</a:t>
            </a:r>
            <a:r>
              <a:rPr lang="en-US" baseline="-25000" dirty="0" smtClean="0"/>
              <a:t>2</a:t>
            </a:r>
            <a:r>
              <a:rPr lang="en-US" dirty="0" smtClean="0">
                <a:sym typeface="Wingdings"/>
              </a:rPr>
              <a:t> 2NO</a:t>
            </a:r>
            <a:endParaRPr lang="en-US" dirty="0" smtClean="0"/>
          </a:p>
          <a:p>
            <a:pPr lvl="1"/>
            <a:r>
              <a:rPr lang="en-US" dirty="0" smtClean="0"/>
              <a:t>NO</a:t>
            </a:r>
            <a:r>
              <a:rPr lang="en-US" baseline="-25000" dirty="0" smtClean="0"/>
              <a:t>2</a:t>
            </a:r>
          </a:p>
          <a:p>
            <a:pPr lvl="2"/>
            <a:r>
              <a:rPr lang="en-US" dirty="0" smtClean="0"/>
              <a:t>Pungent, reddish brown gas</a:t>
            </a:r>
          </a:p>
          <a:p>
            <a:pPr lvl="2"/>
            <a:r>
              <a:rPr lang="en-US" dirty="0" smtClean="0"/>
              <a:t>2NO + O</a:t>
            </a:r>
            <a:r>
              <a:rPr lang="en-US" baseline="-25000" dirty="0" smtClean="0"/>
              <a:t>2</a:t>
            </a:r>
            <a:r>
              <a:rPr lang="en-US" dirty="0" smtClean="0">
                <a:sym typeface="Wingdings"/>
              </a:rPr>
              <a:t> 2NO</a:t>
            </a:r>
            <a:r>
              <a:rPr lang="en-US" baseline="-25000" dirty="0" smtClean="0">
                <a:sym typeface="Wingdings"/>
              </a:rPr>
              <a:t>2</a:t>
            </a:r>
            <a:endParaRPr lang="en-US" baseline="-25000" dirty="0" smtClean="0"/>
          </a:p>
          <a:p>
            <a:r>
              <a:rPr lang="en-US" dirty="0" smtClean="0"/>
              <a:t>Health effects: respiratory irritant, increases susceptibility to respiratory infection</a:t>
            </a:r>
          </a:p>
          <a:p>
            <a:r>
              <a:rPr lang="en-US" dirty="0" smtClean="0"/>
              <a:t>Produced by combustion engines burning fossil fuels</a:t>
            </a:r>
            <a:endParaRPr lang="en-US" dirty="0"/>
          </a:p>
          <a:p>
            <a:r>
              <a:rPr lang="en-US" dirty="0" smtClean="0"/>
              <a:t>Natural sources: forest fires, lightning, microbial action in soils</a:t>
            </a:r>
          </a:p>
        </p:txBody>
      </p:sp>
    </p:spTree>
    <p:extLst>
      <p:ext uri="{BB962C8B-B14F-4D97-AF65-F5344CB8AC3E}">
        <p14:creationId xmlns:p14="http://schemas.microsoft.com/office/powerpoint/2010/main" val="1043441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832</Words>
  <Application>Microsoft Macintosh PowerPoint</Application>
  <PresentationFormat>On-screen Show (4:3)</PresentationFormat>
  <Paragraphs>122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SWBAT identify the major air pollutants and where they come from. </vt:lpstr>
      <vt:lpstr>Unit 9: Air</vt:lpstr>
      <vt:lpstr>Agenda</vt:lpstr>
      <vt:lpstr>Air Pollution</vt:lpstr>
      <vt:lpstr>Primary vs. Secondary Air Pollutants</vt:lpstr>
      <vt:lpstr>The Major Culprits (Criteria Pollutants) Remember: NOS CLP</vt:lpstr>
      <vt:lpstr>PowerPoint Presentation</vt:lpstr>
      <vt:lpstr>SO2 (sulfur dioxide)</vt:lpstr>
      <vt:lpstr>Nitrogen Oxides (NOx)</vt:lpstr>
      <vt:lpstr>Carbon Oxides (CO and CO2)</vt:lpstr>
      <vt:lpstr>Particulate Matter (PM)</vt:lpstr>
      <vt:lpstr>Particulate Matter (PM)</vt:lpstr>
      <vt:lpstr>Photochemical Oxidants</vt:lpstr>
      <vt:lpstr>Photochemical Oxidants</vt:lpstr>
      <vt:lpstr>Smog</vt:lpstr>
      <vt:lpstr>Photochemical Smog (Brown Smog)</vt:lpstr>
      <vt:lpstr>Photochemical Smog</vt:lpstr>
      <vt:lpstr>Lead (Pb) and other Metals</vt:lpstr>
      <vt:lpstr>Volatile Organic Compounds (VOCs)</vt:lpstr>
      <vt:lpstr>Let’s review!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identify the major air pollutants and where they come from.</dc:title>
  <dc:creator>Kayla McDaniel</dc:creator>
  <cp:lastModifiedBy>Kayla McDaniel</cp:lastModifiedBy>
  <cp:revision>82</cp:revision>
  <dcterms:created xsi:type="dcterms:W3CDTF">2015-02-24T00:15:58Z</dcterms:created>
  <dcterms:modified xsi:type="dcterms:W3CDTF">2016-02-24T13:41:39Z</dcterms:modified>
</cp:coreProperties>
</file>