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57" r:id="rId4"/>
    <p:sldId id="261" r:id="rId5"/>
    <p:sldId id="262" r:id="rId6"/>
    <p:sldId id="260" r:id="rId7"/>
    <p:sldId id="259" r:id="rId8"/>
    <p:sldId id="258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4" r:id="rId17"/>
    <p:sldId id="283" r:id="rId18"/>
    <p:sldId id="273" r:id="rId19"/>
    <p:sldId id="278" r:id="rId20"/>
    <p:sldId id="280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EEAA-4E9A-F249-B11D-F834ECF18C9F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F08-FC67-C441-A2DF-318B6E26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9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EEAA-4E9A-F249-B11D-F834ECF18C9F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F08-FC67-C441-A2DF-318B6E26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EEAA-4E9A-F249-B11D-F834ECF18C9F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F08-FC67-C441-A2DF-318B6E26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6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EEAA-4E9A-F249-B11D-F834ECF18C9F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F08-FC67-C441-A2DF-318B6E26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EEAA-4E9A-F249-B11D-F834ECF18C9F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F08-FC67-C441-A2DF-318B6E26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9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EEAA-4E9A-F249-B11D-F834ECF18C9F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F08-FC67-C441-A2DF-318B6E26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7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EEAA-4E9A-F249-B11D-F834ECF18C9F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F08-FC67-C441-A2DF-318B6E26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0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EEAA-4E9A-F249-B11D-F834ECF18C9F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F08-FC67-C441-A2DF-318B6E26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6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EEAA-4E9A-F249-B11D-F834ECF18C9F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F08-FC67-C441-A2DF-318B6E26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7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EEAA-4E9A-F249-B11D-F834ECF18C9F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F08-FC67-C441-A2DF-318B6E26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4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EEAA-4E9A-F249-B11D-F834ECF18C9F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F08-FC67-C441-A2DF-318B6E26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3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EEAA-4E9A-F249-B11D-F834ECF18C9F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0F08-FC67-C441-A2DF-318B6E26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6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neinsight.com/wp-content/uploads/2011/09/Beached-whales.jpg" TargetMode="External"/><Relationship Id="rId4" Type="http://schemas.openxmlformats.org/officeDocument/2006/relationships/image" Target="../media/image14.jpeg"/><Relationship Id="rId5" Type="http://schemas.openxmlformats.org/officeDocument/2006/relationships/oleObject" Target="file:///\\localhost\Users\kmcdaniel\Desktop\NYC%20teaching%20fellows\ES%20resources%20for%20year%202\APES%20Unit%204\Document1!OLE_LINK5" TargetMode="External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rineinsight.com/wp-content/uploads/2010/11/oil-spill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mcdaniel\Desktop\NYC%20teaching%20fellows\ES%20resources%20for%20year%202\APES%20Unit%204\Document1!OLE_LINK1" TargetMode="External"/><Relationship Id="rId4" Type="http://schemas.openxmlformats.org/officeDocument/2006/relationships/image" Target="../media/image5.emf"/><Relationship Id="rId5" Type="http://schemas.openxmlformats.org/officeDocument/2006/relationships/hyperlink" Target="http://www.treehugger.com/natural-sciences/one-fifth-of-juvenile-atlantic-bluefin-tuna-killed-by-bp-oil-spill.html" TargetMode="External"/><Relationship Id="rId6" Type="http://schemas.openxmlformats.org/officeDocument/2006/relationships/image" Target="../media/image7.jpeg"/><Relationship Id="rId7" Type="http://schemas.openxmlformats.org/officeDocument/2006/relationships/oleObject" Target="file:///\\localhost\Users\kmcdaniel\Desktop\NYC%20teaching%20fellows\ES%20resources%20for%20year%202\APES%20Unit%204\Document1!OLE_LINK2" TargetMode="External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mcdaniel\Desktop\NYC%20teaching%20fellows\ES%20resources%20for%20year%202\APES%20Unit%204\Document1!OLE_LINK3" TargetMode="External"/><Relationship Id="rId4" Type="http://schemas.openxmlformats.org/officeDocument/2006/relationships/image" Target="../media/image8.emf"/><Relationship Id="rId5" Type="http://schemas.openxmlformats.org/officeDocument/2006/relationships/image" Target="../media/image9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3780"/>
            <a:ext cx="7772400" cy="2102286"/>
          </a:xfrm>
        </p:spPr>
        <p:txBody>
          <a:bodyPr/>
          <a:lstStyle/>
          <a:p>
            <a:r>
              <a:rPr lang="en-US" dirty="0" smtClean="0"/>
              <a:t>SWBAT evaluate methods for regulating water pollution.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552" y="338784"/>
            <a:ext cx="7228144" cy="2462867"/>
          </a:xfrm>
        </p:spPr>
        <p:txBody>
          <a:bodyPr/>
          <a:lstStyle/>
          <a:p>
            <a:pPr algn="l"/>
            <a:r>
              <a:rPr lang="en-US" dirty="0" smtClean="0"/>
              <a:t>APES Unit 4                                   11/18/15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9708" y="3520192"/>
            <a:ext cx="7772400" cy="265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SWBAT determine the water quality of a pond by measuring dissolved oxygen.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5192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9"/>
            <a:ext cx="8229600" cy="1143000"/>
          </a:xfrm>
        </p:spPr>
        <p:txBody>
          <a:bodyPr/>
          <a:lstStyle/>
          <a:p>
            <a:r>
              <a:rPr lang="en-US" dirty="0" smtClean="0"/>
              <a:t>Sediment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67" y="996031"/>
            <a:ext cx="8229600" cy="4525963"/>
          </a:xfrm>
        </p:spPr>
        <p:txBody>
          <a:bodyPr/>
          <a:lstStyle/>
          <a:p>
            <a:r>
              <a:rPr lang="en-US" dirty="0" smtClean="0"/>
              <a:t>Sediment: particles of sand, silt and clay carried by moving water</a:t>
            </a:r>
          </a:p>
          <a:p>
            <a:r>
              <a:rPr lang="en-US" dirty="0" smtClean="0"/>
              <a:t>Human activities that increase sediments:</a:t>
            </a:r>
          </a:p>
          <a:p>
            <a:pPr lvl="1"/>
            <a:r>
              <a:rPr lang="en-US" dirty="0" smtClean="0"/>
              <a:t>Construction of houses and buildings</a:t>
            </a:r>
          </a:p>
          <a:p>
            <a:pPr lvl="1"/>
            <a:r>
              <a:rPr lang="en-US" dirty="0" smtClean="0"/>
              <a:t>Plowed agricultural fields</a:t>
            </a:r>
            <a:r>
              <a:rPr lang="en-US" dirty="0" smtClean="0">
                <a:sym typeface="Wingdings"/>
              </a:rPr>
              <a:t> susceptible to erosion</a:t>
            </a:r>
          </a:p>
          <a:p>
            <a:r>
              <a:rPr lang="en-US" dirty="0" smtClean="0">
                <a:sym typeface="Wingdings"/>
              </a:rPr>
              <a:t>Effects of increased sediment</a:t>
            </a:r>
          </a:p>
          <a:p>
            <a:pPr lvl="1"/>
            <a:r>
              <a:rPr lang="en-US" dirty="0" smtClean="0">
                <a:sym typeface="Wingdings"/>
              </a:rPr>
              <a:t>Water more cloudy less light penetration</a:t>
            </a:r>
          </a:p>
          <a:p>
            <a:pPr lvl="1"/>
            <a:r>
              <a:rPr lang="en-US" dirty="0" smtClean="0">
                <a:sym typeface="Wingdings"/>
              </a:rPr>
              <a:t>Less light penetration less photosynthesis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11" y="5321123"/>
            <a:ext cx="2175889" cy="1536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43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599" cy="33099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Thermal pollution: human activities cause a significant change the temperature of the water</a:t>
            </a:r>
          </a:p>
          <a:p>
            <a:r>
              <a:rPr lang="en-US" dirty="0" smtClean="0"/>
              <a:t>Most common form: cold water removed to absorb heat for industrial process and then returned back to source</a:t>
            </a:r>
          </a:p>
          <a:p>
            <a:r>
              <a:rPr lang="en-US" dirty="0" smtClean="0"/>
              <a:t>Major cause: nuclear power</a:t>
            </a:r>
          </a:p>
          <a:p>
            <a:r>
              <a:rPr lang="en-US" dirty="0" smtClean="0"/>
              <a:t>Thermal shock: dramatic temperature change can kill many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1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1995" cy="50512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Makes aquatic organisms more vulnerable to parasites and toxic chemicals</a:t>
            </a:r>
          </a:p>
          <a:p>
            <a:r>
              <a:rPr lang="en-US" dirty="0" smtClean="0"/>
              <a:t>Decreases the amount of dissolved oxygen in water</a:t>
            </a:r>
          </a:p>
          <a:p>
            <a:r>
              <a:rPr lang="en-US" dirty="0" smtClean="0"/>
              <a:t>Primary causes:</a:t>
            </a:r>
          </a:p>
          <a:p>
            <a:pPr lvl="1"/>
            <a:r>
              <a:rPr lang="en-US" dirty="0" smtClean="0"/>
              <a:t>Soil erosion</a:t>
            </a:r>
          </a:p>
          <a:p>
            <a:pPr lvl="2"/>
            <a:r>
              <a:rPr lang="en-US" dirty="0" smtClean="0"/>
              <a:t>Soil particles absorb more sunlight</a:t>
            </a:r>
            <a:r>
              <a:rPr lang="en-US" dirty="0" smtClean="0">
                <a:sym typeface="Wingdings"/>
              </a:rPr>
              <a:t> warmer water</a:t>
            </a:r>
            <a:endParaRPr lang="en-US" dirty="0" smtClean="0"/>
          </a:p>
          <a:p>
            <a:pPr lvl="1"/>
            <a:r>
              <a:rPr lang="en-US" dirty="0" smtClean="0"/>
              <a:t>Deforestation of shore lines</a:t>
            </a:r>
          </a:p>
          <a:p>
            <a:pPr lvl="2"/>
            <a:r>
              <a:rPr lang="en-US" dirty="0" smtClean="0"/>
              <a:t>Less shade</a:t>
            </a:r>
            <a:r>
              <a:rPr lang="en-US" dirty="0" smtClean="0">
                <a:sym typeface="Wingdings"/>
              </a:rPr>
              <a:t> more sunlight warmer water</a:t>
            </a:r>
            <a:endParaRPr lang="en-US" dirty="0" smtClean="0"/>
          </a:p>
          <a:p>
            <a:pPr lvl="1"/>
            <a:r>
              <a:rPr lang="en-US" dirty="0" smtClean="0"/>
              <a:t>Coolant use in nuclear reactors</a:t>
            </a:r>
          </a:p>
          <a:p>
            <a:pPr lvl="1"/>
            <a:r>
              <a:rPr lang="en-US" dirty="0" smtClean="0"/>
              <a:t>Run-off from paved surfaces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9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Sounds from ships and submarines can interfere with animal communication</a:t>
            </a:r>
            <a:endParaRPr lang="en-US" dirty="0"/>
          </a:p>
        </p:txBody>
      </p:sp>
      <p:pic>
        <p:nvPicPr>
          <p:cNvPr id="4" name="Picture 3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1621"/>
            <a:ext cx="3997634" cy="23873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034666"/>
              </p:ext>
            </p:extLst>
          </p:nvPr>
        </p:nvGraphicFramePr>
        <p:xfrm>
          <a:off x="5065617" y="3938709"/>
          <a:ext cx="4078383" cy="2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Document" r:id="rId5" imgW="8890000" imgH="5537200" progId="Word.Document.12">
                  <p:link updateAutomatic="1"/>
                </p:oleObj>
              </mc:Choice>
              <mc:Fallback>
                <p:oleObj name="Document" r:id="rId5" imgW="8890000" imgH="5537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65617" y="3938709"/>
                        <a:ext cx="4078383" cy="254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220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Clean Water Act (1972): Protects all surface waters in the U.S.</a:t>
            </a:r>
          </a:p>
          <a:p>
            <a:pPr lvl="1"/>
            <a:r>
              <a:rPr lang="en-US" dirty="0" smtClean="0"/>
              <a:t>Reduced direct pollutant discharge into waterways</a:t>
            </a:r>
          </a:p>
          <a:p>
            <a:pPr lvl="1"/>
            <a:r>
              <a:rPr lang="en-US" dirty="0" smtClean="0"/>
              <a:t>Financed municipal wastewater treatment facilities</a:t>
            </a:r>
          </a:p>
          <a:p>
            <a:pPr lvl="1"/>
            <a:r>
              <a:rPr lang="en-US" dirty="0" smtClean="0"/>
              <a:t>Restoring and maintaining chemical, physical, and biological integrity of the nation’s water</a:t>
            </a:r>
          </a:p>
          <a:p>
            <a:pPr lvl="1"/>
            <a:r>
              <a:rPr lang="en-US" dirty="0" smtClean="0"/>
              <a:t>Supported protection and propagation of fish, wildlife and recreation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4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Ocean Dumping Act (1972): Unlawful for any person to dump sewage sludge or industrial waste into ocean waters</a:t>
            </a:r>
          </a:p>
          <a:p>
            <a:r>
              <a:rPr lang="en-US" dirty="0" smtClean="0"/>
              <a:t>Safe Drinking Water Act (1974):</a:t>
            </a:r>
          </a:p>
          <a:p>
            <a:r>
              <a:rPr lang="en-US" dirty="0" smtClean="0"/>
              <a:t>Sets standards for safe drinking water</a:t>
            </a:r>
          </a:p>
          <a:p>
            <a:pPr lvl="1"/>
            <a:r>
              <a:rPr lang="en-US" dirty="0" smtClean="0"/>
              <a:t>EPA established maximum contaminant levels (MCLs) for 77 different elements</a:t>
            </a:r>
          </a:p>
          <a:p>
            <a:pPr lvl="1"/>
            <a:r>
              <a:rPr lang="en-US" dirty="0" smtClean="0"/>
              <a:t>Includes wells that supply at least 25 people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7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Improvements to clean water drinking act:</a:t>
            </a:r>
          </a:p>
          <a:p>
            <a:pPr lvl="1"/>
            <a:r>
              <a:rPr lang="en-US" dirty="0" smtClean="0"/>
              <a:t>Expanding the rights of citizens to bring lawsuits to uphold water pollution laws</a:t>
            </a:r>
          </a:p>
          <a:p>
            <a:pPr lvl="1"/>
            <a:r>
              <a:rPr lang="en-US" dirty="0" smtClean="0"/>
              <a:t>Strengthening programs to prevent and control toxic water pollution</a:t>
            </a:r>
          </a:p>
          <a:p>
            <a:pPr lvl="1"/>
            <a:r>
              <a:rPr lang="en-US" dirty="0" smtClean="0"/>
              <a:t>Permitting states with good environmental records to take over the clean water program</a:t>
            </a:r>
          </a:p>
          <a:p>
            <a:pPr lvl="1"/>
            <a:r>
              <a:rPr lang="en-US" dirty="0" smtClean="0"/>
              <a:t>Increased monitoring of state programs to make sure permits don’t expire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6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Ocean Dumping Act (1972): Unlawful for any person to dump sewage sludge or industrial waste into ocean waters</a:t>
            </a:r>
          </a:p>
          <a:p>
            <a:r>
              <a:rPr lang="en-US" dirty="0" smtClean="0"/>
              <a:t>Safe Drinking Water Act (1974):</a:t>
            </a:r>
          </a:p>
          <a:p>
            <a:r>
              <a:rPr lang="en-US" dirty="0" smtClean="0"/>
              <a:t>Sets standards for safe drinking water</a:t>
            </a:r>
          </a:p>
          <a:p>
            <a:pPr lvl="1"/>
            <a:r>
              <a:rPr lang="en-US" dirty="0" smtClean="0"/>
              <a:t>EPA established maximum contaminant levels (MCLs) for 77 different elements</a:t>
            </a:r>
          </a:p>
          <a:p>
            <a:pPr lvl="1"/>
            <a:r>
              <a:rPr lang="en-US" dirty="0" smtClean="0"/>
              <a:t>Includes wells that supply at least 25 people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 Pollution Act (1990)</a:t>
            </a:r>
          </a:p>
          <a:p>
            <a:pPr lvl="1"/>
            <a:r>
              <a:rPr lang="en-US" dirty="0" smtClean="0"/>
              <a:t>Strengthened  EPA’s ability to prevent and respond to catastrophic oil spills</a:t>
            </a:r>
          </a:p>
          <a:p>
            <a:pPr lvl="1"/>
            <a:r>
              <a:rPr lang="en-US" dirty="0" smtClean="0"/>
              <a:t>Established a trust fund (financed by tax on oil) that is used to clean up oil spills.</a:t>
            </a:r>
          </a:p>
        </p:txBody>
      </p:sp>
    </p:spTree>
    <p:extLst>
      <p:ext uri="{BB962C8B-B14F-4D97-AF65-F5344CB8AC3E}">
        <p14:creationId xmlns:p14="http://schemas.microsoft.com/office/powerpoint/2010/main" val="4089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D.O. Lab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be handling STRONG acid!</a:t>
            </a:r>
          </a:p>
          <a:p>
            <a:r>
              <a:rPr lang="en-US" dirty="0"/>
              <a:t>Wear goggles and latex gloves AT ALL TIMES!!!!</a:t>
            </a:r>
          </a:p>
          <a:p>
            <a:r>
              <a:rPr lang="en-US" dirty="0"/>
              <a:t>If your gloves tear, get another pair!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7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Lab</a:t>
            </a:r>
            <a:r>
              <a:rPr lang="en-US" dirty="0" smtClean="0"/>
              <a:t>!</a:t>
            </a:r>
          </a:p>
          <a:p>
            <a:r>
              <a:rPr lang="en-US" dirty="0" smtClean="0"/>
              <a:t>Video (if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8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for all 3 sites: 15 degrees C</a:t>
            </a:r>
          </a:p>
        </p:txBody>
      </p:sp>
    </p:spTree>
    <p:extLst>
      <p:ext uri="{BB962C8B-B14F-4D97-AF65-F5344CB8AC3E}">
        <p14:creationId xmlns:p14="http://schemas.microsoft.com/office/powerpoint/2010/main" val="30375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Quality Analysis Questions</a:t>
            </a:r>
          </a:p>
          <a:p>
            <a:r>
              <a:rPr lang="en-US" dirty="0"/>
              <a:t>Wastewater treatment reading and pre-</a:t>
            </a:r>
            <a:r>
              <a:rPr lang="en-US" dirty="0" smtClean="0"/>
              <a:t>lab</a:t>
            </a:r>
          </a:p>
          <a:p>
            <a:r>
              <a:rPr lang="en-US" dirty="0" smtClean="0"/>
              <a:t>Watch for my email and look on the class website for information on 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toxic to marine life</a:t>
            </a:r>
          </a:p>
          <a:p>
            <a:r>
              <a:rPr lang="en-US" dirty="0" smtClean="0"/>
              <a:t>Sources of oil in water:</a:t>
            </a:r>
          </a:p>
          <a:p>
            <a:pPr lvl="1"/>
            <a:r>
              <a:rPr lang="en-US" dirty="0" smtClean="0"/>
              <a:t>Offshore platforms that drill for oil undersea</a:t>
            </a:r>
          </a:p>
          <a:p>
            <a:pPr lvl="1"/>
            <a:r>
              <a:rPr lang="en-US" dirty="0" smtClean="0"/>
              <a:t>The majority of oil pollution in the ocean comes from land </a:t>
            </a:r>
            <a:r>
              <a:rPr lang="en-US" dirty="0" smtClean="0"/>
              <a:t>activities (runoff)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40" y="4293177"/>
            <a:ext cx="3304716" cy="2242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55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Exxon </a:t>
            </a:r>
            <a:r>
              <a:rPr lang="en-US" dirty="0"/>
              <a:t>V</a:t>
            </a:r>
            <a:r>
              <a:rPr lang="en-US" dirty="0" smtClean="0"/>
              <a:t>aldez Oil Spill (1989)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71359"/>
          </a:xfrm>
        </p:spPr>
        <p:txBody>
          <a:bodyPr>
            <a:normAutofit/>
          </a:bodyPr>
          <a:lstStyle/>
          <a:p>
            <a:r>
              <a:rPr lang="en-US" dirty="0" smtClean="0"/>
              <a:t>Oil tanker Exxon Valdez ran aground off the coast of Alaska</a:t>
            </a:r>
          </a:p>
          <a:p>
            <a:r>
              <a:rPr lang="en-US" dirty="0" smtClean="0"/>
              <a:t>Spilled 11 million gallons of crude oil</a:t>
            </a:r>
          </a:p>
          <a:p>
            <a:r>
              <a:rPr lang="en-US" dirty="0" smtClean="0"/>
              <a:t>About 14,500 gallons still remain</a:t>
            </a:r>
          </a:p>
          <a:p>
            <a:r>
              <a:rPr lang="en-US" dirty="0" smtClean="0"/>
              <a:t>Consequences:</a:t>
            </a:r>
          </a:p>
          <a:p>
            <a:pPr lvl="1"/>
            <a:r>
              <a:rPr lang="en-US" dirty="0" smtClean="0"/>
              <a:t>Widespread shoreline contamination</a:t>
            </a:r>
          </a:p>
          <a:p>
            <a:pPr lvl="1"/>
            <a:r>
              <a:rPr lang="en-US" dirty="0" smtClean="0"/>
              <a:t>Decline in bird populations</a:t>
            </a:r>
          </a:p>
          <a:p>
            <a:pPr lvl="1"/>
            <a:r>
              <a:rPr lang="en-US" dirty="0" smtClean="0"/>
              <a:t>Passage of the </a:t>
            </a:r>
            <a:r>
              <a:rPr lang="en-US" dirty="0"/>
              <a:t>O</a:t>
            </a:r>
            <a:r>
              <a:rPr lang="en-US" dirty="0" smtClean="0"/>
              <a:t>il </a:t>
            </a:r>
            <a:r>
              <a:rPr lang="en-US" dirty="0"/>
              <a:t>P</a:t>
            </a:r>
            <a:r>
              <a:rPr lang="en-US" dirty="0" smtClean="0"/>
              <a:t>ollution Act</a:t>
            </a:r>
          </a:p>
          <a:p>
            <a:pPr lvl="1"/>
            <a:r>
              <a:rPr lang="en-US" dirty="0" smtClean="0"/>
              <a:t>Disruption of salmon migration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3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Exxon Valdez Oil Spill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4" y="4301194"/>
            <a:ext cx="2983328" cy="206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87" y="1600200"/>
            <a:ext cx="3435027" cy="240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26" y="4108887"/>
            <a:ext cx="3807774" cy="2749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12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B.P. Oil Spill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Explosion on an offshore platform caused pipe to break on ocean floor</a:t>
            </a:r>
          </a:p>
          <a:p>
            <a:r>
              <a:rPr lang="en-US" dirty="0" smtClean="0"/>
              <a:t>206 million gallons of oil leaked</a:t>
            </a:r>
          </a:p>
          <a:p>
            <a:r>
              <a:rPr lang="en-US" dirty="0" smtClean="0"/>
              <a:t>Contamination of beaches, wildlife, and estuaries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227158"/>
              </p:ext>
            </p:extLst>
          </p:nvPr>
        </p:nvGraphicFramePr>
        <p:xfrm>
          <a:off x="457200" y="4489676"/>
          <a:ext cx="2735651" cy="2112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Document" r:id="rId3" imgW="7696200" imgH="5943600" progId="Word.Document.12">
                  <p:link updateAutomatic="1"/>
                </p:oleObj>
              </mc:Choice>
              <mc:Fallback>
                <p:oleObj name="Document" r:id="rId3" imgW="7696200" imgH="5943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489676"/>
                        <a:ext cx="2735651" cy="2112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rc_mi" descr="http://media.treehugger.com/assets/images/2011/10/20101020-gulf-oil-spill-map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25" y="4597529"/>
            <a:ext cx="2504395" cy="17777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313"/>
              </p:ext>
            </p:extLst>
          </p:nvPr>
        </p:nvGraphicFramePr>
        <p:xfrm>
          <a:off x="6369808" y="4701881"/>
          <a:ext cx="2399542" cy="169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Document" r:id="rId7" imgW="8394700" imgH="5943600" progId="Word.Document.12">
                  <p:link updateAutomatic="1"/>
                </p:oleObj>
              </mc:Choice>
              <mc:Fallback>
                <p:oleObj name="Document" r:id="rId7" imgW="8394700" imgH="5943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69808" y="4701881"/>
                        <a:ext cx="2399542" cy="1698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81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Spill Cleanup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coagulating agents that causes floating oil to clump together</a:t>
            </a:r>
          </a:p>
          <a:p>
            <a:r>
              <a:rPr lang="en-US" dirty="0" smtClean="0"/>
              <a:t>Burn the oil</a:t>
            </a:r>
          </a:p>
          <a:p>
            <a:r>
              <a:rPr lang="en-US" dirty="0" smtClean="0"/>
              <a:t>Use absorbing pads or large mesh pillows to soak up oil</a:t>
            </a:r>
          </a:p>
          <a:p>
            <a:r>
              <a:rPr lang="en-US" dirty="0" smtClean="0"/>
              <a:t>Use dispersing agents to break up oil slicks</a:t>
            </a:r>
          </a:p>
          <a:p>
            <a:pPr lvl="1"/>
            <a:r>
              <a:rPr lang="en-US" dirty="0" smtClean="0"/>
              <a:t>Con: can be toxic to marine animals</a:t>
            </a:r>
          </a:p>
          <a:p>
            <a:r>
              <a:rPr lang="en-US" dirty="0" smtClean="0"/>
              <a:t>Plastic barriers laid out to contain oil</a:t>
            </a:r>
          </a:p>
          <a:p>
            <a:r>
              <a:rPr lang="en-US" dirty="0" smtClean="0"/>
              <a:t>Genetically engineered bacteria to eat oil</a:t>
            </a:r>
          </a:p>
          <a:p>
            <a:r>
              <a:rPr lang="en-US" dirty="0" smtClean="0"/>
              <a:t>Animals must be cleaned by hand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0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Spill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53" y="1119106"/>
            <a:ext cx="8229600" cy="4525963"/>
          </a:xfrm>
        </p:spPr>
        <p:txBody>
          <a:bodyPr/>
          <a:lstStyle/>
          <a:p>
            <a:r>
              <a:rPr lang="en-US" dirty="0" smtClean="0"/>
              <a:t>The Oil </a:t>
            </a:r>
            <a:r>
              <a:rPr lang="en-US" dirty="0"/>
              <a:t>P</a:t>
            </a:r>
            <a:r>
              <a:rPr lang="en-US" dirty="0" smtClean="0"/>
              <a:t>ollution Act</a:t>
            </a:r>
          </a:p>
          <a:p>
            <a:r>
              <a:rPr lang="en-US" dirty="0" smtClean="0"/>
              <a:t>MARPOL</a:t>
            </a:r>
          </a:p>
          <a:p>
            <a:pPr lvl="1"/>
            <a:r>
              <a:rPr lang="en-US" dirty="0" smtClean="0"/>
              <a:t>International convention for prevention of pollution of marine environment by oil spills</a:t>
            </a:r>
          </a:p>
          <a:p>
            <a:r>
              <a:rPr lang="en-US" dirty="0" smtClean="0"/>
              <a:t>The Clean Water Act (1972)</a:t>
            </a:r>
          </a:p>
          <a:p>
            <a:r>
              <a:rPr lang="en-US" dirty="0" smtClean="0"/>
              <a:t>Catamaran hull tankers</a:t>
            </a:r>
          </a:p>
          <a:p>
            <a:r>
              <a:rPr lang="en-US" dirty="0" smtClean="0"/>
              <a:t>Fit oil tankers with double hulls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2792"/>
              </p:ext>
            </p:extLst>
          </p:nvPr>
        </p:nvGraphicFramePr>
        <p:xfrm>
          <a:off x="1643794" y="5212844"/>
          <a:ext cx="2391569" cy="1645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Document" r:id="rId3" imgW="7975600" imgH="5486400" progId="Word.Document.12">
                  <p:link updateAutomatic="1"/>
                </p:oleObj>
              </mc:Choice>
              <mc:Fallback>
                <p:oleObj name="Document" r:id="rId3" imgW="7975600" imgH="5486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3794" y="5212844"/>
                        <a:ext cx="2391569" cy="1645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49" y="5212844"/>
            <a:ext cx="3444457" cy="1645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44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Waste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085"/>
            <a:ext cx="8229600" cy="4525963"/>
          </a:xfrm>
        </p:spPr>
        <p:txBody>
          <a:bodyPr/>
          <a:lstStyle/>
          <a:p>
            <a:r>
              <a:rPr lang="en-US" dirty="0" smtClean="0"/>
              <a:t>Garbage dumped in bodies of water</a:t>
            </a:r>
          </a:p>
          <a:p>
            <a:r>
              <a:rPr lang="en-US" dirty="0" smtClean="0"/>
              <a:t>Great Pacific Garbage Patch</a:t>
            </a:r>
          </a:p>
          <a:p>
            <a:pPr lvl="1"/>
            <a:r>
              <a:rPr lang="en-US" dirty="0" smtClean="0"/>
              <a:t>Size of Texas</a:t>
            </a:r>
          </a:p>
          <a:p>
            <a:r>
              <a:rPr lang="en-US" dirty="0" smtClean="0"/>
              <a:t>Coal ash: waste product from burning coal</a:t>
            </a:r>
          </a:p>
          <a:p>
            <a:pPr lvl="1"/>
            <a:r>
              <a:rPr lang="en-US" dirty="0" smtClean="0"/>
              <a:t>Contains mercury, arsenic and lead</a:t>
            </a:r>
          </a:p>
          <a:p>
            <a:pPr lvl="1"/>
            <a:r>
              <a:rPr lang="en-US" dirty="0" smtClean="0"/>
              <a:t>EPA does not classify it as a hazardous waste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39" y="4581727"/>
            <a:ext cx="3571582" cy="214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17" y="4717991"/>
            <a:ext cx="2856446" cy="2010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55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799</Words>
  <Application>Microsoft Macintosh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Office Theme</vt:lpstr>
      <vt:lpstr>\\localhost\Users\kmcdaniel\Desktop\NYC teaching fellows\ES resources for year 2\APES Unit 4\Document1!OLE_LINK1</vt:lpstr>
      <vt:lpstr>\\localhost\Users\kmcdaniel\Desktop\NYC teaching fellows\ES resources for year 2\APES Unit 4\Document1!OLE_LINK2</vt:lpstr>
      <vt:lpstr>\\localhost\Users\kmcdaniel\Desktop\NYC teaching fellows\ES resources for year 2\APES Unit 4\Document1!OLE_LINK3</vt:lpstr>
      <vt:lpstr>\\localhost\Users\kmcdaniel\Desktop\NYC teaching fellows\ES resources for year 2\APES Unit 4\Document1!OLE_LINK5</vt:lpstr>
      <vt:lpstr>SWBAT evaluate methods for regulating water pollution.</vt:lpstr>
      <vt:lpstr>Agenda</vt:lpstr>
      <vt:lpstr>Oil Pollution</vt:lpstr>
      <vt:lpstr>Exxon Valdez Oil Spill (1989)</vt:lpstr>
      <vt:lpstr>Exxon Valdez Oil Spill</vt:lpstr>
      <vt:lpstr>B.P. Oil Spill (2010)</vt:lpstr>
      <vt:lpstr>Oil Spill Cleanup</vt:lpstr>
      <vt:lpstr>Oil Spill Prevention</vt:lpstr>
      <vt:lpstr>Solid Waste Pollution</vt:lpstr>
      <vt:lpstr>Sediment Pollution</vt:lpstr>
      <vt:lpstr>Thermal pollution</vt:lpstr>
      <vt:lpstr>Thermal Pollution</vt:lpstr>
      <vt:lpstr>Noise Pollution</vt:lpstr>
      <vt:lpstr>Water Quality Legislation</vt:lpstr>
      <vt:lpstr>Water Quality Legislation</vt:lpstr>
      <vt:lpstr>Water Quality Legislation</vt:lpstr>
      <vt:lpstr>Water Quality Legislation</vt:lpstr>
      <vt:lpstr>Water Quality Legislation</vt:lpstr>
      <vt:lpstr>D.O. Lab Safety</vt:lpstr>
      <vt:lpstr>Calculations: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</dc:title>
  <dc:creator>Kayla McDaniel</dc:creator>
  <cp:lastModifiedBy>Kayla McDaniel</cp:lastModifiedBy>
  <cp:revision>64</cp:revision>
  <dcterms:created xsi:type="dcterms:W3CDTF">2014-11-25T15:37:41Z</dcterms:created>
  <dcterms:modified xsi:type="dcterms:W3CDTF">2015-11-18T18:04:56Z</dcterms:modified>
</cp:coreProperties>
</file>