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3" r:id="rId8"/>
    <p:sldId id="264" r:id="rId9"/>
    <p:sldId id="278" r:id="rId10"/>
    <p:sldId id="265" r:id="rId11"/>
    <p:sldId id="267" r:id="rId12"/>
    <p:sldId id="266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  <p:sldId id="277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B65B-7DD1-8A4C-B9A1-B453B3FEECD7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9F64-7F40-3F44-BEEA-236C7DBB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8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B65B-7DD1-8A4C-B9A1-B453B3FEECD7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9F64-7F40-3F44-BEEA-236C7DBB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8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B65B-7DD1-8A4C-B9A1-B453B3FEECD7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9F64-7F40-3F44-BEEA-236C7DBB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7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B65B-7DD1-8A4C-B9A1-B453B3FEECD7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9F64-7F40-3F44-BEEA-236C7DBB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0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B65B-7DD1-8A4C-B9A1-B453B3FEECD7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9F64-7F40-3F44-BEEA-236C7DBB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5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B65B-7DD1-8A4C-B9A1-B453B3FEECD7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9F64-7F40-3F44-BEEA-236C7DBB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5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B65B-7DD1-8A4C-B9A1-B453B3FEECD7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9F64-7F40-3F44-BEEA-236C7DBB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4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B65B-7DD1-8A4C-B9A1-B453B3FEECD7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9F64-7F40-3F44-BEEA-236C7DBB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B65B-7DD1-8A4C-B9A1-B453B3FEECD7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9F64-7F40-3F44-BEEA-236C7DBB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9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B65B-7DD1-8A4C-B9A1-B453B3FEECD7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9F64-7F40-3F44-BEEA-236C7DBB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1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B65B-7DD1-8A4C-B9A1-B453B3FEECD7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9F64-7F40-3F44-BEEA-236C7DBB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6B65B-7DD1-8A4C-B9A1-B453B3FEECD7}" type="datetimeFigureOut">
              <a:rPr lang="en-US" smtClean="0"/>
              <a:t>11/17/15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D9F64-7F40-3F44-BEEA-236C7DBB3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nr.mo.gov/geology/images/calciticlimestonelg.jpg" TargetMode="Externa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www.friendsofblackwater.org/eagle_cam_blog06/archives/2006/05/10/index.html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vestigatingpower.org/journalist/rachel-carson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hst-7134682615375.stores.yahoo.net/index.html" TargetMode="External"/><Relationship Id="rId3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1-news.softpedia-static.com/images/news2/Atrazine-Causes-Hormonal-Impairment-Hemraphroditism-and-Death-2.jpg" TargetMode="Externa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mcdaniel\Desktop\NYC%20teaching%20fellows\ES%20resources%20for%20year%202\APES%20Unit%204\Document1!OLE_LINK1" TargetMode="External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98681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/>
              <a:t>SWBT identify the effect of chemical pollutants on the water supply and human health.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637" y="60467"/>
            <a:ext cx="7409563" cy="2341932"/>
          </a:xfrm>
        </p:spPr>
        <p:txBody>
          <a:bodyPr/>
          <a:lstStyle/>
          <a:p>
            <a:pPr algn="l"/>
            <a:r>
              <a:rPr lang="en-US" dirty="0" smtClean="0"/>
              <a:t>APES Unit 4                                       11/17/15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6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50" y="-69359"/>
            <a:ext cx="8229600" cy="1143000"/>
          </a:xfrm>
        </p:spPr>
        <p:txBody>
          <a:bodyPr/>
          <a:lstStyle/>
          <a:p>
            <a:r>
              <a:rPr lang="en-US" dirty="0" smtClean="0"/>
              <a:t>Acid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292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Wet-acid deposition: rain and snow</a:t>
            </a:r>
          </a:p>
          <a:p>
            <a:r>
              <a:rPr lang="en-US" dirty="0" smtClean="0"/>
              <a:t>Dry-acid deposition: gases and particles that attach to the surfaces of plants, soil and water</a:t>
            </a:r>
          </a:p>
          <a:p>
            <a:r>
              <a:rPr lang="en-US" dirty="0" smtClean="0"/>
              <a:t>Reduces the pH below 5</a:t>
            </a:r>
          </a:p>
          <a:p>
            <a:r>
              <a:rPr lang="en-US" dirty="0" smtClean="0"/>
              <a:t>Can cause aquatic animal populations to decrease significantly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450" y="3995905"/>
            <a:ext cx="3268350" cy="27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7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Deposition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24" y="1330282"/>
            <a:ext cx="8223175" cy="4795882"/>
          </a:xfrm>
        </p:spPr>
        <p:txBody>
          <a:bodyPr/>
          <a:lstStyle/>
          <a:p>
            <a:r>
              <a:rPr lang="en-US" dirty="0" smtClean="0"/>
              <a:t>A lake or pond can be protected from acid deposition by natural buffers from limestone</a:t>
            </a:r>
          </a:p>
          <a:p>
            <a:pPr lvl="1"/>
            <a:r>
              <a:rPr lang="en-US" dirty="0" smtClean="0"/>
              <a:t>Reason: limestone is basic</a:t>
            </a:r>
          </a:p>
          <a:p>
            <a:r>
              <a:rPr lang="en-US" dirty="0" smtClean="0"/>
              <a:t>Increased amounts of acid mobilize aluminum ions</a:t>
            </a:r>
          </a:p>
          <a:p>
            <a:pPr lvl="1"/>
            <a:r>
              <a:rPr lang="en-US" dirty="0" smtClean="0"/>
              <a:t>Aluminum ions cause stunting of root growth</a:t>
            </a:r>
          </a:p>
          <a:p>
            <a:pPr lvl="1"/>
            <a:r>
              <a:rPr lang="en-US" dirty="0" smtClean="0"/>
              <a:t>Can reduce populations of soil microorganisms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5300289"/>
            <a:ext cx="1737360" cy="133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0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mine drainage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Underground mines flood with groundwater</a:t>
            </a:r>
            <a:r>
              <a:rPr lang="en-US" dirty="0" smtClean="0">
                <a:sym typeface="Wingdings"/>
              </a:rPr>
              <a:t></a:t>
            </a:r>
          </a:p>
          <a:p>
            <a:r>
              <a:rPr lang="en-US" dirty="0" smtClean="0">
                <a:sym typeface="Wingdings"/>
              </a:rPr>
              <a:t>Water + air allows pyrite rock to break down</a:t>
            </a:r>
          </a:p>
          <a:p>
            <a:r>
              <a:rPr lang="en-US" dirty="0" smtClean="0">
                <a:sym typeface="Wingdings"/>
              </a:rPr>
              <a:t>Produces iron and hydrogen ions acidic pH</a:t>
            </a:r>
          </a:p>
          <a:p>
            <a:r>
              <a:rPr lang="en-US" dirty="0" smtClean="0">
                <a:sym typeface="Wingdings"/>
              </a:rPr>
              <a:t>Water comes to the surface and pollutes streams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05" y="4879142"/>
            <a:ext cx="2190552" cy="1978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13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Synthetic Organic (carbon containing)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Chlorinated hydrocarbons are the most persistent pesticide in the environment</a:t>
            </a:r>
          </a:p>
          <a:p>
            <a:pPr lvl="1"/>
            <a:r>
              <a:rPr lang="en-US" dirty="0" smtClean="0"/>
              <a:t>Example: DDT</a:t>
            </a:r>
          </a:p>
          <a:p>
            <a:pPr lvl="2"/>
            <a:r>
              <a:rPr lang="en-US" dirty="0" smtClean="0"/>
              <a:t>Responsible for the deaths of many birds</a:t>
            </a:r>
          </a:p>
          <a:p>
            <a:pPr lvl="2"/>
            <a:r>
              <a:rPr lang="en-US" dirty="0" smtClean="0"/>
              <a:t>Known to cause human neurological damage</a:t>
            </a:r>
          </a:p>
          <a:p>
            <a:pPr lvl="2"/>
            <a:r>
              <a:rPr lang="en-US" dirty="0" smtClean="0"/>
              <a:t>Subject of Rachel Carson’s Silent Spring</a:t>
            </a:r>
          </a:p>
        </p:txBody>
      </p:sp>
      <p:pic>
        <p:nvPicPr>
          <p:cNvPr id="5" name="irc_mi" descr="http://www.investigatingpower.org/images/headshots/carson_40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66" y="4938163"/>
            <a:ext cx="2297968" cy="16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friendsofblackwater.org/eagle_cam_blog06/pgceagle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09" y="4756761"/>
            <a:ext cx="2095435" cy="2101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51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U.S. stopped spraying DDT in 1972</a:t>
            </a:r>
          </a:p>
          <a:p>
            <a:r>
              <a:rPr lang="en-US" dirty="0" smtClean="0"/>
              <a:t>In the U.S., DDT </a:t>
            </a:r>
            <a:r>
              <a:rPr lang="en-US" dirty="0"/>
              <a:t>has been replaced with organophosphates which are highly toxic to humans but less </a:t>
            </a:r>
            <a:r>
              <a:rPr lang="en-US" dirty="0" smtClean="0"/>
              <a:t>persistent</a:t>
            </a:r>
          </a:p>
          <a:p>
            <a:r>
              <a:rPr lang="en-US" dirty="0" smtClean="0"/>
              <a:t>Still produced in many developing countries to combat malaria</a:t>
            </a:r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60" y="4950460"/>
            <a:ext cx="3950335" cy="1907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53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Inert ingredients: make a pesticide more effective</a:t>
            </a:r>
          </a:p>
          <a:p>
            <a:pPr lvl="1"/>
            <a:r>
              <a:rPr lang="en-US" dirty="0" smtClean="0"/>
              <a:t>Can be harmful</a:t>
            </a:r>
          </a:p>
          <a:p>
            <a:pPr lvl="1"/>
            <a:r>
              <a:rPr lang="en-US" dirty="0" smtClean="0"/>
              <a:t>Example: Roundup contains inert ingredient that is highly toxic to amphibians</a:t>
            </a:r>
          </a:p>
          <a:p>
            <a:pPr lvl="1"/>
            <a:r>
              <a:rPr lang="en-US" dirty="0" smtClean="0"/>
              <a:t>Example: Atrazine can change the sex of adult frogs and lower their fertility. </a:t>
            </a:r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2" y="4747150"/>
            <a:ext cx="2072781" cy="211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48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razine Levels Across the N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36" y="529244"/>
            <a:ext cx="4253257" cy="5940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Organic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Pharmaceuticals and Hormones:</a:t>
            </a:r>
          </a:p>
          <a:p>
            <a:pPr lvl="1"/>
            <a:r>
              <a:rPr lang="en-US" dirty="0" smtClean="0"/>
              <a:t>In the U.S. 50% of streams contained antibiotics</a:t>
            </a:r>
          </a:p>
          <a:p>
            <a:pPr lvl="1"/>
            <a:r>
              <a:rPr lang="en-US" dirty="0" smtClean="0"/>
              <a:t>80% contained nonprescription drugs</a:t>
            </a:r>
          </a:p>
          <a:p>
            <a:pPr lvl="1"/>
            <a:r>
              <a:rPr lang="en-US" dirty="0" smtClean="0"/>
              <a:t>90% contained steroids</a:t>
            </a:r>
          </a:p>
          <a:p>
            <a:pPr lvl="1"/>
            <a:r>
              <a:rPr lang="en-US" dirty="0" smtClean="0"/>
              <a:t>Drugs that mimic estrogen are connected to male fish growing female eggs in testes</a:t>
            </a:r>
          </a:p>
          <a:p>
            <a:r>
              <a:rPr lang="en-US" dirty="0" smtClean="0"/>
              <a:t>Military Compounds:</a:t>
            </a:r>
          </a:p>
          <a:p>
            <a:pPr lvl="1"/>
            <a:r>
              <a:rPr lang="en-US" dirty="0" smtClean="0"/>
              <a:t>Perchlorates used for rocket fuel</a:t>
            </a:r>
          </a:p>
          <a:p>
            <a:pPr lvl="1"/>
            <a:r>
              <a:rPr lang="en-US" dirty="0" smtClean="0"/>
              <a:t>Can leach from contaminated soil into groundwater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401"/>
            <a:ext cx="8229600" cy="1143000"/>
          </a:xfrm>
        </p:spPr>
        <p:txBody>
          <a:bodyPr/>
          <a:lstStyle/>
          <a:p>
            <a:r>
              <a:rPr lang="en-US" dirty="0" smtClean="0"/>
              <a:t>Industrial Compounds: PCBs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087"/>
            <a:ext cx="8229600" cy="4525963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sed in manufacturing plastics and insulate electrical transformers</a:t>
            </a:r>
          </a:p>
          <a:p>
            <a:r>
              <a:rPr lang="en-US" dirty="0"/>
              <a:t> </a:t>
            </a:r>
            <a:r>
              <a:rPr lang="en-US" dirty="0" smtClean="0"/>
              <a:t>Health effects: lethal and carcinogenic if ingested</a:t>
            </a:r>
          </a:p>
          <a:p>
            <a:r>
              <a:rPr lang="en-US" dirty="0" smtClean="0"/>
              <a:t>Case Study: Hudson River </a:t>
            </a:r>
          </a:p>
          <a:p>
            <a:pPr lvl="1"/>
            <a:r>
              <a:rPr lang="en-US" dirty="0" smtClean="0"/>
              <a:t>General electric manufacturing plant  dumped 590,000 kg of PCBs </a:t>
            </a:r>
            <a:endParaRPr lang="en-US" dirty="0"/>
          </a:p>
          <a:p>
            <a:pPr lvl="1"/>
            <a:r>
              <a:rPr lang="en-US" dirty="0" smtClean="0"/>
              <a:t>2009 – General Electric forced to dredge the river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591" y="5173301"/>
            <a:ext cx="2377473" cy="16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8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Compounds: PBDEs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buildings and contents less flammable</a:t>
            </a:r>
          </a:p>
          <a:p>
            <a:r>
              <a:rPr lang="en-US" dirty="0" smtClean="0"/>
              <a:t>Have been detected in fish, aquatic birds, and human breast milk</a:t>
            </a:r>
          </a:p>
          <a:p>
            <a:r>
              <a:rPr lang="en-US" dirty="0" smtClean="0"/>
              <a:t>Exposure can lead to brain damage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826" y="4069662"/>
            <a:ext cx="2212427" cy="25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2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Videos</a:t>
            </a:r>
          </a:p>
          <a:p>
            <a:r>
              <a:rPr lang="en-US" dirty="0" smtClean="0"/>
              <a:t>Announcement: Unit 4 Exam on Tues. Nov. 24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9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08" y="463583"/>
            <a:ext cx="6914064" cy="6222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03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dangers associated with heavy metals in water</a:t>
            </a:r>
          </a:p>
          <a:p>
            <a:r>
              <a:rPr lang="en-US" dirty="0" smtClean="0"/>
              <a:t>Explain the role of acid deposition in water pollution</a:t>
            </a:r>
          </a:p>
          <a:p>
            <a:r>
              <a:rPr lang="en-US" dirty="0" smtClean="0"/>
              <a:t>Name examples of synthetic compounds that have been found in our water supply and explain why they are a concern.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2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reading Ch. 14- all the way to the end!</a:t>
            </a:r>
          </a:p>
          <a:p>
            <a:r>
              <a:rPr lang="en-US" dirty="0" smtClean="0"/>
              <a:t>Read Quality of Water Pre-lab and Answer Questions</a:t>
            </a:r>
          </a:p>
          <a:p>
            <a:r>
              <a:rPr lang="en-US" dirty="0" smtClean="0"/>
              <a:t>Collect </a:t>
            </a:r>
            <a:r>
              <a:rPr lang="en-US" dirty="0"/>
              <a:t>W</a:t>
            </a:r>
            <a:r>
              <a:rPr lang="en-US" dirty="0" smtClean="0"/>
              <a:t>ater Samples pretty </a:t>
            </a:r>
            <a:r>
              <a:rPr lang="en-US" dirty="0"/>
              <a:t>p</a:t>
            </a:r>
            <a:r>
              <a:rPr lang="en-US" dirty="0" smtClean="0"/>
              <a:t>lease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089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Animal feedlots and manure lagoons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36" y="1417638"/>
            <a:ext cx="8229600" cy="4525963"/>
          </a:xfrm>
        </p:spPr>
        <p:txBody>
          <a:bodyPr/>
          <a:lstStyle/>
          <a:p>
            <a:r>
              <a:rPr lang="en-US" dirty="0" smtClean="0"/>
              <a:t>Animal waste can contaminate water</a:t>
            </a:r>
          </a:p>
          <a:p>
            <a:pPr lvl="1"/>
            <a:r>
              <a:rPr lang="en-US" dirty="0" smtClean="0"/>
              <a:t>Waste from CAFOs contains hormones and antibiotics</a:t>
            </a:r>
          </a:p>
          <a:p>
            <a:r>
              <a:rPr lang="en-US" dirty="0" smtClean="0"/>
              <a:t>Manure lagoons: human-made ponds lined with rubber to prevent the manure from leaking into the groundwater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849889"/>
              </p:ext>
            </p:extLst>
          </p:nvPr>
        </p:nvGraphicFramePr>
        <p:xfrm>
          <a:off x="4015551" y="4601460"/>
          <a:ext cx="4671249" cy="225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Document" r:id="rId3" imgW="5626100" imgH="2717800" progId="Word.Document.12">
                  <p:link updateAutomatic="1"/>
                </p:oleObj>
              </mc:Choice>
              <mc:Fallback>
                <p:oleObj name="Document" r:id="rId3" imgW="5626100" imgH="2717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5551" y="4601460"/>
                        <a:ext cx="4671249" cy="2256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475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Heavy Metals: Lead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2152" cy="4970580"/>
          </a:xfrm>
        </p:spPr>
        <p:txBody>
          <a:bodyPr>
            <a:normAutofit/>
          </a:bodyPr>
          <a:lstStyle/>
          <a:p>
            <a:r>
              <a:rPr lang="en-US" dirty="0" smtClean="0"/>
              <a:t>Lead may contaminate water by passing through pipes of older homes that contain lead.</a:t>
            </a:r>
          </a:p>
          <a:p>
            <a:r>
              <a:rPr lang="en-US" dirty="0" smtClean="0"/>
              <a:t>Lead poisoning:</a:t>
            </a:r>
          </a:p>
          <a:p>
            <a:pPr lvl="1"/>
            <a:r>
              <a:rPr lang="en-US" dirty="0" smtClean="0"/>
              <a:t>Can damage brain, nervous system and kidneys</a:t>
            </a:r>
          </a:p>
          <a:p>
            <a:pPr lvl="1"/>
            <a:r>
              <a:rPr lang="en-US" dirty="0" smtClean="0"/>
              <a:t>Symptoms: anemia, headaches, vomiting and increased blood pressure</a:t>
            </a:r>
          </a:p>
          <a:p>
            <a:pPr lvl="1"/>
            <a:r>
              <a:rPr lang="en-US" dirty="0" smtClean="0"/>
              <a:t> affects 5% of the population</a:t>
            </a:r>
          </a:p>
          <a:p>
            <a:pPr lvl="1"/>
            <a:r>
              <a:rPr lang="en-US" dirty="0" smtClean="0"/>
              <a:t>Is a greater risk for lower income families.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28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Metals: Arsenic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Arsenic occurs naturally in Earth’s crust and can dissolve into groundwater.</a:t>
            </a:r>
          </a:p>
          <a:p>
            <a:r>
              <a:rPr lang="en-US" dirty="0" smtClean="0"/>
              <a:t>Can be removed from drinking water with fine membrane filtration, distillation and reverse osmosis. </a:t>
            </a:r>
          </a:p>
          <a:p>
            <a:r>
              <a:rPr lang="en-US" dirty="0" smtClean="0"/>
              <a:t>Arsenic poisoning associated with cancers of skin, lungs, kidneys, and bladder.</a:t>
            </a:r>
          </a:p>
          <a:p>
            <a:r>
              <a:rPr lang="en-US" dirty="0" smtClean="0"/>
              <a:t>Most common in west and </a:t>
            </a:r>
            <a:r>
              <a:rPr lang="en-US" dirty="0" err="1" smtClean="0"/>
              <a:t>midwest</a:t>
            </a:r>
            <a:r>
              <a:rPr lang="en-US" dirty="0" smtClean="0"/>
              <a:t> in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2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Arsenic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77" y="1769910"/>
            <a:ext cx="6395509" cy="4176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97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Metals: Mercury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2/3 of mercury from human activities is from burning fossil </a:t>
            </a:r>
            <a:r>
              <a:rPr lang="en-US" dirty="0" smtClean="0"/>
              <a:t>fuels</a:t>
            </a:r>
          </a:p>
          <a:p>
            <a:pPr lvl="1"/>
            <a:r>
              <a:rPr lang="en-US" dirty="0" smtClean="0"/>
              <a:t>Specifically coal</a:t>
            </a:r>
            <a:endParaRPr lang="en-US" dirty="0" smtClean="0"/>
          </a:p>
          <a:p>
            <a:r>
              <a:rPr lang="en-US" dirty="0" smtClean="0"/>
              <a:t>Mercury poisoning: nervous system damage, kidney damage, eye damage and congenital defects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106" y="4392504"/>
            <a:ext cx="2388047" cy="238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2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65066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Heavy Metals: </a:t>
            </a:r>
            <a:r>
              <a:rPr lang="en-US" dirty="0" err="1" smtClean="0"/>
              <a:t>Methylmercury</a:t>
            </a:r>
            <a:r>
              <a:rPr lang="en-US" dirty="0" smtClean="0"/>
              <a:t> (CH</a:t>
            </a:r>
            <a:r>
              <a:rPr lang="en-US" baseline="-25000" dirty="0" smtClean="0"/>
              <a:t>3</a:t>
            </a:r>
            <a:r>
              <a:rPr lang="en-US" dirty="0" smtClean="0"/>
              <a:t>Hg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1995" cy="50310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Bacteria in wetland and lakes convert inorganic mercury to </a:t>
            </a:r>
            <a:r>
              <a:rPr lang="en-US" dirty="0" err="1" smtClean="0"/>
              <a:t>methylmercury</a:t>
            </a:r>
            <a:endParaRPr lang="en-US" dirty="0" smtClean="0"/>
          </a:p>
          <a:p>
            <a:r>
              <a:rPr lang="en-US" dirty="0" smtClean="0"/>
              <a:t>Can damage the nervous system</a:t>
            </a:r>
          </a:p>
          <a:p>
            <a:r>
              <a:rPr lang="en-US" dirty="0" smtClean="0"/>
              <a:t>Human exposure occurs mostly through eating fish and shellfish</a:t>
            </a:r>
          </a:p>
          <a:p>
            <a:pPr lvl="1"/>
            <a:r>
              <a:rPr lang="en-US" dirty="0" smtClean="0"/>
              <a:t>Tuna</a:t>
            </a:r>
          </a:p>
          <a:p>
            <a:r>
              <a:rPr lang="en-US" dirty="0" smtClean="0"/>
              <a:t>Limit mercury pollution:</a:t>
            </a:r>
          </a:p>
          <a:p>
            <a:pPr lvl="1"/>
            <a:r>
              <a:rPr lang="en-US" dirty="0" smtClean="0"/>
              <a:t>EPA proposed cement factories reduce mercury emissions by 81%</a:t>
            </a:r>
          </a:p>
          <a:p>
            <a:pPr lvl="1"/>
            <a:r>
              <a:rPr lang="en-US" dirty="0" smtClean="0"/>
              <a:t>Reduce mercury pollution from coal-burning power plants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4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 and Lead Poisoning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98" b="18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006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717</Words>
  <Application>Microsoft Macintosh PowerPoint</Application>
  <PresentationFormat>On-screen Show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\\localhost\Users\kmcdaniel\Desktop\NYC teaching fellows\ES resources for year 2\APES Unit 4\Document1!OLE_LINK1</vt:lpstr>
      <vt:lpstr>SWBT identify the effect of chemical pollutants on the water supply and human health.</vt:lpstr>
      <vt:lpstr>Agenda</vt:lpstr>
      <vt:lpstr>Animal feedlots and manure lagoons</vt:lpstr>
      <vt:lpstr>Heavy Metals: Lead</vt:lpstr>
      <vt:lpstr>Heavy Metals: Arsenic</vt:lpstr>
      <vt:lpstr>Arsenic in the U.S.</vt:lpstr>
      <vt:lpstr>Heavy Metals: Mercury</vt:lpstr>
      <vt:lpstr>Heavy Metals: Methylmercury (CH3Hg+)</vt:lpstr>
      <vt:lpstr>Mercury and Lead Poisoning</vt:lpstr>
      <vt:lpstr>Acid Deposition</vt:lpstr>
      <vt:lpstr>Acid Deposition</vt:lpstr>
      <vt:lpstr>Acid mine drainage</vt:lpstr>
      <vt:lpstr>Synthetic Organic (carbon containing) Compounds</vt:lpstr>
      <vt:lpstr>DDT</vt:lpstr>
      <vt:lpstr>Pesticides</vt:lpstr>
      <vt:lpstr>PowerPoint Presentation</vt:lpstr>
      <vt:lpstr>Synthetic Organic Compounds</vt:lpstr>
      <vt:lpstr>Industrial Compounds: PCBs</vt:lpstr>
      <vt:lpstr>Industrial Compounds: PBDEs</vt:lpstr>
      <vt:lpstr>PowerPoint Presentation</vt:lpstr>
      <vt:lpstr>Checkpoint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SWBT identify the effect of chemical pollutants on the water supply.</dc:title>
  <dc:creator>Kayla McDaniel</dc:creator>
  <cp:lastModifiedBy>Kayla McDaniel</cp:lastModifiedBy>
  <cp:revision>55</cp:revision>
  <dcterms:created xsi:type="dcterms:W3CDTF">2014-11-24T23:31:40Z</dcterms:created>
  <dcterms:modified xsi:type="dcterms:W3CDTF">2015-11-17T13:41:16Z</dcterms:modified>
</cp:coreProperties>
</file>