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81" r:id="rId2"/>
    <p:sldId id="282" r:id="rId3"/>
    <p:sldId id="287" r:id="rId4"/>
    <p:sldId id="288" r:id="rId5"/>
    <p:sldId id="283" r:id="rId6"/>
    <p:sldId id="284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7" r:id="rId16"/>
    <p:sldId id="268" r:id="rId17"/>
    <p:sldId id="269" r:id="rId18"/>
    <p:sldId id="274" r:id="rId19"/>
    <p:sldId id="290" r:id="rId20"/>
    <p:sldId id="275" r:id="rId21"/>
    <p:sldId id="276" r:id="rId22"/>
    <p:sldId id="277" r:id="rId23"/>
    <p:sldId id="278" r:id="rId24"/>
    <p:sldId id="279" r:id="rId25"/>
    <p:sldId id="289" r:id="rId26"/>
    <p:sldId id="285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8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37B1F-59C2-F44B-BA1F-5176A76ED412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A0DCF-1450-FF43-8400-563EB7F4D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39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A0DCF-1450-FF43-8400-563EB7F4D9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19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1BE4-7546-F243-B25A-7DCB2F3770F3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5E1E-EAC7-7146-B12C-FEFDF141E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1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1BE4-7546-F243-B25A-7DCB2F3770F3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5E1E-EAC7-7146-B12C-FEFDF141E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4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1BE4-7546-F243-B25A-7DCB2F3770F3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5E1E-EAC7-7146-B12C-FEFDF141E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7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1BE4-7546-F243-B25A-7DCB2F3770F3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5E1E-EAC7-7146-B12C-FEFDF141E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0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1BE4-7546-F243-B25A-7DCB2F3770F3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5E1E-EAC7-7146-B12C-FEFDF141E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1BE4-7546-F243-B25A-7DCB2F3770F3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5E1E-EAC7-7146-B12C-FEFDF141E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0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1BE4-7546-F243-B25A-7DCB2F3770F3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5E1E-EAC7-7146-B12C-FEFDF141E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5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1BE4-7546-F243-B25A-7DCB2F3770F3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5E1E-EAC7-7146-B12C-FEFDF141E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1BE4-7546-F243-B25A-7DCB2F3770F3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5E1E-EAC7-7146-B12C-FEFDF141E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1BE4-7546-F243-B25A-7DCB2F3770F3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5E1E-EAC7-7146-B12C-FEFDF141E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06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1BE4-7546-F243-B25A-7DCB2F3770F3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5E1E-EAC7-7146-B12C-FEFDF141E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7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B1BE4-7546-F243-B25A-7DCB2F3770F3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65E1E-EAC7-7146-B12C-FEFDF141E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1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file:///\\localhost\Users\kmcdaniel\Desktop\NYC%20teaching%20fellows\ES%20resources%20for%20year%202\APES%20Unit%204\Document5!OLE_LINK1" TargetMode="External"/><Relationship Id="rId5" Type="http://schemas.openxmlformats.org/officeDocument/2006/relationships/image" Target="../media/image6.emf"/><Relationship Id="rId6" Type="http://schemas.openxmlformats.org/officeDocument/2006/relationships/hyperlink" Target="http://www.nola.com/news/index.ssf/2010/09/second_big_fish_kill_in_less_t.html" TargetMode="External"/><Relationship Id="rId7" Type="http://schemas.openxmlformats.org/officeDocument/2006/relationships/image" Target="../media/image7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hemistry.tutorvista.com/biochemistry/eutrophication.html" TargetMode="External"/><Relationship Id="rId4" Type="http://schemas.openxmlformats.org/officeDocument/2006/relationships/image" Target="../media/image9.png"/><Relationship Id="rId5" Type="http://schemas.openxmlformats.org/officeDocument/2006/relationships/oleObject" Target="file:///\\localhost\Users\kmcdaniel\Desktop\NYC%20teaching%20fellows\ES%20resources%20for%20year%202\APES%20Unit%204\Document5!OLE_LINK2" TargetMode="External"/><Relationship Id="rId6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hiohistorycentral.org/w/File:Cuyahoga_River_Fire_Nov._3,_1952.jpg" TargetMode="External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File:Runoff_of_soil_&amp;_fertilizer.jpg" TargetMode="Externa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SWBAT perform unit conversions to solve FRQ problems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567" y="174333"/>
            <a:ext cx="7086600" cy="2202564"/>
          </a:xfrm>
        </p:spPr>
        <p:txBody>
          <a:bodyPr/>
          <a:lstStyle/>
          <a:p>
            <a:pPr algn="l"/>
            <a:r>
              <a:rPr lang="en-US" dirty="0" smtClean="0"/>
              <a:t>APES Unit 4                                   11/16/15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78969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SWBAT identify ways in water can be polluted.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95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Wastewater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Wastewater: Any water that has been used by humans</a:t>
            </a:r>
          </a:p>
          <a:p>
            <a:r>
              <a:rPr lang="en-US" dirty="0" smtClean="0"/>
              <a:t>Sources:</a:t>
            </a:r>
          </a:p>
          <a:p>
            <a:pPr lvl="1"/>
            <a:r>
              <a:rPr lang="en-US" dirty="0" smtClean="0"/>
              <a:t>Sewage</a:t>
            </a:r>
          </a:p>
          <a:p>
            <a:pPr lvl="1"/>
            <a:r>
              <a:rPr lang="en-US" dirty="0" smtClean="0"/>
              <a:t>Showers/tubs</a:t>
            </a:r>
          </a:p>
          <a:p>
            <a:pPr lvl="1"/>
            <a:r>
              <a:rPr lang="en-US" dirty="0" smtClean="0"/>
              <a:t>Sinks </a:t>
            </a:r>
          </a:p>
          <a:p>
            <a:pPr lvl="1"/>
            <a:r>
              <a:rPr lang="en-US" dirty="0" smtClean="0"/>
              <a:t>Dishwashers</a:t>
            </a:r>
          </a:p>
          <a:p>
            <a:r>
              <a:rPr lang="en-US" dirty="0" smtClean="0"/>
              <a:t>Challenge: How do we keep human wastewater from contaminating human drinking water?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37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Effects of wastewater pollution:</a:t>
            </a:r>
          </a:p>
          <a:p>
            <a:pPr lvl="1"/>
            <a:r>
              <a:rPr lang="en-US" dirty="0" smtClean="0"/>
              <a:t>Naturally undergoes decomposition by bacteria</a:t>
            </a:r>
            <a:r>
              <a:rPr lang="en-US" dirty="0" smtClean="0">
                <a:sym typeface="Wingdings"/>
              </a:rPr>
              <a:t> creates large demand for oxygen in the water</a:t>
            </a:r>
          </a:p>
          <a:p>
            <a:pPr lvl="1"/>
            <a:r>
              <a:rPr lang="en-US" dirty="0" smtClean="0">
                <a:sym typeface="Wingdings"/>
              </a:rPr>
              <a:t>Nutrients released from decomposition make the water more fertile</a:t>
            </a:r>
          </a:p>
          <a:p>
            <a:pPr lvl="1"/>
            <a:r>
              <a:rPr lang="en-US" dirty="0" smtClean="0">
                <a:sym typeface="Wingdings"/>
              </a:rPr>
              <a:t>Carry a wide-variety of disease-causing organisms</a:t>
            </a:r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9861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Oxygen demanding waste</a:t>
            </a:r>
            <a:r>
              <a:rPr lang="en-US" dirty="0" smtClean="0"/>
              <a:t>: organic matter that enters a body of water and feeds the growth of the microbes </a:t>
            </a:r>
          </a:p>
          <a:p>
            <a:r>
              <a:rPr lang="en-US" u="sng" dirty="0" smtClean="0"/>
              <a:t>Biochemical oxygen demand (BOD)</a:t>
            </a:r>
            <a:r>
              <a:rPr lang="en-US" dirty="0" smtClean="0"/>
              <a:t>: the amount of oxygen a quantity of water uses over a period of time at a specific time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240" y="4793297"/>
            <a:ext cx="2965660" cy="1834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91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BOD= less pollution</a:t>
            </a:r>
          </a:p>
          <a:p>
            <a:r>
              <a:rPr lang="en-US" dirty="0" smtClean="0"/>
              <a:t>High BOD= more pollution</a:t>
            </a:r>
          </a:p>
          <a:p>
            <a:r>
              <a:rPr lang="en-US" dirty="0" smtClean="0"/>
              <a:t>A high level of biological oxygen demand= large amount of detritus (fragments of dead organisms and fecal material) in the water.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473" y="4414523"/>
            <a:ext cx="3094899" cy="232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69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Eutrophication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Runoff from land carries excess nutrients and pollutants from streams</a:t>
            </a:r>
          </a:p>
          <a:p>
            <a:r>
              <a:rPr lang="en-US" dirty="0" smtClean="0"/>
              <a:t>Dead zones: Areas with little oxygen</a:t>
            </a:r>
          </a:p>
          <a:p>
            <a:r>
              <a:rPr lang="en-US" dirty="0" smtClean="0"/>
              <a:t>Fish kill: marine animals die off as a result of no oxygen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888163"/>
              </p:ext>
            </p:extLst>
          </p:nvPr>
        </p:nvGraphicFramePr>
        <p:xfrm>
          <a:off x="1075501" y="4601184"/>
          <a:ext cx="2557513" cy="1880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Document" r:id="rId4" imgW="9118600" imgH="6705600" progId="Word.Document.12">
                  <p:link updateAutomatic="1"/>
                </p:oleObj>
              </mc:Choice>
              <mc:Fallback>
                <p:oleObj name="Document" r:id="rId4" imgW="9118600" imgH="67056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501" y="4601184"/>
                        <a:ext cx="2557513" cy="1880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rc_mi" descr="http://media.nola.com/news_impact/photo/oil-in-bay-jimmy-and-fish-kill-406jpg-3b0f0b977976df42_large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460" y="4259457"/>
            <a:ext cx="3151740" cy="2314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4759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Eutrophication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Eutrophication: abundance of fertility due to nutrients (phosphate and nitrogen)</a:t>
            </a:r>
          </a:p>
          <a:p>
            <a:r>
              <a:rPr lang="en-US" dirty="0" smtClean="0"/>
              <a:t>More nutrients </a:t>
            </a:r>
            <a:r>
              <a:rPr lang="en-US" dirty="0" smtClean="0">
                <a:sym typeface="Wingdings"/>
              </a:rPr>
              <a:t> more phytoplankton and zooplankton</a:t>
            </a:r>
          </a:p>
          <a:p>
            <a:r>
              <a:rPr lang="en-US" dirty="0" smtClean="0">
                <a:sym typeface="Wingdings"/>
              </a:rPr>
              <a:t>Phytoplankton and zooplankton die and sink to the bottom bacteria use all available oxygen as they decompose</a:t>
            </a:r>
          </a:p>
          <a:p>
            <a:r>
              <a:rPr lang="en-US" dirty="0" smtClean="0">
                <a:sym typeface="Wingdings"/>
              </a:rPr>
              <a:t>Lack of oxygen  creates hypoxic (anoxic) zone (dead zones)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0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Eutrophication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132"/>
            <a:ext cx="8229600" cy="4525963"/>
          </a:xfrm>
        </p:spPr>
        <p:txBody>
          <a:bodyPr/>
          <a:lstStyle/>
          <a:p>
            <a:r>
              <a:rPr lang="en-US" dirty="0" smtClean="0"/>
              <a:t>Cultural eutrophication: Process by which eutrophication is accelerated by human beings</a:t>
            </a:r>
          </a:p>
          <a:p>
            <a:r>
              <a:rPr lang="en-US" dirty="0" smtClean="0"/>
              <a:t>Artificial eutrophication can be caused by fertilizer runoff</a:t>
            </a:r>
          </a:p>
          <a:p>
            <a:endParaRPr lang="en-US" dirty="0"/>
          </a:p>
        </p:txBody>
      </p:sp>
      <p:pic>
        <p:nvPicPr>
          <p:cNvPr id="4" name="irc_mi" descr="http://images.tutorvista.com/cms/images/81/eutrophication.pn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48555"/>
            <a:ext cx="3914520" cy="245137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450358"/>
              </p:ext>
            </p:extLst>
          </p:nvPr>
        </p:nvGraphicFramePr>
        <p:xfrm>
          <a:off x="5599854" y="4258372"/>
          <a:ext cx="2655146" cy="2142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Document" r:id="rId5" imgW="7366000" imgH="5943600" progId="Word.Document.12">
                  <p:link updateAutomatic="1"/>
                </p:oleObj>
              </mc:Choice>
              <mc:Fallback>
                <p:oleObj name="Document" r:id="rId5" imgW="7366000" imgH="59436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99854" y="4258372"/>
                        <a:ext cx="2655146" cy="2142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8841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Eutrophication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be controlled by:</a:t>
            </a:r>
          </a:p>
          <a:p>
            <a:pPr lvl="1"/>
            <a:r>
              <a:rPr lang="en-US" dirty="0" smtClean="0"/>
              <a:t>Controlling runoff</a:t>
            </a:r>
          </a:p>
          <a:p>
            <a:pPr lvl="1"/>
            <a:r>
              <a:rPr lang="en-US" dirty="0" smtClean="0"/>
              <a:t>Planting vegetation along streambeds</a:t>
            </a:r>
          </a:p>
          <a:p>
            <a:pPr lvl="1"/>
            <a:r>
              <a:rPr lang="en-US" dirty="0" smtClean="0"/>
              <a:t>Controlling fertilizer application</a:t>
            </a:r>
          </a:p>
          <a:p>
            <a:pPr lvl="1"/>
            <a:r>
              <a:rPr lang="en-US" dirty="0" smtClean="0"/>
              <a:t>Development of natural biological controls</a:t>
            </a:r>
          </a:p>
          <a:p>
            <a:r>
              <a:rPr lang="en-US" dirty="0" smtClean="0"/>
              <a:t>Suffered major eutrophication but made major improvements</a:t>
            </a:r>
          </a:p>
          <a:p>
            <a:pPr lvl="1"/>
            <a:r>
              <a:rPr lang="en-US" dirty="0" smtClean="0"/>
              <a:t>Chesapeake Bay</a:t>
            </a:r>
          </a:p>
          <a:p>
            <a:pPr lvl="1"/>
            <a:r>
              <a:rPr lang="en-US" dirty="0" smtClean="0"/>
              <a:t>Great Lakes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73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Disease-Causing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Water borne pathogens: viruses, bacteria and parasites</a:t>
            </a:r>
          </a:p>
          <a:p>
            <a:pPr lvl="1"/>
            <a:r>
              <a:rPr lang="en-US" dirty="0" smtClean="0"/>
              <a:t>Cause diseases: cholera, typhoid fever, various types of stomach flu, diarrhea</a:t>
            </a:r>
          </a:p>
          <a:p>
            <a:r>
              <a:rPr lang="en-US" dirty="0" smtClean="0"/>
              <a:t>Fecal coliform bacteria: live in the intestines of humans</a:t>
            </a:r>
          </a:p>
          <a:p>
            <a:pPr lvl="1"/>
            <a:r>
              <a:rPr lang="en-US" dirty="0" smtClean="0"/>
              <a:t>Example: </a:t>
            </a:r>
            <a:r>
              <a:rPr lang="en-US" i="1" dirty="0" smtClean="0"/>
              <a:t>E. coli</a:t>
            </a:r>
          </a:p>
          <a:p>
            <a:pPr lvl="1"/>
            <a:r>
              <a:rPr lang="en-US" dirty="0" smtClean="0"/>
              <a:t>Indicate potentially harmful water</a:t>
            </a:r>
          </a:p>
          <a:p>
            <a:pPr lvl="1"/>
            <a:r>
              <a:rPr lang="en-US" dirty="0" smtClean="0"/>
              <a:t>High amount of fecal coliform bacteria in black water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27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Water-borne pathogens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11300"/>
            <a:ext cx="4484694" cy="3352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588" y="4089187"/>
            <a:ext cx="3230331" cy="231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0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 FRQ</a:t>
            </a:r>
          </a:p>
          <a:p>
            <a:r>
              <a:rPr lang="en-US" dirty="0" smtClean="0"/>
              <a:t>Lecture</a:t>
            </a:r>
          </a:p>
          <a:p>
            <a:r>
              <a:rPr lang="en-US" dirty="0" smtClean="0"/>
              <a:t>Pass </a:t>
            </a:r>
            <a:r>
              <a:rPr lang="en-US" dirty="0"/>
              <a:t>B</a:t>
            </a:r>
            <a:r>
              <a:rPr lang="en-US" dirty="0" smtClean="0"/>
              <a:t>ack Exams/Invasive Species Articles</a:t>
            </a:r>
          </a:p>
          <a:p>
            <a:r>
              <a:rPr lang="en-US" dirty="0" smtClean="0"/>
              <a:t>People who live near bodies of water!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22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Waste-</a:t>
            </a:r>
            <a:r>
              <a:rPr lang="en-US" dirty="0"/>
              <a:t>W</a:t>
            </a:r>
            <a:r>
              <a:rPr lang="en-US" dirty="0" smtClean="0"/>
              <a:t>ater </a:t>
            </a:r>
            <a:r>
              <a:rPr lang="en-US" dirty="0"/>
              <a:t>T</a:t>
            </a:r>
            <a:r>
              <a:rPr lang="en-US" dirty="0" smtClean="0"/>
              <a:t>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Septic system: Houses that have their own sewage treatment system</a:t>
            </a:r>
          </a:p>
          <a:p>
            <a:pPr lvl="1"/>
            <a:r>
              <a:rPr lang="en-US" dirty="0" smtClean="0"/>
              <a:t>Rural areas of low population density </a:t>
            </a:r>
          </a:p>
          <a:p>
            <a:r>
              <a:rPr lang="en-US" dirty="0" smtClean="0"/>
              <a:t>Septic tank: large container that receives wastewater from the house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198" y="4603417"/>
            <a:ext cx="3752470" cy="1963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597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Sewage Treatment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1) Underground pipes carry waste to treatment plant</a:t>
            </a:r>
          </a:p>
          <a:p>
            <a:r>
              <a:rPr lang="en-US" dirty="0" smtClean="0"/>
              <a:t>2) </a:t>
            </a:r>
            <a:r>
              <a:rPr lang="en-US" u="sng" dirty="0" smtClean="0"/>
              <a:t>Physical treatment: </a:t>
            </a:r>
            <a:r>
              <a:rPr lang="en-US" dirty="0" smtClean="0"/>
              <a:t>waste is filtered through screens to remove debris (stones, sticks, rags, toys)</a:t>
            </a:r>
          </a:p>
          <a:p>
            <a:r>
              <a:rPr lang="en-US" dirty="0" smtClean="0"/>
              <a:t>3) </a:t>
            </a:r>
            <a:r>
              <a:rPr lang="en-US" u="sng" dirty="0" smtClean="0"/>
              <a:t>Primary treatment:</a:t>
            </a:r>
            <a:r>
              <a:rPr lang="en-US" dirty="0" smtClean="0"/>
              <a:t> Solid waste (sludge) settles to the bottom of tanks</a:t>
            </a:r>
          </a:p>
          <a:p>
            <a:pPr lvl="1"/>
            <a:r>
              <a:rPr lang="en-US" dirty="0" smtClean="0"/>
              <a:t>Removes  60% of suspended solids and 30% of organic wastes that need oxygen in order to decompose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909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Sewage Treatment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4) </a:t>
            </a:r>
            <a:r>
              <a:rPr lang="en-US" u="sng" dirty="0" smtClean="0"/>
              <a:t>Secondary treatment</a:t>
            </a:r>
            <a:r>
              <a:rPr lang="en-US" dirty="0" smtClean="0"/>
              <a:t>: Biological treatment of wastewater in order to continue to remove biodegradable waste</a:t>
            </a:r>
          </a:p>
          <a:p>
            <a:pPr lvl="1"/>
            <a:r>
              <a:rPr lang="en-US" dirty="0" smtClean="0"/>
              <a:t>Sludge processor: Tank with aerobic bacteria</a:t>
            </a:r>
          </a:p>
          <a:p>
            <a:pPr lvl="2"/>
            <a:r>
              <a:rPr lang="en-US" dirty="0" smtClean="0"/>
              <a:t>Converts 85 to 90 percent of organic matter to CO</a:t>
            </a:r>
            <a:r>
              <a:rPr lang="en-US" baseline="-25000" dirty="0" smtClean="0"/>
              <a:t>2</a:t>
            </a:r>
            <a:r>
              <a:rPr lang="en-US" dirty="0" smtClean="0"/>
              <a:t> and nutrients (nitrogen and phosphorous)</a:t>
            </a:r>
          </a:p>
          <a:p>
            <a:r>
              <a:rPr lang="en-US" dirty="0" smtClean="0"/>
              <a:t>5) Sludge thickened by removing water</a:t>
            </a:r>
          </a:p>
          <a:p>
            <a:r>
              <a:rPr lang="en-US" dirty="0" smtClean="0"/>
              <a:t>6) Majority of sludge produced by sewage treatment is disposed of in conventional landfills.</a:t>
            </a:r>
          </a:p>
          <a:p>
            <a:r>
              <a:rPr lang="en-US" dirty="0" smtClean="0"/>
              <a:t>7) Wastewater exposed to chemicals (chlorine) or UV light to kill pathogens</a:t>
            </a:r>
          </a:p>
          <a:p>
            <a:r>
              <a:rPr lang="en-US" dirty="0" smtClean="0"/>
              <a:t>8) Treated wastewater released into rivers or lakes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49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Sewage Treatment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Tertiary treatment: Water passes through sand and carbon filters and receives further chlorination.</a:t>
            </a:r>
          </a:p>
          <a:p>
            <a:pPr lvl="1"/>
            <a:r>
              <a:rPr lang="en-US" dirty="0" smtClean="0"/>
              <a:t>Example: San Jose Creek in L.A. where water goes to  nurseries, golf courses, irrigation,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88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Sewage Treatment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02" y="1794348"/>
            <a:ext cx="7475455" cy="4331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5967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role of bacteria in the treatment of human and animal waste?</a:t>
            </a:r>
          </a:p>
          <a:p>
            <a:r>
              <a:rPr lang="en-US" dirty="0" smtClean="0"/>
              <a:t>Describe the advantages and disadvantages of both septic systems and sewage plants.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804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A.P. FRQ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HUGE improvement on FRQ!</a:t>
            </a:r>
          </a:p>
          <a:p>
            <a:r>
              <a:rPr lang="en-US" dirty="0" smtClean="0"/>
              <a:t>Answer usually not found in the text!</a:t>
            </a:r>
          </a:p>
          <a:p>
            <a:r>
              <a:rPr lang="en-US" dirty="0" smtClean="0"/>
              <a:t>Economic consequences:</a:t>
            </a:r>
          </a:p>
          <a:p>
            <a:pPr lvl="1"/>
            <a:r>
              <a:rPr lang="en-US" dirty="0" smtClean="0"/>
              <a:t>Higher prices</a:t>
            </a:r>
          </a:p>
          <a:p>
            <a:pPr lvl="1"/>
            <a:r>
              <a:rPr lang="en-US" dirty="0" smtClean="0"/>
              <a:t>Decreased revenue</a:t>
            </a:r>
          </a:p>
          <a:p>
            <a:pPr lvl="1"/>
            <a:r>
              <a:rPr lang="en-US" dirty="0" smtClean="0"/>
              <a:t>inflation</a:t>
            </a:r>
          </a:p>
          <a:p>
            <a:pPr lvl="1"/>
            <a:r>
              <a:rPr lang="en-US" dirty="0" smtClean="0"/>
              <a:t>Gain/loss of jobs</a:t>
            </a:r>
          </a:p>
          <a:p>
            <a:r>
              <a:rPr lang="en-US" dirty="0" smtClean="0"/>
              <a:t>FRQ Rewrite due by Friday!</a:t>
            </a:r>
          </a:p>
          <a:p>
            <a:r>
              <a:rPr lang="en-US" dirty="0" smtClean="0"/>
              <a:t>Come to me if you’re confused about missing points!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47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</a:t>
            </a:r>
            <a:r>
              <a:rPr lang="en-US" dirty="0"/>
              <a:t>Ch. 14 pgs. </a:t>
            </a:r>
            <a:r>
              <a:rPr lang="en-US" dirty="0" smtClean="0"/>
              <a:t>389-396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1840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Groups!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1: </a:t>
            </a:r>
            <a:r>
              <a:rPr lang="en-US" dirty="0" err="1" smtClean="0"/>
              <a:t>Rimsha</a:t>
            </a:r>
            <a:r>
              <a:rPr lang="en-US" dirty="0" smtClean="0"/>
              <a:t>, </a:t>
            </a:r>
            <a:r>
              <a:rPr lang="en-US" dirty="0" err="1" smtClean="0"/>
              <a:t>Ramlah</a:t>
            </a:r>
            <a:r>
              <a:rPr lang="en-US" dirty="0" smtClean="0"/>
              <a:t>, Monica</a:t>
            </a:r>
          </a:p>
          <a:p>
            <a:r>
              <a:rPr lang="en-US" dirty="0" smtClean="0"/>
              <a:t>Group 2: Cynthia, </a:t>
            </a:r>
            <a:r>
              <a:rPr lang="en-US" dirty="0" err="1" smtClean="0"/>
              <a:t>Wyllana</a:t>
            </a:r>
            <a:r>
              <a:rPr lang="en-US" dirty="0" smtClean="0"/>
              <a:t>, </a:t>
            </a:r>
            <a:r>
              <a:rPr lang="en-US" dirty="0" err="1" smtClean="0"/>
              <a:t>Rahila</a:t>
            </a:r>
            <a:r>
              <a:rPr lang="en-US" dirty="0" smtClean="0"/>
              <a:t>, </a:t>
            </a:r>
            <a:r>
              <a:rPr lang="en-US" dirty="0" err="1" smtClean="0"/>
              <a:t>Uzma</a:t>
            </a:r>
            <a:endParaRPr lang="en-US" dirty="0" smtClean="0"/>
          </a:p>
          <a:p>
            <a:r>
              <a:rPr lang="en-US" dirty="0" smtClean="0"/>
              <a:t>Group 3: </a:t>
            </a:r>
            <a:r>
              <a:rPr lang="en-US" dirty="0" err="1" smtClean="0"/>
              <a:t>Hamna</a:t>
            </a:r>
            <a:r>
              <a:rPr lang="en-US" dirty="0" smtClean="0"/>
              <a:t>, </a:t>
            </a:r>
            <a:r>
              <a:rPr lang="en-US" dirty="0" err="1" smtClean="0"/>
              <a:t>Shayna</a:t>
            </a:r>
            <a:r>
              <a:rPr lang="en-US" dirty="0" smtClean="0"/>
              <a:t>, </a:t>
            </a:r>
            <a:r>
              <a:rPr lang="en-US" dirty="0" err="1" smtClean="0"/>
              <a:t>Amrat</a:t>
            </a:r>
            <a:r>
              <a:rPr lang="en-US" dirty="0" smtClean="0"/>
              <a:t>, </a:t>
            </a:r>
            <a:r>
              <a:rPr lang="en-US" dirty="0" err="1" smtClean="0"/>
              <a:t>Mahnoor</a:t>
            </a:r>
            <a:endParaRPr lang="en-US" dirty="0" smtClean="0"/>
          </a:p>
          <a:p>
            <a:r>
              <a:rPr lang="en-US" dirty="0" smtClean="0"/>
              <a:t>Group 4: </a:t>
            </a:r>
            <a:r>
              <a:rPr lang="en-US" dirty="0" err="1" smtClean="0"/>
              <a:t>Attia</a:t>
            </a:r>
            <a:r>
              <a:rPr lang="en-US" dirty="0" smtClean="0"/>
              <a:t>, Wendy, </a:t>
            </a:r>
            <a:r>
              <a:rPr lang="en-US" dirty="0" err="1" smtClean="0"/>
              <a:t>Bukurie</a:t>
            </a:r>
            <a:r>
              <a:rPr lang="en-US" dirty="0" smtClean="0"/>
              <a:t>, </a:t>
            </a:r>
            <a:r>
              <a:rPr lang="en-US" dirty="0" err="1" smtClean="0"/>
              <a:t>Saliha</a:t>
            </a:r>
            <a:endParaRPr lang="en-US" dirty="0" smtClean="0"/>
          </a:p>
          <a:p>
            <a:r>
              <a:rPr lang="en-US" dirty="0" smtClean="0"/>
              <a:t>Group 5: </a:t>
            </a:r>
            <a:r>
              <a:rPr lang="en-US" dirty="0" err="1" smtClean="0"/>
              <a:t>Mehrangiz</a:t>
            </a:r>
            <a:r>
              <a:rPr lang="en-US" dirty="0" smtClean="0"/>
              <a:t>, Desire, </a:t>
            </a:r>
            <a:r>
              <a:rPr lang="en-US" dirty="0" err="1" smtClean="0"/>
              <a:t>Kaylah</a:t>
            </a:r>
            <a:r>
              <a:rPr lang="en-US" dirty="0" smtClean="0"/>
              <a:t>, </a:t>
            </a:r>
            <a:r>
              <a:rPr lang="en-US" dirty="0" err="1" smtClean="0"/>
              <a:t>Harmanpreet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50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the end!</a:t>
            </a:r>
          </a:p>
          <a:p>
            <a:r>
              <a:rPr lang="en-US" dirty="0" smtClean="0"/>
              <a:t>Ask 3 before me!</a:t>
            </a:r>
          </a:p>
          <a:p>
            <a:r>
              <a:rPr lang="en-US" dirty="0" smtClean="0"/>
              <a:t>Check answers with each other!</a:t>
            </a:r>
          </a:p>
          <a:p>
            <a:r>
              <a:rPr lang="en-US" dirty="0" smtClean="0"/>
              <a:t>Then check answers with me before moving on the the next section!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769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Household Water Use FRQ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C) Two practical measures that the family could take to reduce their overall water use at home</a:t>
            </a:r>
          </a:p>
          <a:p>
            <a:pPr lvl="1"/>
            <a:r>
              <a:rPr lang="en-US" dirty="0" smtClean="0"/>
              <a:t>Reduce the length of daily showers</a:t>
            </a:r>
          </a:p>
          <a:p>
            <a:pPr lvl="1"/>
            <a:r>
              <a:rPr lang="en-US" dirty="0" smtClean="0"/>
              <a:t>Shower less frequently</a:t>
            </a:r>
          </a:p>
          <a:p>
            <a:pPr lvl="1"/>
            <a:r>
              <a:rPr lang="en-US" dirty="0" smtClean="0"/>
              <a:t>Install low flow shower heads/and or toilets</a:t>
            </a:r>
          </a:p>
          <a:p>
            <a:pPr lvl="1"/>
            <a:r>
              <a:rPr lang="en-US" dirty="0" smtClean="0"/>
              <a:t>Turn off water when brushing teeth</a:t>
            </a:r>
          </a:p>
          <a:p>
            <a:pPr lvl="1"/>
            <a:r>
              <a:rPr lang="en-US" dirty="0" smtClean="0"/>
              <a:t>Use a water-efficient appliance</a:t>
            </a:r>
          </a:p>
          <a:p>
            <a:pPr lvl="1"/>
            <a:r>
              <a:rPr lang="en-US" dirty="0" smtClean="0"/>
              <a:t>Use gray water to water plants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4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Household Water Use FRQ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(D) Describe two conservation methods that they family could use to lower the amount of energy</a:t>
            </a:r>
          </a:p>
          <a:p>
            <a:pPr lvl="1"/>
            <a:r>
              <a:rPr lang="en-US" dirty="0" smtClean="0"/>
              <a:t>Turn off electronic appliances when no one is in the room</a:t>
            </a:r>
          </a:p>
          <a:p>
            <a:pPr lvl="1"/>
            <a:r>
              <a:rPr lang="en-US" dirty="0" smtClean="0"/>
              <a:t>Replace incandescent light bulbs with fluorescent light bulbs</a:t>
            </a:r>
          </a:p>
          <a:p>
            <a:pPr lvl="1"/>
            <a:r>
              <a:rPr lang="en-US" dirty="0" smtClean="0"/>
              <a:t>Turn off lights during daylight hours</a:t>
            </a:r>
          </a:p>
          <a:p>
            <a:pPr lvl="1"/>
            <a:r>
              <a:rPr lang="en-US" dirty="0" smtClean="0"/>
              <a:t>Open windows or turn on fans rather than running the a/c</a:t>
            </a:r>
          </a:p>
          <a:p>
            <a:pPr lvl="1"/>
            <a:r>
              <a:rPr lang="en-US" dirty="0" smtClean="0"/>
              <a:t>Use sweaters/blankets rather than running the heater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47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Contamination of streams, rivers, lakes, oceans or groundwater with substances produced thorough human activities that negatively affect organisms</a:t>
            </a:r>
          </a:p>
          <a:p>
            <a:r>
              <a:rPr lang="en-US" dirty="0"/>
              <a:t>C</a:t>
            </a:r>
            <a:r>
              <a:rPr lang="en-US" dirty="0" smtClean="0"/>
              <a:t>uyahoga river fire in Cleveland, Ohio (1969)</a:t>
            </a:r>
          </a:p>
          <a:p>
            <a:r>
              <a:rPr lang="en-US" dirty="0" smtClean="0"/>
              <a:t>Symbol of polluted America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57" y="4558434"/>
            <a:ext cx="3526943" cy="2136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9232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sources: Distinct sources of water pollution</a:t>
            </a:r>
          </a:p>
          <a:p>
            <a:pPr lvl="1"/>
            <a:r>
              <a:rPr lang="en-US" dirty="0" smtClean="0"/>
              <a:t>Oil tankers</a:t>
            </a:r>
          </a:p>
          <a:p>
            <a:pPr lvl="1"/>
            <a:r>
              <a:rPr lang="en-US" dirty="0" smtClean="0"/>
              <a:t>Factory</a:t>
            </a:r>
          </a:p>
          <a:p>
            <a:pPr lvl="1"/>
            <a:r>
              <a:rPr lang="en-US" dirty="0" smtClean="0"/>
              <a:t>Sewage treatment plant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081" y="4346792"/>
            <a:ext cx="4552582" cy="23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490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15"/>
            <a:ext cx="8229600" cy="1143000"/>
          </a:xfrm>
        </p:spPr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95" y="1004930"/>
            <a:ext cx="8229600" cy="4525963"/>
          </a:xfrm>
        </p:spPr>
        <p:txBody>
          <a:bodyPr/>
          <a:lstStyle/>
          <a:p>
            <a:r>
              <a:rPr lang="en-US" dirty="0" smtClean="0"/>
              <a:t>Non-point sources: Pollution does not have a definitive source</a:t>
            </a:r>
          </a:p>
          <a:p>
            <a:pPr lvl="1"/>
            <a:r>
              <a:rPr lang="en-US" dirty="0" smtClean="0"/>
              <a:t>Mining wastes</a:t>
            </a:r>
          </a:p>
          <a:p>
            <a:pPr lvl="1"/>
            <a:r>
              <a:rPr lang="en-US" dirty="0" smtClean="0"/>
              <a:t>Construction sediments</a:t>
            </a:r>
          </a:p>
          <a:p>
            <a:pPr lvl="1"/>
            <a:r>
              <a:rPr lang="en-US" dirty="0" smtClean="0"/>
              <a:t>Agricultural runoffs</a:t>
            </a:r>
          </a:p>
          <a:p>
            <a:pPr lvl="1"/>
            <a:r>
              <a:rPr lang="en-US" dirty="0" smtClean="0"/>
              <a:t>Soil erosion</a:t>
            </a:r>
          </a:p>
          <a:p>
            <a:r>
              <a:rPr lang="en-US" dirty="0" smtClean="0"/>
              <a:t>Largest non-point source of water pollution in the U.S. is agriculture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386" y="4762156"/>
            <a:ext cx="2812413" cy="2095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550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1014</Words>
  <Application>Microsoft Macintosh PowerPoint</Application>
  <PresentationFormat>On-screen Show (4:3)</PresentationFormat>
  <Paragraphs>142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\\localhost\Users\kmcdaniel\Desktop\NYC teaching fellows\ES resources for year 2\APES Unit 4\Document5!OLE_LINK1</vt:lpstr>
      <vt:lpstr>\\localhost\Users\kmcdaniel\Desktop\NYC teaching fellows\ES resources for year 2\APES Unit 4\Document5!OLE_LINK2</vt:lpstr>
      <vt:lpstr>SWBAT perform unit conversions to solve FRQ problems</vt:lpstr>
      <vt:lpstr>Agenda:</vt:lpstr>
      <vt:lpstr>Math Groups!</vt:lpstr>
      <vt:lpstr>Group Rules</vt:lpstr>
      <vt:lpstr>Household Water Use FRQ</vt:lpstr>
      <vt:lpstr>Household Water Use FRQ</vt:lpstr>
      <vt:lpstr>Water Pollution</vt:lpstr>
      <vt:lpstr>Water Pollution</vt:lpstr>
      <vt:lpstr>Water Pollution</vt:lpstr>
      <vt:lpstr>Human Wastewater</vt:lpstr>
      <vt:lpstr>Wastewater</vt:lpstr>
      <vt:lpstr>Oxygen Demand</vt:lpstr>
      <vt:lpstr>BOD</vt:lpstr>
      <vt:lpstr>Eutrophication</vt:lpstr>
      <vt:lpstr>Eutrophication</vt:lpstr>
      <vt:lpstr>Eutrophication </vt:lpstr>
      <vt:lpstr>Eutrophication </vt:lpstr>
      <vt:lpstr>Disease-Causing Organisms</vt:lpstr>
      <vt:lpstr>Water-borne pathogens</vt:lpstr>
      <vt:lpstr>Waste-Water Treatment</vt:lpstr>
      <vt:lpstr>Sewage Treatment Plants</vt:lpstr>
      <vt:lpstr>Sewage Treatment Plants</vt:lpstr>
      <vt:lpstr>Sewage Treatment Plants</vt:lpstr>
      <vt:lpstr>Sewage Treatment Plants</vt:lpstr>
      <vt:lpstr>Checkpoint</vt:lpstr>
      <vt:lpstr>A.P. FRQ Tips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identify ways in which wastewater can cause water pollution.</dc:title>
  <dc:creator>Kayla McDaniel</dc:creator>
  <cp:lastModifiedBy>Kayla McDaniel</cp:lastModifiedBy>
  <cp:revision>91</cp:revision>
  <dcterms:created xsi:type="dcterms:W3CDTF">2014-11-18T00:12:21Z</dcterms:created>
  <dcterms:modified xsi:type="dcterms:W3CDTF">2015-11-16T15:47:07Z</dcterms:modified>
</cp:coreProperties>
</file>