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81" r:id="rId4"/>
    <p:sldId id="258" r:id="rId5"/>
    <p:sldId id="260" r:id="rId6"/>
    <p:sldId id="261" r:id="rId7"/>
    <p:sldId id="282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1D4B9-7C84-7F40-9592-91DC78FE55A7}" type="datetimeFigureOut">
              <a:rPr lang="en-US" smtClean="0"/>
              <a:t>3/30/16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8EA22-00ED-8942-A773-9DF678A3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8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EA22-00ED-8942-A773-9DF678A303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7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5961-CE41-3942-951C-609A6A2015A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F6A8-EB9A-4B48-ABEC-1DDDBFAB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3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5961-CE41-3942-951C-609A6A2015A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F6A8-EB9A-4B48-ABEC-1DDDBFAB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5961-CE41-3942-951C-609A6A2015A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F6A8-EB9A-4B48-ABEC-1DDDBFAB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3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5961-CE41-3942-951C-609A6A2015A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F6A8-EB9A-4B48-ABEC-1DDDBFAB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4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5961-CE41-3942-951C-609A6A2015A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F6A8-EB9A-4B48-ABEC-1DDDBFAB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5961-CE41-3942-951C-609A6A2015A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F6A8-EB9A-4B48-ABEC-1DDDBFAB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9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5961-CE41-3942-951C-609A6A2015A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F6A8-EB9A-4B48-ABEC-1DDDBFAB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5961-CE41-3942-951C-609A6A2015A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F6A8-EB9A-4B48-ABEC-1DDDBFAB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5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5961-CE41-3942-951C-609A6A2015A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F6A8-EB9A-4B48-ABEC-1DDDBFAB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5961-CE41-3942-951C-609A6A2015A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F6A8-EB9A-4B48-ABEC-1DDDBFAB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3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5961-CE41-3942-951C-609A6A2015A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F6A8-EB9A-4B48-ABEC-1DDDBFAB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4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D5961-CE41-3942-951C-609A6A2015A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2F6A8-EB9A-4B48-ABEC-1DDDBFAB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3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660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explain the benefits and drawbacks of using geothermal, wind power and hydrogen fuel cells as energy sources.</a:t>
            </a:r>
            <a:br>
              <a:rPr lang="en-US" dirty="0" smtClean="0"/>
            </a:br>
            <a:r>
              <a:rPr lang="en-US" dirty="0" smtClean="0"/>
              <a:t>Do Now: </a:t>
            </a:r>
            <a:br>
              <a:rPr lang="en-US" dirty="0" smtClean="0"/>
            </a:br>
            <a:r>
              <a:rPr lang="en-US" dirty="0" smtClean="0"/>
              <a:t>What is the energy source of geothermal energy? </a:t>
            </a:r>
            <a:br>
              <a:rPr lang="en-US" dirty="0" smtClean="0"/>
            </a:br>
            <a:r>
              <a:rPr lang="en-US" dirty="0" smtClean="0"/>
              <a:t>Why is hydrogen useful as an alternative to fossil fuels?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874" y="131197"/>
            <a:ext cx="7086600" cy="2231040"/>
          </a:xfrm>
        </p:spPr>
        <p:txBody>
          <a:bodyPr/>
          <a:lstStyle/>
          <a:p>
            <a:pPr algn="l"/>
            <a:r>
              <a:rPr lang="en-US" dirty="0" smtClean="0"/>
              <a:t>APES Unit 11                                    3/30/16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2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699"/>
            <a:ext cx="8229600" cy="4525963"/>
          </a:xfrm>
        </p:spPr>
        <p:txBody>
          <a:bodyPr/>
          <a:lstStyle/>
          <a:p>
            <a:r>
              <a:rPr lang="en-US" dirty="0" smtClean="0"/>
              <a:t>Most rapidly growing source of energy with a huge untapped potential</a:t>
            </a:r>
          </a:p>
          <a:p>
            <a:r>
              <a:rPr lang="en-US" dirty="0" smtClean="0"/>
              <a:t>Wind results from the unequal heating of the earth’s surface by the sun. </a:t>
            </a:r>
          </a:p>
          <a:p>
            <a:r>
              <a:rPr lang="en-US" dirty="0" smtClean="0"/>
              <a:t>U.S. has largest source of wind energy generating capacity in the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036" y="4996518"/>
            <a:ext cx="3722964" cy="18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2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Energy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98" y="1669868"/>
            <a:ext cx="7222796" cy="480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3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Electricity from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Wind turbine converts kinetic energy of moving air into electricity.</a:t>
            </a:r>
          </a:p>
          <a:p>
            <a:pPr lvl="1"/>
            <a:r>
              <a:rPr lang="en-US" dirty="0" smtClean="0"/>
              <a:t>Average wind conditions</a:t>
            </a:r>
            <a:r>
              <a:rPr lang="en-US" dirty="0" smtClean="0">
                <a:sym typeface="Wingdings"/>
              </a:rPr>
              <a:t> produces electricity 25% of the time</a:t>
            </a:r>
          </a:p>
          <a:p>
            <a:r>
              <a:rPr lang="en-US" dirty="0" smtClean="0">
                <a:sym typeface="Wingdings"/>
              </a:rPr>
              <a:t>Typically installed in rural locations on land</a:t>
            </a:r>
          </a:p>
          <a:p>
            <a:pPr lvl="1"/>
            <a:r>
              <a:rPr lang="en-US" dirty="0" smtClean="0">
                <a:sym typeface="Wingdings"/>
              </a:rPr>
              <a:t>Need to be close to electrical transmission lines</a:t>
            </a:r>
          </a:p>
          <a:p>
            <a:r>
              <a:rPr lang="en-US" dirty="0" smtClean="0">
                <a:sym typeface="Wingdings"/>
              </a:rPr>
              <a:t>Offshore wind parks are rapidly growing</a:t>
            </a:r>
          </a:p>
          <a:p>
            <a:pPr lvl="1"/>
            <a:r>
              <a:rPr lang="en-US" dirty="0" smtClean="0">
                <a:sym typeface="Wingdings"/>
              </a:rPr>
              <a:t>Turbines can be made larger and produce more electricity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5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Energy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26" y="1946087"/>
            <a:ext cx="2575740" cy="1931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206" y="4178292"/>
            <a:ext cx="3230799" cy="2431225"/>
          </a:xfrm>
          <a:prstGeom prst="rect">
            <a:avLst/>
          </a:prstGeom>
        </p:spPr>
      </p:pic>
      <p:pic>
        <p:nvPicPr>
          <p:cNvPr id="8" name="Picture 7" descr="Z:\sumanas\friedland1e\jpegs\ch13\figure_13_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03" y="1809542"/>
            <a:ext cx="2869598" cy="396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98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Energy Pros and Cons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611647"/>
              </p:ext>
            </p:extLst>
          </p:nvPr>
        </p:nvGraphicFramePr>
        <p:xfrm>
          <a:off x="457200" y="1600200"/>
          <a:ext cx="8377846" cy="3820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923"/>
                <a:gridCol w="4188923"/>
              </a:tblGrid>
              <a:tr h="4284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105640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Nondepletable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clean energy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Rely on batteries to store electricity</a:t>
                      </a:r>
                      <a:r>
                        <a:rPr lang="en-US" dirty="0" smtClean="0">
                          <a:sym typeface="Wingdings"/>
                        </a:rPr>
                        <a:t> expensive</a:t>
                      </a:r>
                      <a:r>
                        <a:rPr lang="en-US" baseline="0" dirty="0" smtClean="0">
                          <a:sym typeface="Wingdings"/>
                        </a:rPr>
                        <a:t> to produce and hard to dispose of</a:t>
                      </a:r>
                      <a:endParaRPr lang="en-US" dirty="0"/>
                    </a:p>
                  </a:txBody>
                  <a:tcPr/>
                </a:tc>
              </a:tr>
              <a:tr h="7394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pollution or greenhouse gases produced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Turbine</a:t>
                      </a:r>
                      <a:r>
                        <a:rPr lang="en-US" baseline="0" dirty="0" smtClean="0"/>
                        <a:t> noise</a:t>
                      </a:r>
                      <a:endParaRPr lang="en-US" dirty="0"/>
                    </a:p>
                  </a:txBody>
                  <a:tcPr/>
                </a:tc>
              </a:tr>
              <a:tr h="7394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 share land with other uses (i.e. cattle grazing)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Deaths of birds and bats</a:t>
                      </a:r>
                      <a:endParaRPr lang="en-US" dirty="0"/>
                    </a:p>
                  </a:txBody>
                  <a:tcPr/>
                </a:tc>
              </a:tr>
              <a:tr h="428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Geographically limited to windy areas</a:t>
                      </a:r>
                      <a:endParaRPr lang="en-US" dirty="0"/>
                    </a:p>
                  </a:txBody>
                  <a:tcPr/>
                </a:tc>
              </a:tr>
              <a:tr h="428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Aesthetically</a:t>
                      </a:r>
                      <a:r>
                        <a:rPr lang="en-US" baseline="0" dirty="0" smtClean="0"/>
                        <a:t> displeasing to some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07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Fuel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Fuel cell: reactants are added continuously to the cell </a:t>
            </a:r>
            <a:r>
              <a:rPr lang="en-US" dirty="0" smtClean="0">
                <a:sym typeface="Wingdings"/>
              </a:rPr>
              <a:t> produces energy for longer</a:t>
            </a:r>
          </a:p>
          <a:p>
            <a:r>
              <a:rPr lang="en-US" dirty="0" smtClean="0">
                <a:sym typeface="Wingdings"/>
              </a:rPr>
              <a:t>2H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+ O</a:t>
            </a:r>
            <a:r>
              <a:rPr lang="en-US" baseline="-25000" dirty="0" smtClean="0">
                <a:sym typeface="Wingdings"/>
              </a:rPr>
              <a:t>2 </a:t>
            </a:r>
            <a:r>
              <a:rPr lang="en-US" dirty="0" smtClean="0">
                <a:sym typeface="Wingdings"/>
              </a:rPr>
              <a:t>  energy + 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</a:t>
            </a:r>
          </a:p>
          <a:p>
            <a:r>
              <a:rPr lang="en-US" dirty="0" smtClean="0">
                <a:sym typeface="Wingdings"/>
              </a:rPr>
              <a:t>Movement of protons in one direction and electrons in the other direction generates electricity</a:t>
            </a:r>
            <a:endParaRPr lang="en-US" baseline="-250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1791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745"/>
            <a:ext cx="8229600" cy="1143000"/>
          </a:xfrm>
        </p:spPr>
        <p:txBody>
          <a:bodyPr/>
          <a:lstStyle/>
          <a:p>
            <a:r>
              <a:rPr lang="en-US" dirty="0" smtClean="0"/>
              <a:t>Hydrogen Fuel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Z:\sumanas\friedland1e\jpegs\ch13\figure_13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31" y="1113255"/>
            <a:ext cx="4796621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95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Hydrogen Fuel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564"/>
            <a:ext cx="8229600" cy="29740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Hydrogen gas is rare in nature (highly explosive) </a:t>
            </a:r>
          </a:p>
          <a:p>
            <a:r>
              <a:rPr lang="en-US" dirty="0" smtClean="0"/>
              <a:t>Electrolysis: method to produce hydrogen gas by applying an electrical current to water to split it into hydrogen and oxygen</a:t>
            </a:r>
          </a:p>
          <a:p>
            <a:r>
              <a:rPr lang="en-US" dirty="0" smtClean="0"/>
              <a:t>Hydrogen fuel cells can be a sustainable carrier if renewable resources are used during electrolysis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348" y="4114640"/>
            <a:ext cx="2862777" cy="274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364" y="4254670"/>
            <a:ext cx="3057021" cy="22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9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 and Cons of Hydrogen Fuel Cells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981967"/>
              </p:ext>
            </p:extLst>
          </p:nvPr>
        </p:nvGraphicFramePr>
        <p:xfrm>
          <a:off x="457200" y="1542965"/>
          <a:ext cx="8229600" cy="3516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51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6144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pollution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Challenge to store hydrogen</a:t>
                      </a:r>
                      <a:endParaRPr lang="en-US" dirty="0"/>
                    </a:p>
                  </a:txBody>
                  <a:tcPr/>
                </a:tc>
              </a:tr>
              <a:tr h="8192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r>
                        <a:rPr lang="en-US" baseline="0" dirty="0" smtClean="0"/>
                        <a:t> efficient in converting potential energy into electricity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Lack of distribution</a:t>
                      </a:r>
                      <a:r>
                        <a:rPr lang="en-US" baseline="0" dirty="0" smtClean="0"/>
                        <a:t> network</a:t>
                      </a:r>
                      <a:endParaRPr lang="en-US" dirty="0"/>
                    </a:p>
                  </a:txBody>
                  <a:tcPr/>
                </a:tc>
              </a:tr>
              <a:tr h="10310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Hydrogen cells cars would need less energy</a:t>
                      </a:r>
                      <a:r>
                        <a:rPr lang="en-US" baseline="0" dirty="0" smtClean="0"/>
                        <a:t> than internal combustion engines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Producing hydrogen is an energy intensive process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47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 (Battery Electric Vehicles)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entirely on electricity</a:t>
            </a:r>
          </a:p>
          <a:p>
            <a:r>
              <a:rPr lang="en-US" dirty="0" smtClean="0"/>
              <a:t>Must be plugged into a charging station to refuel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327" y="4331436"/>
            <a:ext cx="3569473" cy="23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1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Videos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95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653"/>
            <a:ext cx="8229600" cy="1143000"/>
          </a:xfrm>
        </p:spPr>
        <p:txBody>
          <a:bodyPr/>
          <a:lstStyle/>
          <a:p>
            <a:r>
              <a:rPr lang="en-US" dirty="0" smtClean="0"/>
              <a:t>Renewable Energy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4346"/>
            <a:ext cx="8686801" cy="441285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Government funding is needed to support research to overcome limitations of renewable energy resources</a:t>
            </a:r>
          </a:p>
          <a:p>
            <a:r>
              <a:rPr lang="en-US" dirty="0" smtClean="0"/>
              <a:t>U.S. needs to upgrade existing electrical grid</a:t>
            </a:r>
          </a:p>
          <a:p>
            <a:pPr lvl="1"/>
            <a:r>
              <a:rPr lang="en-US" dirty="0" smtClean="0"/>
              <a:t>Outages and overloads cost the U.S. $100 billion per year</a:t>
            </a:r>
          </a:p>
          <a:p>
            <a:pPr lvl="1"/>
            <a:r>
              <a:rPr lang="en-US" dirty="0" smtClean="0"/>
              <a:t>Need cost-effective, reliable source of storing energy</a:t>
            </a:r>
          </a:p>
          <a:p>
            <a:r>
              <a:rPr lang="en-US" dirty="0" smtClean="0"/>
              <a:t>Smart grid: self-regulating electricity network that accepts any source of electricity and distributes it automatically to end users. </a:t>
            </a:r>
          </a:p>
          <a:p>
            <a:r>
              <a:rPr lang="en-US" dirty="0" smtClean="0"/>
              <a:t>Decentralized energy parks with a mix of renewable and nonrenewable energy 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062" y="4894140"/>
            <a:ext cx="1629738" cy="16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4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73" y="1600200"/>
            <a:ext cx="7654501" cy="502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4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Which vehicle do you think should replace the combustion engine: hydrogen fuel cells or BEVs? Why?</a:t>
            </a:r>
          </a:p>
          <a:p>
            <a:r>
              <a:rPr lang="en-US" dirty="0" smtClean="0"/>
              <a:t>Which type of renewable energy do you think we should rely on the most in the future? Why?</a:t>
            </a:r>
          </a:p>
          <a:p>
            <a:r>
              <a:rPr lang="en-US" dirty="0" smtClean="0"/>
              <a:t>What do you think is the most compelling piece of evidence for switching to renewable energy? Why?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0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the government can do to incentivize a switch to renewable energy?</a:t>
            </a:r>
          </a:p>
          <a:p>
            <a:r>
              <a:rPr lang="en-US" dirty="0" smtClean="0"/>
              <a:t>Do you think the U.S. should use natural gas a crutch to transition to renewable energy or should we simply transition  straight to renewable energy?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6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rest of the scientific </a:t>
            </a:r>
            <a:r>
              <a:rPr lang="en-US" dirty="0" err="1" smtClean="0"/>
              <a:t>american</a:t>
            </a:r>
            <a:r>
              <a:rPr lang="en-US" dirty="0" smtClean="0"/>
              <a:t> article.</a:t>
            </a:r>
          </a:p>
          <a:p>
            <a:r>
              <a:rPr lang="en-US" dirty="0" smtClean="0"/>
              <a:t>Answer the following question in two paragraphs using evidence from the article: “what do you think is holding us back from fully developing renewable energy sources to replace fossil fuels?”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 alone vs. connected solar panels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36" y="1592697"/>
            <a:ext cx="4895249" cy="2754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354" y="4615230"/>
            <a:ext cx="3646645" cy="21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4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Heat that comes from the natural radioactive decay of elements deep within the earth.</a:t>
            </a:r>
          </a:p>
          <a:p>
            <a:r>
              <a:rPr lang="en-US" dirty="0" smtClean="0"/>
              <a:t>Elevated temperatures within earth results in a buildup of pressure </a:t>
            </a:r>
            <a:r>
              <a:rPr lang="en-US" dirty="0" smtClean="0">
                <a:sym typeface="Wingdings"/>
              </a:rPr>
              <a:t> some heat escapes through cracks</a:t>
            </a:r>
          </a:p>
          <a:p>
            <a:pPr lvl="1"/>
            <a:r>
              <a:rPr lang="en-US" dirty="0" smtClean="0">
                <a:sym typeface="Wingdings"/>
              </a:rPr>
              <a:t>Ex: geysers, hydrothermal vents, and hot springs</a:t>
            </a:r>
            <a:endParaRPr lang="en-US" dirty="0" smtClean="0"/>
          </a:p>
          <a:p>
            <a:r>
              <a:rPr lang="en-US" dirty="0" smtClean="0"/>
              <a:t>Form of renewable energy that does not come from the sun.</a:t>
            </a:r>
          </a:p>
          <a:p>
            <a:r>
              <a:rPr lang="en-US" dirty="0" smtClean="0"/>
              <a:t>Largest producers of geothermal energy:</a:t>
            </a:r>
          </a:p>
          <a:p>
            <a:pPr lvl="1"/>
            <a:r>
              <a:rPr lang="en-US" dirty="0" smtClean="0"/>
              <a:t>U.S, China, and Iceland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9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 groundwater can be piped directly to household radiators for heating a home</a:t>
            </a:r>
          </a:p>
          <a:p>
            <a:pPr lvl="1"/>
            <a:r>
              <a:rPr lang="en-US" dirty="0" smtClean="0"/>
              <a:t>Iceland heats 87% of its homes this way</a:t>
            </a:r>
          </a:p>
          <a:p>
            <a:r>
              <a:rPr lang="en-US" dirty="0" smtClean="0"/>
              <a:t>Naturally heated water and steam from the earth’s interior turn turbines</a:t>
            </a:r>
            <a:r>
              <a:rPr lang="en-US" dirty="0" smtClean="0">
                <a:sym typeface="Wingdings"/>
              </a:rPr>
              <a:t> generate electricity</a:t>
            </a:r>
          </a:p>
          <a:p>
            <a:pPr lvl="1"/>
            <a:r>
              <a:rPr lang="en-US" dirty="0" smtClean="0">
                <a:sym typeface="Wingdings"/>
              </a:rPr>
              <a:t>Need to return water to the ground in order for it to be sustainable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40715" y="64176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8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 Energy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2377"/>
            <a:ext cx="4023223" cy="2534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464" y="3651553"/>
            <a:ext cx="4041276" cy="283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6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31" y="1913534"/>
            <a:ext cx="7069273" cy="4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7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 Pros and Cons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634594"/>
              </p:ext>
            </p:extLst>
          </p:nvPr>
        </p:nvGraphicFramePr>
        <p:xfrm>
          <a:off x="457200" y="1600200"/>
          <a:ext cx="8229600" cy="357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4867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Renewable source of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Geographically limited</a:t>
                      </a:r>
                      <a:endParaRPr lang="en-US" dirty="0"/>
                    </a:p>
                  </a:txBody>
                  <a:tcPr/>
                </a:tc>
              </a:tr>
              <a:tr h="10854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After initial investment, no cost to harness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Salts</a:t>
                      </a:r>
                      <a:r>
                        <a:rPr lang="en-US" baseline="0" dirty="0" smtClean="0"/>
                        <a:t> dissolved in the water can corrode machinery parts</a:t>
                      </a:r>
                      <a:endParaRPr lang="en-US" dirty="0"/>
                    </a:p>
                  </a:txBody>
                  <a:tcPr/>
                </a:tc>
              </a:tr>
              <a:tr h="16332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Some gases (methane, ammonia, hydrogen sulfide, carbon dioxide) may be trapped in the water and can be released as the water is utilized.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4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Source Heat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has high thermal inertia</a:t>
            </a:r>
            <a:r>
              <a:rPr lang="en-US" dirty="0" smtClean="0">
                <a:sym typeface="Wingdings"/>
              </a:rPr>
              <a:t> retains heat form the sun</a:t>
            </a:r>
          </a:p>
          <a:p>
            <a:r>
              <a:rPr lang="en-US" dirty="0" smtClean="0">
                <a:sym typeface="Wingdings"/>
              </a:rPr>
              <a:t>Source is solar energy</a:t>
            </a:r>
          </a:p>
          <a:p>
            <a:r>
              <a:rPr lang="en-US" dirty="0" smtClean="0">
                <a:sym typeface="Wingdings"/>
              </a:rPr>
              <a:t>Can be installed anywhere</a:t>
            </a:r>
            <a:endParaRPr lang="en-US" dirty="0"/>
          </a:p>
        </p:txBody>
      </p:sp>
      <p:pic>
        <p:nvPicPr>
          <p:cNvPr id="4" name="Picture 7" descr="Z:\sumanas\friedland1e\jpegs\ch13\figure_13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4" y="2840594"/>
            <a:ext cx="3564467" cy="382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64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794</Words>
  <Application>Microsoft Macintosh PowerPoint</Application>
  <PresentationFormat>On-screen Show (4:3)</PresentationFormat>
  <Paragraphs>97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SWBAT explain the benefits and drawbacks of using geothermal, wind power and hydrogen fuel cells as energy sources. Do Now:  What is the energy source of geothermal energy?  Why is hydrogen useful as an alternative to fossil fuels?</vt:lpstr>
      <vt:lpstr>Agenda</vt:lpstr>
      <vt:lpstr>Stand alone vs. connected solar panels</vt:lpstr>
      <vt:lpstr>Geothermal Energy</vt:lpstr>
      <vt:lpstr>Geothermal Energy</vt:lpstr>
      <vt:lpstr>Geothermal Energy</vt:lpstr>
      <vt:lpstr>Geothermal Energy</vt:lpstr>
      <vt:lpstr>Geothermal Pros and Cons</vt:lpstr>
      <vt:lpstr>Ground Source Heat Pumps</vt:lpstr>
      <vt:lpstr>Wind Energy</vt:lpstr>
      <vt:lpstr>Wind Energy</vt:lpstr>
      <vt:lpstr>Generating Electricity from Wind</vt:lpstr>
      <vt:lpstr>Wind Energy</vt:lpstr>
      <vt:lpstr>Wind Energy Pros and Cons</vt:lpstr>
      <vt:lpstr>Hydrogen Fuel Cells</vt:lpstr>
      <vt:lpstr>Hydrogen Fuel Cells</vt:lpstr>
      <vt:lpstr>Hydrogen Fuel Cells</vt:lpstr>
      <vt:lpstr>Pros and Cons of Hydrogen Fuel Cells</vt:lpstr>
      <vt:lpstr>BEV (Battery Electric Vehicles)</vt:lpstr>
      <vt:lpstr>Renewable Energy Strategy</vt:lpstr>
      <vt:lpstr>Smart Grid</vt:lpstr>
      <vt:lpstr>Turn and Talk</vt:lpstr>
      <vt:lpstr>Discussion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explain the benefits and drawbacks of using geothermal, wind power and hydrogen fuel cells as energy sources.</dc:title>
  <dc:creator>Kayla McDaniel</dc:creator>
  <cp:lastModifiedBy>Kayla McDaniel</cp:lastModifiedBy>
  <cp:revision>66</cp:revision>
  <dcterms:created xsi:type="dcterms:W3CDTF">2015-03-30T22:55:11Z</dcterms:created>
  <dcterms:modified xsi:type="dcterms:W3CDTF">2016-03-30T23:56:51Z</dcterms:modified>
</cp:coreProperties>
</file>