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57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4" r:id="rId16"/>
    <p:sldId id="275" r:id="rId17"/>
    <p:sldId id="276" r:id="rId18"/>
    <p:sldId id="278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88CC-520A-7D4E-814A-50FDED0FF467}" type="datetimeFigureOut">
              <a:rPr lang="en-US" smtClean="0"/>
              <a:t>3/29/16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B2-7548-3F4E-BD67-D6CF14C2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9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88CC-520A-7D4E-814A-50FDED0FF467}" type="datetimeFigureOut">
              <a:rPr lang="en-US" smtClean="0"/>
              <a:t>3/29/16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B2-7548-3F4E-BD67-D6CF14C2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2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88CC-520A-7D4E-814A-50FDED0FF467}" type="datetimeFigureOut">
              <a:rPr lang="en-US" smtClean="0"/>
              <a:t>3/29/16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B2-7548-3F4E-BD67-D6CF14C2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7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88CC-520A-7D4E-814A-50FDED0FF467}" type="datetimeFigureOut">
              <a:rPr lang="en-US" smtClean="0"/>
              <a:t>3/29/16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B2-7548-3F4E-BD67-D6CF14C2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8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88CC-520A-7D4E-814A-50FDED0FF467}" type="datetimeFigureOut">
              <a:rPr lang="en-US" smtClean="0"/>
              <a:t>3/29/16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B2-7548-3F4E-BD67-D6CF14C2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8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88CC-520A-7D4E-814A-50FDED0FF467}" type="datetimeFigureOut">
              <a:rPr lang="en-US" smtClean="0"/>
              <a:t>3/29/16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B2-7548-3F4E-BD67-D6CF14C2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6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88CC-520A-7D4E-814A-50FDED0FF467}" type="datetimeFigureOut">
              <a:rPr lang="en-US" smtClean="0"/>
              <a:t>3/29/16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B2-7548-3F4E-BD67-D6CF14C2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1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88CC-520A-7D4E-814A-50FDED0FF467}" type="datetimeFigureOut">
              <a:rPr lang="en-US" smtClean="0"/>
              <a:t>3/29/16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B2-7548-3F4E-BD67-D6CF14C2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4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88CC-520A-7D4E-814A-50FDED0FF467}" type="datetimeFigureOut">
              <a:rPr lang="en-US" smtClean="0"/>
              <a:t>3/29/16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B2-7548-3F4E-BD67-D6CF14C2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7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88CC-520A-7D4E-814A-50FDED0FF467}" type="datetimeFigureOut">
              <a:rPr lang="en-US" smtClean="0"/>
              <a:t>3/29/16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B2-7548-3F4E-BD67-D6CF14C2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7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88CC-520A-7D4E-814A-50FDED0FF467}" type="datetimeFigureOut">
              <a:rPr lang="en-US" smtClean="0"/>
              <a:t>3/29/16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B2-7548-3F4E-BD67-D6CF14C2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0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C88CC-520A-7D4E-814A-50FDED0FF467}" type="datetimeFigureOut">
              <a:rPr lang="en-US" smtClean="0"/>
              <a:t>3/29/16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AB1B2-7548-3F4E-BD67-D6CF14C2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1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SWBAT explain the advantages and disadvantages of hydroelectricity and solar energy.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783" y="377825"/>
            <a:ext cx="7405124" cy="1752600"/>
          </a:xfrm>
        </p:spPr>
        <p:txBody>
          <a:bodyPr/>
          <a:lstStyle/>
          <a:p>
            <a:pPr algn="l"/>
            <a:r>
              <a:rPr lang="en-US" dirty="0" smtClean="0"/>
              <a:t>APES Unit 11                                    3/29/16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5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 in the U.S.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72" y="1771553"/>
            <a:ext cx="6999698" cy="508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6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Solar Heating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and skylights</a:t>
            </a:r>
          </a:p>
          <a:p>
            <a:r>
              <a:rPr lang="en-US" dirty="0"/>
              <a:t>Solar ovens</a:t>
            </a:r>
          </a:p>
          <a:p>
            <a:pPr lvl="1"/>
            <a:r>
              <a:rPr lang="en-US" dirty="0"/>
              <a:t>Reduces the need of firewood</a:t>
            </a:r>
            <a:r>
              <a:rPr lang="en-US" dirty="0">
                <a:sym typeface="Wingdings"/>
              </a:rPr>
              <a:t> prevents deforestation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144" y="3767515"/>
            <a:ext cx="3665656" cy="2749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03" y="4011873"/>
            <a:ext cx="3339847" cy="250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1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158"/>
            <a:ext cx="8229600" cy="1143000"/>
          </a:xfrm>
        </p:spPr>
        <p:txBody>
          <a:bodyPr/>
          <a:lstStyle/>
          <a:p>
            <a:r>
              <a:rPr lang="en-US" dirty="0" smtClean="0"/>
              <a:t>Active Solar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499"/>
            <a:ext cx="486949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Capture sunlight with the use of technology, such as solar panels</a:t>
            </a:r>
          </a:p>
          <a:p>
            <a:pPr lvl="1"/>
            <a:r>
              <a:rPr lang="en-US" dirty="0" smtClean="0"/>
              <a:t>Higher cost than passive solar heating</a:t>
            </a:r>
          </a:p>
          <a:p>
            <a:r>
              <a:rPr lang="en-US" dirty="0" smtClean="0"/>
              <a:t>Solar water heating systems: allows heat to be transferred directly to water or another liquid</a:t>
            </a:r>
          </a:p>
          <a:p>
            <a:pPr lvl="1"/>
            <a:r>
              <a:rPr lang="en-US" dirty="0" smtClean="0"/>
              <a:t>Used to heat swimming pools and provide domestic hot water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694" y="3328224"/>
            <a:ext cx="3305488" cy="315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2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Photovoltaic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25" y="944192"/>
            <a:ext cx="9058816" cy="4421377"/>
          </a:xfrm>
        </p:spPr>
        <p:txBody>
          <a:bodyPr>
            <a:normAutofit/>
          </a:bodyPr>
          <a:lstStyle/>
          <a:p>
            <a:r>
              <a:rPr lang="en-US" dirty="0" smtClean="0"/>
              <a:t>Photovoltaic Solar Cells: capture energy from the sun as light</a:t>
            </a:r>
            <a:r>
              <a:rPr lang="en-US" dirty="0" smtClean="0">
                <a:sym typeface="Wingdings"/>
              </a:rPr>
              <a:t> converted into electricity</a:t>
            </a:r>
          </a:p>
          <a:p>
            <a:r>
              <a:rPr lang="en-US" dirty="0" smtClean="0">
                <a:sym typeface="Wingdings"/>
              </a:rPr>
              <a:t>Solar energy hits PV cells-&gt; mobilize electrons produces electric current</a:t>
            </a:r>
          </a:p>
          <a:p>
            <a:pPr marL="457200" lvl="1" indent="0">
              <a:buNone/>
            </a:pPr>
            <a:endParaRPr lang="en-US" dirty="0" smtClean="0">
              <a:sym typeface="Wingdings"/>
            </a:endParaRPr>
          </a:p>
          <a:p>
            <a:pPr lvl="2"/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804" y="5009835"/>
            <a:ext cx="2566196" cy="179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2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73"/>
            <a:ext cx="8229600" cy="1143000"/>
          </a:xfrm>
        </p:spPr>
        <p:txBody>
          <a:bodyPr/>
          <a:lstStyle/>
          <a:p>
            <a:r>
              <a:rPr lang="en-US" dirty="0" smtClean="0"/>
              <a:t>Solar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583" y="1195673"/>
            <a:ext cx="8452217" cy="4946669"/>
          </a:xfrm>
        </p:spPr>
        <p:txBody>
          <a:bodyPr/>
          <a:lstStyle/>
          <a:p>
            <a:r>
              <a:rPr lang="en-US" dirty="0" smtClean="0"/>
              <a:t>Concentrating Solar Thermal Electricity Generation (CST): large scale application of solar energy</a:t>
            </a:r>
          </a:p>
          <a:p>
            <a:pPr lvl="1"/>
            <a:r>
              <a:rPr lang="en-US" dirty="0" smtClean="0"/>
              <a:t>Use lenses or mirrors and a tracking system to focus the the sunlight falling on a large area into a small area</a:t>
            </a:r>
          </a:p>
          <a:p>
            <a:pPr lvl="2"/>
            <a:r>
              <a:rPr lang="en-US" dirty="0" smtClean="0"/>
              <a:t>Heat of concentrated beam evaporates water</a:t>
            </a:r>
            <a:r>
              <a:rPr lang="en-US" dirty="0" smtClean="0">
                <a:sym typeface="Wingdings"/>
              </a:rPr>
              <a:t> produces steam turns turbine produces electricity</a:t>
            </a:r>
          </a:p>
          <a:p>
            <a:r>
              <a:rPr lang="en-US" dirty="0" smtClean="0">
                <a:sym typeface="Wingdings"/>
              </a:rPr>
              <a:t>Con: Can have a negative impact on the desert ecosystem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5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55" y="321576"/>
            <a:ext cx="5401332" cy="3602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920" y="3940698"/>
            <a:ext cx="4348080" cy="291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9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Solar Energy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927503"/>
              </p:ext>
            </p:extLst>
          </p:nvPr>
        </p:nvGraphicFramePr>
        <p:xfrm>
          <a:off x="632661" y="1619158"/>
          <a:ext cx="8054139" cy="3892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6109"/>
                <a:gridCol w="3828030"/>
              </a:tblGrid>
              <a:tr h="6264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</a:t>
                      </a:r>
                      <a:endParaRPr lang="en-US" dirty="0"/>
                    </a:p>
                  </a:txBody>
                  <a:tcPr/>
                </a:tc>
              </a:tr>
              <a:tr h="1544583">
                <a:tc>
                  <a:txBody>
                    <a:bodyPr/>
                    <a:lstStyle/>
                    <a:p>
                      <a:r>
                        <a:rPr lang="en-US" dirty="0" smtClean="0"/>
                        <a:t>PV cells are expensive to manufacture and install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Don’t produce air pollution, water pollution</a:t>
                      </a:r>
                      <a:r>
                        <a:rPr lang="en-US" baseline="0" dirty="0" smtClean="0"/>
                        <a:t> or CO</a:t>
                      </a:r>
                      <a:r>
                        <a:rPr lang="en-US" baseline="-25000" dirty="0" smtClean="0"/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081208"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Manufacturing PV cells requires energy (fossil fuels),</a:t>
                      </a:r>
                      <a:r>
                        <a:rPr lang="en-US" baseline="0" dirty="0" smtClean="0"/>
                        <a:t> water and toxic metals</a:t>
                      </a:r>
                    </a:p>
                    <a:p>
                      <a:r>
                        <a:rPr lang="en-US" baseline="0" dirty="0" smtClean="0"/>
                        <a:t>Some toxic waste is produced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Produce electricity when it is needed most (hot, sunny days)</a:t>
                      </a:r>
                      <a:endParaRPr lang="en-US" dirty="0"/>
                    </a:p>
                  </a:txBody>
                  <a:tcPr/>
                </a:tc>
              </a:tr>
              <a:tr h="626414">
                <a:tc>
                  <a:txBody>
                    <a:bodyPr/>
                    <a:lstStyle/>
                    <a:p>
                      <a:r>
                        <a:rPr lang="en-US" dirty="0" smtClean="0"/>
                        <a:t>Not every location receives enough sunlight to to make them worthwhile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Land disturbance is minimal</a:t>
                      </a:r>
                      <a:r>
                        <a:rPr lang="en-US" baseline="0" dirty="0" smtClean="0"/>
                        <a:t> since most solar panels are on top of houses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31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Government/ Industry Incentives for Solar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incentives:</a:t>
            </a:r>
          </a:p>
          <a:p>
            <a:pPr lvl="1"/>
            <a:r>
              <a:rPr lang="en-US" dirty="0" smtClean="0"/>
              <a:t>Give tax credits to homeowners who install PV systems</a:t>
            </a:r>
          </a:p>
          <a:p>
            <a:pPr lvl="1"/>
            <a:r>
              <a:rPr lang="en-US" dirty="0" smtClean="0"/>
              <a:t>Subsidize the cost of PV panels so they are cheaper</a:t>
            </a:r>
          </a:p>
          <a:p>
            <a:r>
              <a:rPr lang="en-US" dirty="0" smtClean="0"/>
              <a:t>Industry Incentives:</a:t>
            </a:r>
          </a:p>
          <a:p>
            <a:pPr lvl="1"/>
            <a:r>
              <a:rPr lang="en-US" dirty="0" smtClean="0"/>
              <a:t>Provide education</a:t>
            </a:r>
          </a:p>
          <a:p>
            <a:pPr lvl="1"/>
            <a:r>
              <a:rPr lang="en-US" dirty="0" smtClean="0"/>
              <a:t>Lower the cost of PV panels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trade-offs associated with using hydroelectricity compared with biomass? </a:t>
            </a:r>
          </a:p>
          <a:p>
            <a:r>
              <a:rPr lang="en-US" dirty="0" smtClean="0"/>
              <a:t>In what ways do humans capture solar energy for their use?</a:t>
            </a:r>
          </a:p>
          <a:p>
            <a:r>
              <a:rPr lang="en-US" dirty="0" smtClean="0"/>
              <a:t>Why are active solar energy systems on feasible everywhere?</a:t>
            </a:r>
          </a:p>
          <a:p>
            <a:r>
              <a:rPr lang="en-US" dirty="0" smtClean="0"/>
              <a:t>How do active and passive solar systems work? What are the advantages of each?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8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Reading Ch. 13 and take </a:t>
            </a:r>
            <a:r>
              <a:rPr lang="en-US" i="1" dirty="0" smtClean="0"/>
              <a:t>detailed</a:t>
            </a:r>
            <a:r>
              <a:rPr lang="en-US" dirty="0" smtClean="0"/>
              <a:t> notes</a:t>
            </a:r>
          </a:p>
          <a:p>
            <a:r>
              <a:rPr lang="en-US" dirty="0" smtClean="0"/>
              <a:t>What is the difference between grid and stand alone systems of solar energy? What is one drawback and one advantage of using both?</a:t>
            </a:r>
          </a:p>
        </p:txBody>
      </p:sp>
    </p:spTree>
    <p:extLst>
      <p:ext uri="{BB962C8B-B14F-4D97-AF65-F5344CB8AC3E}">
        <p14:creationId xmlns:p14="http://schemas.microsoft.com/office/powerpoint/2010/main" val="406371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Review!</a:t>
            </a:r>
          </a:p>
        </p:txBody>
      </p:sp>
    </p:spTree>
    <p:extLst>
      <p:ext uri="{BB962C8B-B14F-4D97-AF65-F5344CB8AC3E}">
        <p14:creationId xmlns:p14="http://schemas.microsoft.com/office/powerpoint/2010/main" val="98686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Hydroelectricity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959"/>
            <a:ext cx="8229600" cy="4525963"/>
          </a:xfrm>
        </p:spPr>
        <p:txBody>
          <a:bodyPr/>
          <a:lstStyle/>
          <a:p>
            <a:r>
              <a:rPr lang="en-US" dirty="0" smtClean="0"/>
              <a:t>Electricity generated by the kinetic energy of moving water</a:t>
            </a:r>
          </a:p>
          <a:p>
            <a:r>
              <a:rPr lang="en-US" dirty="0" smtClean="0"/>
              <a:t>Accounts for 7% of electricity generated in the U.S.</a:t>
            </a:r>
          </a:p>
          <a:p>
            <a:r>
              <a:rPr lang="en-US" dirty="0" smtClean="0"/>
              <a:t>Top states in producing hydroelectric power:</a:t>
            </a:r>
          </a:p>
          <a:p>
            <a:pPr lvl="1"/>
            <a:r>
              <a:rPr lang="en-US" dirty="0" smtClean="0"/>
              <a:t>Washington, California and Oregon</a:t>
            </a:r>
          </a:p>
          <a:p>
            <a:r>
              <a:rPr lang="en-US" dirty="0" smtClean="0"/>
              <a:t>Top countries:</a:t>
            </a:r>
          </a:p>
          <a:p>
            <a:pPr lvl="1"/>
            <a:r>
              <a:rPr lang="en-US" dirty="0" smtClean="0"/>
              <a:t>China</a:t>
            </a:r>
            <a:r>
              <a:rPr lang="en-US" dirty="0"/>
              <a:t>,</a:t>
            </a:r>
            <a:r>
              <a:rPr lang="en-US" dirty="0" smtClean="0"/>
              <a:t> Brazil, and the U.S.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073" y="4660899"/>
            <a:ext cx="2456971" cy="18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1043"/>
            <a:ext cx="8229600" cy="4525963"/>
          </a:xfrm>
        </p:spPr>
        <p:txBody>
          <a:bodyPr/>
          <a:lstStyle/>
          <a:p>
            <a:r>
              <a:rPr lang="en-US" dirty="0" smtClean="0"/>
              <a:t>Falling water turns turbine</a:t>
            </a:r>
            <a:r>
              <a:rPr lang="en-US" dirty="0" smtClean="0">
                <a:sym typeface="Wingdings"/>
              </a:rPr>
              <a:t> produces electricity through a generator</a:t>
            </a:r>
          </a:p>
          <a:p>
            <a:endParaRPr lang="en-US" dirty="0"/>
          </a:p>
        </p:txBody>
      </p:sp>
      <p:pic>
        <p:nvPicPr>
          <p:cNvPr id="4" name="Picture 6" descr="Z:\sumanas\friedland1e\jpegs\ch13\figure_13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03" y="2388688"/>
            <a:ext cx="3887108" cy="41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14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Amount of electricity dependent upon:</a:t>
            </a:r>
          </a:p>
          <a:p>
            <a:pPr lvl="1"/>
            <a:r>
              <a:rPr lang="en-US" dirty="0" smtClean="0"/>
              <a:t>Vertical distance as the water falls</a:t>
            </a:r>
          </a:p>
          <a:p>
            <a:pPr lvl="1"/>
            <a:r>
              <a:rPr lang="en-US" dirty="0" smtClean="0"/>
              <a:t>Flow rate</a:t>
            </a:r>
          </a:p>
          <a:p>
            <a:r>
              <a:rPr lang="en-US" dirty="0" smtClean="0"/>
              <a:t>Run of the river systems: water retained behind a low dam and runs through a channel before returning to the river.</a:t>
            </a:r>
          </a:p>
          <a:p>
            <a:pPr lvl="1"/>
            <a:r>
              <a:rPr lang="en-US" dirty="0" smtClean="0"/>
              <a:t>Don’t store water in a reservoir</a:t>
            </a:r>
          </a:p>
          <a:p>
            <a:pPr lvl="1"/>
            <a:r>
              <a:rPr lang="en-US" dirty="0" smtClean="0"/>
              <a:t>Pros: little flooding, doesn’t disrupt flow in rivers</a:t>
            </a:r>
          </a:p>
          <a:p>
            <a:pPr lvl="1"/>
            <a:r>
              <a:rPr lang="en-US" dirty="0" smtClean="0"/>
              <a:t>Cons: doe</a:t>
            </a:r>
            <a:r>
              <a:rPr lang="fr-FR" dirty="0" smtClean="0"/>
              <a:t>sn’</a:t>
            </a:r>
            <a:r>
              <a:rPr lang="en-US" dirty="0" smtClean="0"/>
              <a:t>t generate much energy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7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Impoundment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Storing water in a reservoir behind a dam</a:t>
            </a:r>
          </a:p>
          <a:p>
            <a:r>
              <a:rPr lang="en-US" dirty="0" smtClean="0"/>
              <a:t>Control flow rate of water by opening and closing the gates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5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Tidal energy: movement of water from the gravitational pull of the moon</a:t>
            </a:r>
          </a:p>
          <a:p>
            <a:pPr lvl="1"/>
            <a:r>
              <a:rPr lang="en-US" dirty="0" smtClean="0"/>
              <a:t>Cons: </a:t>
            </a:r>
          </a:p>
          <a:p>
            <a:pPr lvl="2"/>
            <a:r>
              <a:rPr lang="en-US" dirty="0" smtClean="0"/>
              <a:t>does not have the potential to become a major supply of energy</a:t>
            </a:r>
          </a:p>
          <a:p>
            <a:pPr lvl="2"/>
            <a:r>
              <a:rPr lang="en-US" dirty="0" smtClean="0"/>
              <a:t>Needs to be near coastline or estuary</a:t>
            </a:r>
          </a:p>
          <a:p>
            <a:pPr lvl="2"/>
            <a:r>
              <a:rPr lang="en-US" dirty="0" smtClean="0"/>
              <a:t>Disruptive to the environment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4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Hydroelectricity: Pros and Cons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012356"/>
              </p:ext>
            </p:extLst>
          </p:nvPr>
        </p:nvGraphicFramePr>
        <p:xfrm>
          <a:off x="457198" y="1600199"/>
          <a:ext cx="8229602" cy="5055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1"/>
                <a:gridCol w="4114801"/>
              </a:tblGrid>
              <a:tr h="352459"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</a:tr>
              <a:tr h="961627">
                <a:tc>
                  <a:txBody>
                    <a:bodyPr/>
                    <a:lstStyle/>
                    <a:p>
                      <a:r>
                        <a:rPr lang="en-US" dirty="0" smtClean="0"/>
                        <a:t>Expensive to build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amount of energy without creating  air pollution, 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emission or waste products.</a:t>
                      </a:r>
                      <a:endParaRPr lang="en-US" dirty="0"/>
                    </a:p>
                  </a:txBody>
                  <a:tcPr/>
                </a:tc>
              </a:tr>
              <a:tr h="812670">
                <a:tc>
                  <a:txBody>
                    <a:bodyPr/>
                    <a:lstStyle/>
                    <a:p>
                      <a:r>
                        <a:rPr lang="en-US" dirty="0" smtClean="0"/>
                        <a:t>Reservoir may flood</a:t>
                      </a:r>
                      <a:r>
                        <a:rPr lang="en-US" baseline="0" dirty="0" smtClean="0"/>
                        <a:t> land</a:t>
                      </a:r>
                      <a:r>
                        <a:rPr lang="en-US" baseline="0" dirty="0" smtClean="0">
                          <a:sym typeface="Wingdings"/>
                        </a:rPr>
                        <a:t> can force people to relocate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Flood control for downstream areas</a:t>
                      </a:r>
                      <a:endParaRPr lang="en-US" dirty="0"/>
                    </a:p>
                  </a:txBody>
                  <a:tcPr/>
                </a:tc>
              </a:tr>
              <a:tr h="81267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free flowing river</a:t>
                      </a:r>
                      <a:r>
                        <a:rPr lang="en-US" baseline="0" dirty="0" smtClean="0">
                          <a:sym typeface="Wingdings"/>
                        </a:rPr>
                        <a:t> alters ecosystems and disrupts life cycles of certain fish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Recreational areas</a:t>
                      </a:r>
                      <a:endParaRPr lang="en-US" dirty="0"/>
                    </a:p>
                  </a:txBody>
                  <a:tcPr/>
                </a:tc>
              </a:tr>
              <a:tr h="812670">
                <a:tc>
                  <a:txBody>
                    <a:bodyPr/>
                    <a:lstStyle/>
                    <a:p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emission released during creation of the Dam (cement)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2670">
                <a:tc>
                  <a:txBody>
                    <a:bodyPr/>
                    <a:lstStyle/>
                    <a:p>
                      <a:r>
                        <a:rPr lang="en-US" dirty="0" smtClean="0"/>
                        <a:t>Dead plants and organisms in flooded soils release methane</a:t>
                      </a:r>
                    </a:p>
                    <a:p>
                      <a:r>
                        <a:rPr lang="en-US" dirty="0" smtClean="0"/>
                        <a:t>Siltation occurs– build up</a:t>
                      </a:r>
                      <a:r>
                        <a:rPr lang="en-US" baseline="0" dirty="0" smtClean="0"/>
                        <a:t> of sediment</a:t>
                      </a:r>
                      <a:r>
                        <a:rPr lang="en-US" baseline="0" dirty="0" smtClean="0">
                          <a:sym typeface="Wingdings"/>
                        </a:rPr>
                        <a:t> life span of dam reduces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3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energy available depends upon:</a:t>
            </a:r>
          </a:p>
          <a:p>
            <a:pPr lvl="1"/>
            <a:r>
              <a:rPr lang="en-US" dirty="0" smtClean="0"/>
              <a:t>Cloudiness</a:t>
            </a:r>
          </a:p>
          <a:p>
            <a:pPr lvl="1"/>
            <a:r>
              <a:rPr lang="en-US" dirty="0" smtClean="0"/>
              <a:t>Time of day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eason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661" y="3791569"/>
            <a:ext cx="4240139" cy="28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8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679</Words>
  <Application>Microsoft Macintosh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SWBAT explain the advantages and disadvantages of hydroelectricity and solar energy.</vt:lpstr>
      <vt:lpstr>Agenda</vt:lpstr>
      <vt:lpstr>Hydroelectricity</vt:lpstr>
      <vt:lpstr>Generating Electricity</vt:lpstr>
      <vt:lpstr>Hydroelectricity</vt:lpstr>
      <vt:lpstr>Water Impoundment Systems</vt:lpstr>
      <vt:lpstr>Tidal Systems</vt:lpstr>
      <vt:lpstr>Hydroelectricity: Pros and Cons</vt:lpstr>
      <vt:lpstr>Solar Energy</vt:lpstr>
      <vt:lpstr>Solar Energy in the U.S.</vt:lpstr>
      <vt:lpstr>Passive Solar Heating</vt:lpstr>
      <vt:lpstr>Active Solar Energy</vt:lpstr>
      <vt:lpstr>Photovoltaic Systems</vt:lpstr>
      <vt:lpstr>Solar Energy</vt:lpstr>
      <vt:lpstr>PowerPoint Presentation</vt:lpstr>
      <vt:lpstr>Pros and Cons of Solar Energy</vt:lpstr>
      <vt:lpstr>Government/ Industry Incentives for Solar Power</vt:lpstr>
      <vt:lpstr>Checkpoint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explain the advantages and disadvantages of hydroelectricity and solar energy.</dc:title>
  <dc:creator>Kayla McDaniel</dc:creator>
  <cp:lastModifiedBy>Kayla McDaniel</cp:lastModifiedBy>
  <cp:revision>45</cp:revision>
  <dcterms:created xsi:type="dcterms:W3CDTF">2015-03-30T00:28:58Z</dcterms:created>
  <dcterms:modified xsi:type="dcterms:W3CDTF">2016-03-29T17:37:17Z</dcterms:modified>
</cp:coreProperties>
</file>