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80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4" r:id="rId21"/>
    <p:sldId id="275" r:id="rId22"/>
    <p:sldId id="273" r:id="rId23"/>
    <p:sldId id="278" r:id="rId24"/>
    <p:sldId id="277" r:id="rId25"/>
    <p:sldId id="283" r:id="rId26"/>
    <p:sldId id="281" r:id="rId27"/>
    <p:sldId id="282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AB33-FF3B-8B4B-8ED9-4AC3D62C15D4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A6F7-225C-494F-BD18-EB1B6CA71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A6F7-225C-494F-BD18-EB1B6CA719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3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7654-80C1-5341-B416-E1C81EDBE657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EE60-04D2-E84C-80E1-8FF9ED7E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107" y="2425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SWBAT:</a:t>
            </a:r>
            <a:br>
              <a:rPr lang="en-US" dirty="0" smtClean="0"/>
            </a:br>
            <a:r>
              <a:rPr lang="en-US" dirty="0" smtClean="0"/>
              <a:t> Define renewable energy</a:t>
            </a:r>
            <a:br>
              <a:rPr lang="en-US" dirty="0" smtClean="0"/>
            </a:br>
            <a:r>
              <a:rPr lang="en-US" dirty="0" smtClean="0"/>
              <a:t>Compare and contrast the various forms of biomass energy.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275" y="348230"/>
            <a:ext cx="7219293" cy="1752600"/>
          </a:xfrm>
        </p:spPr>
        <p:txBody>
          <a:bodyPr/>
          <a:lstStyle/>
          <a:p>
            <a:pPr algn="l"/>
            <a:r>
              <a:rPr lang="en-US" dirty="0" smtClean="0"/>
              <a:t>APES Unit 11                               3/28/16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of Energy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522"/>
            <a:ext cx="8229600" cy="4525963"/>
          </a:xfrm>
        </p:spPr>
        <p:txBody>
          <a:bodyPr/>
          <a:lstStyle/>
          <a:p>
            <a:r>
              <a:rPr lang="en-US" u="sng" dirty="0" smtClean="0"/>
              <a:t>Peak demand</a:t>
            </a:r>
            <a:r>
              <a:rPr lang="en-US" dirty="0" smtClean="0"/>
              <a:t>: the greatest quantity of energy used at any one time</a:t>
            </a:r>
          </a:p>
          <a:p>
            <a:r>
              <a:rPr lang="en-US" dirty="0" smtClean="0"/>
              <a:t>To meet peak demand, energy companies often need to keep back up sources of energy (generators)</a:t>
            </a:r>
          </a:p>
          <a:p>
            <a:r>
              <a:rPr lang="en-US" dirty="0" smtClean="0"/>
              <a:t>Reduce peak demand-</a:t>
            </a:r>
            <a:r>
              <a:rPr lang="en-US" dirty="0" smtClean="0">
                <a:sym typeface="Wingdings"/>
              </a:rPr>
              <a:t> conserve more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30" y="1515681"/>
            <a:ext cx="6919907" cy="50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593"/>
            <a:ext cx="8229600" cy="1143000"/>
          </a:xfrm>
        </p:spPr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407"/>
            <a:ext cx="8229600" cy="4525963"/>
          </a:xfrm>
        </p:spPr>
        <p:txBody>
          <a:bodyPr/>
          <a:lstStyle/>
          <a:p>
            <a:r>
              <a:rPr lang="en-US" dirty="0" smtClean="0"/>
              <a:t>Buildings consume energy for cooling, heating and lighting</a:t>
            </a:r>
            <a:endParaRPr lang="en-US" dirty="0"/>
          </a:p>
        </p:txBody>
      </p:sp>
      <p:pic>
        <p:nvPicPr>
          <p:cNvPr id="4" name="Picture 7" descr="Z:\sumanas\friedland1e\jpegs\ch13\figure_13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5" y="2147884"/>
            <a:ext cx="4923691" cy="47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6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2"/>
            <a:ext cx="8229600" cy="1143000"/>
          </a:xfrm>
        </p:spPr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050"/>
            <a:ext cx="4206027" cy="49839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Passive solar design: takes advantage of solar radiation to maintain a comfortable temperature in the building</a:t>
            </a:r>
          </a:p>
          <a:p>
            <a:r>
              <a:rPr lang="en-US" dirty="0" smtClean="0"/>
              <a:t>Natural sunlight warms a room</a:t>
            </a:r>
          </a:p>
          <a:p>
            <a:r>
              <a:rPr lang="en-US" dirty="0" smtClean="0"/>
              <a:t>Natural light reduces the need for electricity</a:t>
            </a:r>
          </a:p>
          <a:p>
            <a:r>
              <a:rPr lang="en-US" dirty="0" smtClean="0"/>
              <a:t>Overhanging roof helps block sun during the summer</a:t>
            </a:r>
            <a:endParaRPr lang="en-US" dirty="0"/>
          </a:p>
        </p:txBody>
      </p:sp>
      <p:pic>
        <p:nvPicPr>
          <p:cNvPr id="4" name="Picture 6" descr="Z:\sumanas\friedland1e\jpegs\ch13\figure_13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38" y="1611417"/>
            <a:ext cx="4158660" cy="505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2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Inertia: the ability of a material to retain heat or cold. </a:t>
            </a:r>
          </a:p>
          <a:p>
            <a:pPr lvl="1"/>
            <a:r>
              <a:rPr lang="en-US" dirty="0" smtClean="0"/>
              <a:t>Stay hot once heated</a:t>
            </a:r>
          </a:p>
          <a:p>
            <a:pPr lvl="1"/>
            <a:r>
              <a:rPr lang="en-US" dirty="0" smtClean="0"/>
              <a:t>Stay cool once they have been cooled</a:t>
            </a:r>
          </a:p>
          <a:p>
            <a:pPr lvl="1"/>
            <a:r>
              <a:rPr lang="en-US" dirty="0" smtClean="0"/>
              <a:t>Ex: stone and concrete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55" y="424454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34" y="-4200"/>
            <a:ext cx="8229600" cy="1143000"/>
          </a:xfrm>
        </p:spPr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34" y="1240001"/>
            <a:ext cx="8229600" cy="4525963"/>
          </a:xfrm>
        </p:spPr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Greenroofs</a:t>
            </a:r>
            <a:endParaRPr lang="en-US" dirty="0" smtClean="0"/>
          </a:p>
          <a:p>
            <a:pPr lvl="1"/>
            <a:r>
              <a:rPr lang="en-US" dirty="0" smtClean="0"/>
              <a:t>Reduces heating and cooling costs and runoff</a:t>
            </a:r>
          </a:p>
          <a:p>
            <a:r>
              <a:rPr lang="en-US" dirty="0" smtClean="0"/>
              <a:t>Use of recycled building materials</a:t>
            </a:r>
          </a:p>
          <a:p>
            <a:pPr lvl="1"/>
            <a:r>
              <a:rPr lang="en-US" dirty="0" smtClean="0"/>
              <a:t>Ex: denim to insulate walls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0" y="4188234"/>
            <a:ext cx="3055372" cy="2291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534" y="4178006"/>
            <a:ext cx="3836261" cy="23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246"/>
            <a:ext cx="517279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Wood,</a:t>
            </a:r>
            <a:r>
              <a:rPr lang="en-US" dirty="0"/>
              <a:t> </a:t>
            </a:r>
            <a:r>
              <a:rPr lang="en-US" dirty="0" smtClean="0"/>
              <a:t>charcoal, animal products and manure, plant remains and MSW.</a:t>
            </a:r>
          </a:p>
          <a:p>
            <a:r>
              <a:rPr lang="en-US" dirty="0" smtClean="0"/>
              <a:t>Biofuels: biomass that is processed or refined into liquid fuels (ethanol and biodiesel)</a:t>
            </a:r>
          </a:p>
          <a:p>
            <a:r>
              <a:rPr lang="en-US" dirty="0" smtClean="0"/>
              <a:t>Modern carbon: carbon in biomass</a:t>
            </a:r>
          </a:p>
          <a:p>
            <a:r>
              <a:rPr lang="en-US" dirty="0" smtClean="0"/>
              <a:t>Fossil carbon: carbon in fossil fuels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17" y="3224153"/>
            <a:ext cx="2363129" cy="29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and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net energy yield</a:t>
            </a:r>
          </a:p>
          <a:p>
            <a:r>
              <a:rPr lang="en-US" dirty="0" smtClean="0"/>
              <a:t>Net increase in CO</a:t>
            </a:r>
            <a:r>
              <a:rPr lang="en-US" baseline="-25000" dirty="0" smtClean="0"/>
              <a:t>2</a:t>
            </a:r>
            <a:r>
              <a:rPr lang="en-US" dirty="0" smtClean="0"/>
              <a:t> when fossil fuels are burned</a:t>
            </a:r>
          </a:p>
          <a:p>
            <a:pPr lvl="1"/>
            <a:r>
              <a:rPr lang="en-US" dirty="0" smtClean="0"/>
              <a:t>Releasing stored carbon</a:t>
            </a:r>
          </a:p>
          <a:p>
            <a:r>
              <a:rPr lang="en-US" dirty="0" smtClean="0"/>
              <a:t>Biomass is a carbon neutral fuel source</a:t>
            </a:r>
          </a:p>
          <a:p>
            <a:pPr lvl="1"/>
            <a:r>
              <a:rPr lang="en-US" dirty="0" smtClean="0"/>
              <a:t>Returning carbon back the atmosphere when it was there recently</a:t>
            </a:r>
          </a:p>
          <a:p>
            <a:pPr lvl="1"/>
            <a:r>
              <a:rPr lang="en-US" dirty="0" smtClean="0"/>
              <a:t>Plant more crops to take up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4313"/>
            <a:ext cx="8433261" cy="4990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Net removal of forest + burning of woods = net increase in atmospheric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Dried </a:t>
            </a:r>
            <a:r>
              <a:rPr lang="en-US" dirty="0" smtClean="0"/>
              <a:t>manure is used in regions where wood is scarce</a:t>
            </a:r>
          </a:p>
          <a:p>
            <a:pPr lvl="2"/>
            <a:r>
              <a:rPr lang="en-US" dirty="0" smtClean="0"/>
              <a:t>Downside: indoor air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1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25" y="958449"/>
            <a:ext cx="8229600" cy="4525963"/>
          </a:xfrm>
        </p:spPr>
        <p:txBody>
          <a:bodyPr/>
          <a:lstStyle/>
          <a:p>
            <a:r>
              <a:rPr lang="en-US" dirty="0" smtClean="0"/>
              <a:t>Made from converting starches and sugars from plant material into alcohol and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More than 90% in the U.S. comes from corn</a:t>
            </a:r>
          </a:p>
          <a:p>
            <a:r>
              <a:rPr lang="en-US" dirty="0" smtClean="0"/>
              <a:t>U.S. invests in ethanol as a way to lessen dependence on foreign oil</a:t>
            </a:r>
          </a:p>
          <a:p>
            <a:r>
              <a:rPr lang="en-US" dirty="0" smtClean="0"/>
              <a:t>Brazil is investing in ethanol from sugarcane</a:t>
            </a:r>
          </a:p>
          <a:p>
            <a:pPr lvl="1"/>
            <a:r>
              <a:rPr lang="en-US" dirty="0" smtClean="0"/>
              <a:t>Doesn’t need to be replanted as often as corn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86" y="4785927"/>
            <a:ext cx="2583739" cy="1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9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Biofuels from Microalgae video</a:t>
            </a:r>
          </a:p>
          <a:p>
            <a:r>
              <a:rPr lang="en-US" dirty="0" smtClean="0"/>
              <a:t>Math practice!</a:t>
            </a:r>
          </a:p>
          <a:p>
            <a:r>
              <a:rPr lang="en-US" dirty="0" smtClean="0"/>
              <a:t>Reminder: Unit exam on Friday!</a:t>
            </a:r>
          </a:p>
        </p:txBody>
      </p:sp>
    </p:spTree>
    <p:extLst>
      <p:ext uri="{BB962C8B-B14F-4D97-AF65-F5344CB8AC3E}">
        <p14:creationId xmlns:p14="http://schemas.microsoft.com/office/powerpoint/2010/main" val="322609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Gasohol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832"/>
            <a:ext cx="8229600" cy="4525963"/>
          </a:xfrm>
        </p:spPr>
        <p:txBody>
          <a:bodyPr/>
          <a:lstStyle/>
          <a:p>
            <a:r>
              <a:rPr lang="en-US" dirty="0" smtClean="0"/>
              <a:t>Fuel that is 10% ethanol and 90% gasoline</a:t>
            </a:r>
          </a:p>
          <a:p>
            <a:r>
              <a:rPr lang="en-US" dirty="0" smtClean="0"/>
              <a:t>Designed to reduce smog in urban areas</a:t>
            </a:r>
          </a:p>
          <a:p>
            <a:pPr lvl="1"/>
            <a:r>
              <a:rPr lang="en-US" dirty="0" smtClean="0"/>
              <a:t>Advantages: burns more slowly, completely, and coolly</a:t>
            </a:r>
            <a:r>
              <a:rPr lang="en-US" dirty="0" smtClean="0">
                <a:sym typeface="Wingdings"/>
              </a:rPr>
              <a:t> reduced emission of some pollutants</a:t>
            </a:r>
          </a:p>
          <a:p>
            <a:pPr lvl="1"/>
            <a:r>
              <a:rPr lang="en-US" dirty="0" smtClean="0">
                <a:sym typeface="Wingdings"/>
              </a:rPr>
              <a:t>Disadvantages: </a:t>
            </a:r>
          </a:p>
          <a:p>
            <a:pPr lvl="2"/>
            <a:r>
              <a:rPr lang="en-US" dirty="0" smtClean="0">
                <a:sym typeface="Wingdings"/>
              </a:rPr>
              <a:t>can aggravate ozone pollution in the troposphere</a:t>
            </a:r>
          </a:p>
          <a:p>
            <a:pPr lvl="2"/>
            <a:r>
              <a:rPr lang="en-US" dirty="0" smtClean="0">
                <a:sym typeface="Wingdings"/>
              </a:rPr>
              <a:t>Expensive to produce</a:t>
            </a:r>
          </a:p>
          <a:p>
            <a:pPr lvl="2"/>
            <a:r>
              <a:rPr lang="en-US" dirty="0" smtClean="0">
                <a:sym typeface="Wingdings"/>
              </a:rPr>
              <a:t>Energy-intensive</a:t>
            </a:r>
          </a:p>
          <a:p>
            <a:pPr lvl="2"/>
            <a:r>
              <a:rPr lang="en-US" dirty="0" smtClean="0">
                <a:sym typeface="Wingdings"/>
              </a:rPr>
              <a:t>Reduces gas mileage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24" y="4701545"/>
            <a:ext cx="1245577" cy="2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E-85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338"/>
            <a:ext cx="8229600" cy="4525963"/>
          </a:xfrm>
        </p:spPr>
        <p:txBody>
          <a:bodyPr/>
          <a:lstStyle/>
          <a:p>
            <a:r>
              <a:rPr lang="en-US" dirty="0" smtClean="0"/>
              <a:t>85% ethanol and 15% gasoline</a:t>
            </a:r>
          </a:p>
          <a:p>
            <a:r>
              <a:rPr lang="en-US" dirty="0" smtClean="0"/>
              <a:t>Produced in </a:t>
            </a:r>
            <a:r>
              <a:rPr lang="en-US" dirty="0" smtClean="0"/>
              <a:t>some parts of the </a:t>
            </a:r>
            <a:r>
              <a:rPr lang="en-US" dirty="0" err="1" smtClean="0"/>
              <a:t>midwestern</a:t>
            </a:r>
            <a:r>
              <a:rPr lang="en-US" dirty="0" smtClean="0"/>
              <a:t> U.S.</a:t>
            </a:r>
          </a:p>
          <a:p>
            <a:r>
              <a:rPr lang="en-US" dirty="0" smtClean="0"/>
              <a:t>Flex-fuel vehicles: can run on E-85 or gasoline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75" y="4040132"/>
            <a:ext cx="3722525" cy="23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70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Made from vegetable waste oils</a:t>
            </a:r>
          </a:p>
          <a:p>
            <a:r>
              <a:rPr lang="en-US" dirty="0" smtClean="0"/>
              <a:t>B-20: 80% regular diesel and 20% biodiesel</a:t>
            </a:r>
          </a:p>
          <a:p>
            <a:r>
              <a:rPr lang="en-US" dirty="0" smtClean="0"/>
              <a:t>Works only in modified engines</a:t>
            </a:r>
          </a:p>
          <a:p>
            <a:r>
              <a:rPr lang="en-US" dirty="0"/>
              <a:t>B</a:t>
            </a:r>
            <a:r>
              <a:rPr lang="en-US" dirty="0" smtClean="0"/>
              <a:t>enefits of increased reliance on biofuels:</a:t>
            </a:r>
          </a:p>
          <a:p>
            <a:pPr lvl="1"/>
            <a:r>
              <a:rPr lang="en-US" dirty="0" smtClean="0"/>
              <a:t>Renewable resource</a:t>
            </a:r>
            <a:r>
              <a:rPr lang="en-US" dirty="0" smtClean="0">
                <a:sym typeface="Wingdings"/>
              </a:rPr>
              <a:t> less likely to be exhausted</a:t>
            </a:r>
          </a:p>
          <a:p>
            <a:pPr lvl="1"/>
            <a:r>
              <a:rPr lang="en-US" dirty="0" smtClean="0">
                <a:sym typeface="Wingdings"/>
              </a:rPr>
              <a:t>Decreased disposal of used cooking oil less waste disposal</a:t>
            </a:r>
          </a:p>
          <a:p>
            <a:pPr lvl="1"/>
            <a:r>
              <a:rPr lang="en-US" dirty="0" smtClean="0">
                <a:sym typeface="Wingdings"/>
              </a:rPr>
              <a:t>Increased jobs more labor needed in the agricultural sector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75409" cy="38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Biodiesel from microalgae!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74" y="1288169"/>
            <a:ext cx="6283449" cy="52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biodiesel from algae would be more environmentally friendly than biodiesel from crops?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usual!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math (part C)</a:t>
            </a:r>
          </a:p>
          <a:p>
            <a:pPr lvl="1"/>
            <a:r>
              <a:rPr lang="en-US" dirty="0" smtClean="0"/>
              <a:t>If you have time, go back and finish parts A and B in a group</a:t>
            </a:r>
          </a:p>
          <a:p>
            <a:r>
              <a:rPr lang="en-US" dirty="0" smtClean="0"/>
              <a:t>Ask two before me</a:t>
            </a:r>
          </a:p>
          <a:p>
            <a:r>
              <a:rPr lang="en-US" dirty="0" smtClean="0"/>
              <a:t>Start with the end unit!</a:t>
            </a:r>
          </a:p>
          <a:p>
            <a:r>
              <a:rPr lang="en-US" dirty="0" smtClean="0"/>
              <a:t>Show ALL your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3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</a:t>
            </a:r>
            <a:r>
              <a:rPr lang="en-US" dirty="0" smtClean="0"/>
              <a:t>13 </a:t>
            </a:r>
            <a:r>
              <a:rPr lang="en-US" dirty="0" smtClean="0"/>
              <a:t>through page 361 (stop before geothermal energy)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35453" y="3090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drawbacks of relying on biofuels as a fuel source?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Potentially renewable: (biomass) renewable as long as we don’t consume them faster than they’re depleted</a:t>
            </a:r>
          </a:p>
          <a:p>
            <a:r>
              <a:rPr lang="en-US" dirty="0" err="1" smtClean="0"/>
              <a:t>Nondepletable</a:t>
            </a:r>
            <a:r>
              <a:rPr lang="en-US" dirty="0" smtClean="0"/>
              <a:t>: Will never be depleted</a:t>
            </a:r>
          </a:p>
          <a:p>
            <a:pPr lvl="1"/>
            <a:r>
              <a:rPr lang="en-US" dirty="0" smtClean="0"/>
              <a:t>Wind, solar, hydroelectric, geothermal</a:t>
            </a:r>
          </a:p>
          <a:p>
            <a:r>
              <a:rPr lang="en-US" dirty="0" smtClean="0"/>
              <a:t>Renewable Energy: Potentially and </a:t>
            </a:r>
            <a:r>
              <a:rPr lang="en-US" dirty="0" err="1" smtClean="0"/>
              <a:t>nondepletable</a:t>
            </a:r>
            <a:r>
              <a:rPr lang="en-US" dirty="0" smtClean="0"/>
              <a:t> energy sources</a:t>
            </a:r>
          </a:p>
          <a:p>
            <a:r>
              <a:rPr lang="en-US" dirty="0" smtClean="0"/>
              <a:t>Accounts for approximately 10% of the energy used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Z:\sumanas\friedland1e\jpegs\ch13\figure_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55" y="0"/>
            <a:ext cx="5112165" cy="66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2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Use in the U.S.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7897" r="-37897"/>
          <a:stretch>
            <a:fillRect/>
          </a:stretch>
        </p:blipFill>
        <p:spPr>
          <a:xfrm>
            <a:off x="457200" y="1600200"/>
            <a:ext cx="8530293" cy="5091919"/>
          </a:xfrm>
        </p:spPr>
      </p:pic>
    </p:spTree>
    <p:extLst>
      <p:ext uri="{BB962C8B-B14F-4D97-AF65-F5344CB8AC3E}">
        <p14:creationId xmlns:p14="http://schemas.microsoft.com/office/powerpoint/2010/main" val="236170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58"/>
            <a:ext cx="8229600" cy="1143000"/>
          </a:xfrm>
        </p:spPr>
        <p:txBody>
          <a:bodyPr/>
          <a:lstStyle/>
          <a:p>
            <a:r>
              <a:rPr lang="en-US" dirty="0" smtClean="0"/>
              <a:t>How can we use less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758"/>
            <a:ext cx="8509086" cy="5016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conservation: Finding ways to use less energy</a:t>
            </a:r>
          </a:p>
          <a:p>
            <a:pPr lvl="1"/>
            <a:r>
              <a:rPr lang="en-US" dirty="0" smtClean="0"/>
              <a:t>Within a household:</a:t>
            </a:r>
          </a:p>
          <a:p>
            <a:pPr lvl="2"/>
            <a:r>
              <a:rPr lang="en-US" dirty="0" smtClean="0"/>
              <a:t>Lower thermostat during cold months (less heating)</a:t>
            </a:r>
          </a:p>
          <a:p>
            <a:pPr lvl="2"/>
            <a:r>
              <a:rPr lang="en-US" dirty="0" smtClean="0"/>
              <a:t>Turn off/ unplug computer, lights, TV</a:t>
            </a:r>
          </a:p>
          <a:p>
            <a:pPr lvl="2"/>
            <a:r>
              <a:rPr lang="en-US" dirty="0" smtClean="0"/>
              <a:t>Replacing incandescent light bulbs with energy efficient light bulbs</a:t>
            </a:r>
          </a:p>
          <a:p>
            <a:pPr lvl="1"/>
            <a:r>
              <a:rPr lang="en-US" dirty="0" smtClean="0"/>
              <a:t>Government incentives:</a:t>
            </a:r>
          </a:p>
          <a:p>
            <a:pPr lvl="2"/>
            <a:r>
              <a:rPr lang="en-US" dirty="0" smtClean="0"/>
              <a:t>Tax </a:t>
            </a:r>
            <a:r>
              <a:rPr lang="en-US" dirty="0" smtClean="0"/>
              <a:t>electricity and </a:t>
            </a:r>
            <a:r>
              <a:rPr lang="en-US" dirty="0" smtClean="0"/>
              <a:t>natural </a:t>
            </a:r>
            <a:r>
              <a:rPr lang="en-US" dirty="0" smtClean="0"/>
              <a:t>gas, increase tax on oil</a:t>
            </a:r>
            <a:endParaRPr lang="en-US" dirty="0" smtClean="0"/>
          </a:p>
          <a:p>
            <a:pPr lvl="2"/>
            <a:r>
              <a:rPr lang="en-US" dirty="0" smtClean="0"/>
              <a:t>Rebates or tax credits to retrofit (adding new technology to older systems)  a home or business to operate on less energy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73"/>
            <a:ext cx="8229600" cy="1143000"/>
          </a:xfrm>
        </p:spPr>
        <p:txBody>
          <a:bodyPr/>
          <a:lstStyle/>
          <a:p>
            <a:r>
              <a:rPr lang="en-US" dirty="0" smtClean="0"/>
              <a:t>How can we use less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Tiered rate system: Customers pay a low rate for the first increment of electricity they use and pay higher rates as their use goes up.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66" y="3335625"/>
            <a:ext cx="6997634" cy="32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less energy?</a:t>
            </a:r>
            <a:endParaRPr lang="en-US" dirty="0"/>
          </a:p>
        </p:txBody>
      </p:sp>
      <p:pic>
        <p:nvPicPr>
          <p:cNvPr id="4" name="Picture 6" descr="Z:\sumanas\friedland1e\jpegs\ch13\figure_13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1" y="1600200"/>
            <a:ext cx="3706475" cy="466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786" y="1895784"/>
            <a:ext cx="2231716" cy="2231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78" y="4678798"/>
            <a:ext cx="1468570" cy="1104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859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779</Words>
  <Application>Microsoft Macintosh PowerPoint</Application>
  <PresentationFormat>On-screen Show (4:3)</PresentationFormat>
  <Paragraphs>107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SWBAT:  Define renewable energy Compare and contrast the various forms of biomass energy.</vt:lpstr>
      <vt:lpstr>Agenda</vt:lpstr>
      <vt:lpstr>Turn and Talk</vt:lpstr>
      <vt:lpstr>Renewable Energy</vt:lpstr>
      <vt:lpstr>PowerPoint Presentation</vt:lpstr>
      <vt:lpstr>Renewable Energy Use in the U.S. </vt:lpstr>
      <vt:lpstr>How can we use less energy?</vt:lpstr>
      <vt:lpstr>How can we use less energy?</vt:lpstr>
      <vt:lpstr>How can we use less energy?</vt:lpstr>
      <vt:lpstr>Benefits of Energy Conservation</vt:lpstr>
      <vt:lpstr>PowerPoint Presentation</vt:lpstr>
      <vt:lpstr>Sustainable Design</vt:lpstr>
      <vt:lpstr>Sustainable Design</vt:lpstr>
      <vt:lpstr>Sustainable Design</vt:lpstr>
      <vt:lpstr>Sustainable Design</vt:lpstr>
      <vt:lpstr>Biomass</vt:lpstr>
      <vt:lpstr>Biomass and CO2</vt:lpstr>
      <vt:lpstr>Solid Biomass</vt:lpstr>
      <vt:lpstr>Ethanol</vt:lpstr>
      <vt:lpstr>Gasohol</vt:lpstr>
      <vt:lpstr>E-85</vt:lpstr>
      <vt:lpstr>Biodiesel</vt:lpstr>
      <vt:lpstr>PowerPoint Presentation</vt:lpstr>
      <vt:lpstr>Biodiesel from microalgae!</vt:lpstr>
      <vt:lpstr>Turn and Talk</vt:lpstr>
      <vt:lpstr>Math Groups</vt:lpstr>
      <vt:lpstr>Math Group Norms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SWBAT:  Define renewable energy Compare and contrast the various forms of biomass energy.</dc:title>
  <dc:creator>Kayla McDaniel</dc:creator>
  <cp:lastModifiedBy>Kayla McDaniel</cp:lastModifiedBy>
  <cp:revision>45</cp:revision>
  <dcterms:created xsi:type="dcterms:W3CDTF">2015-03-26T13:50:40Z</dcterms:created>
  <dcterms:modified xsi:type="dcterms:W3CDTF">2016-03-28T14:35:22Z</dcterms:modified>
</cp:coreProperties>
</file>