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70" r:id="rId11"/>
    <p:sldId id="286" r:id="rId12"/>
    <p:sldId id="279" r:id="rId13"/>
    <p:sldId id="267" r:id="rId14"/>
    <p:sldId id="268" r:id="rId15"/>
    <p:sldId id="269" r:id="rId16"/>
    <p:sldId id="271" r:id="rId17"/>
    <p:sldId id="272" r:id="rId18"/>
    <p:sldId id="273" r:id="rId19"/>
    <p:sldId id="288" r:id="rId20"/>
    <p:sldId id="274" r:id="rId21"/>
    <p:sldId id="275" r:id="rId22"/>
    <p:sldId id="276" r:id="rId23"/>
    <p:sldId id="287" r:id="rId24"/>
    <p:sldId id="280" r:id="rId25"/>
    <p:sldId id="284" r:id="rId26"/>
    <p:sldId id="283" r:id="rId27"/>
    <p:sldId id="285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ED9-81D4-F84B-968D-8D545A79F71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AB0-1688-A242-9230-7D9C51100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4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ED9-81D4-F84B-968D-8D545A79F71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AB0-1688-A242-9230-7D9C51100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ED9-81D4-F84B-968D-8D545A79F71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AB0-1688-A242-9230-7D9C51100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8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ED9-81D4-F84B-968D-8D545A79F71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AB0-1688-A242-9230-7D9C51100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8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ED9-81D4-F84B-968D-8D545A79F71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AB0-1688-A242-9230-7D9C51100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ED9-81D4-F84B-968D-8D545A79F71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AB0-1688-A242-9230-7D9C51100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2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ED9-81D4-F84B-968D-8D545A79F71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AB0-1688-A242-9230-7D9C51100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ED9-81D4-F84B-968D-8D545A79F71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AB0-1688-A242-9230-7D9C51100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ED9-81D4-F84B-968D-8D545A79F71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AB0-1688-A242-9230-7D9C51100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3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ED9-81D4-F84B-968D-8D545A79F71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AB0-1688-A242-9230-7D9C51100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6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5ED9-81D4-F84B-968D-8D545A79F71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DAB0-1688-A242-9230-7D9C51100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5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5ED9-81D4-F84B-968D-8D545A79F716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DAB0-1688-A242-9230-7D9C51100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3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SWBAT discuss the consequences of using nuclear fuels.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7187"/>
            <a:ext cx="8022207" cy="1763238"/>
          </a:xfrm>
        </p:spPr>
        <p:txBody>
          <a:bodyPr/>
          <a:lstStyle/>
          <a:p>
            <a:pPr algn="l"/>
            <a:r>
              <a:rPr lang="en-US" dirty="0" smtClean="0"/>
              <a:t>APES Unit 11                                              3/</a:t>
            </a:r>
            <a:r>
              <a:rPr lang="en-US" dirty="0" smtClean="0"/>
              <a:t>23/16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5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Z:\sumanas\friedland1e\jpegs\ch12\figure_12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5625"/>
            <a:ext cx="73914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68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Reactors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91" b="31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778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costs  of 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of Nuclear power plant:</a:t>
            </a:r>
          </a:p>
          <a:p>
            <a:pPr lvl="1"/>
            <a:r>
              <a:rPr lang="en-US" dirty="0" smtClean="0"/>
              <a:t>Habitat destruction or fragmentation at the construction site</a:t>
            </a:r>
          </a:p>
          <a:p>
            <a:pPr lvl="1"/>
            <a:r>
              <a:rPr lang="en-US" dirty="0" smtClean="0"/>
              <a:t>Noise pollution from the machinery</a:t>
            </a:r>
          </a:p>
          <a:p>
            <a:pPr lvl="1"/>
            <a:r>
              <a:rPr lang="fi-FI" dirty="0" err="1" smtClean="0"/>
              <a:t>Water</a:t>
            </a:r>
            <a:r>
              <a:rPr lang="fi-FI" dirty="0" smtClean="0"/>
              <a:t> </a:t>
            </a:r>
            <a:r>
              <a:rPr lang="fi-FI" dirty="0" err="1"/>
              <a:t>pollution/stormwater</a:t>
            </a:r>
            <a:r>
              <a:rPr lang="fi-FI" dirty="0"/>
              <a:t> </a:t>
            </a:r>
            <a:r>
              <a:rPr lang="fi-FI" dirty="0" err="1"/>
              <a:t>runoff</a:t>
            </a:r>
            <a:r>
              <a:rPr lang="fi-FI" dirty="0"/>
              <a:t> </a:t>
            </a:r>
          </a:p>
          <a:p>
            <a:r>
              <a:rPr lang="en-US" dirty="0" smtClean="0"/>
              <a:t>Thermal pollution of water</a:t>
            </a:r>
          </a:p>
          <a:p>
            <a:pPr lvl="1"/>
            <a:r>
              <a:rPr lang="en-US" dirty="0" smtClean="0"/>
              <a:t>Thermal shock in organisms</a:t>
            </a:r>
          </a:p>
          <a:p>
            <a:pPr lvl="1"/>
            <a:r>
              <a:rPr lang="en-US" dirty="0" smtClean="0"/>
              <a:t>Increased bacteria growth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392"/>
            <a:ext cx="8229600" cy="1143000"/>
          </a:xfrm>
        </p:spPr>
        <p:txBody>
          <a:bodyPr/>
          <a:lstStyle/>
          <a:p>
            <a:r>
              <a:rPr lang="en-US" dirty="0" smtClean="0"/>
              <a:t>Uranium Mining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5109"/>
            <a:ext cx="9144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1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Uranium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uranium found as </a:t>
            </a:r>
            <a:r>
              <a:rPr lang="en-US" baseline="30000" dirty="0" smtClean="0"/>
              <a:t>238</a:t>
            </a:r>
            <a:r>
              <a:rPr lang="en-US" dirty="0" smtClean="0"/>
              <a:t>U </a:t>
            </a:r>
          </a:p>
          <a:p>
            <a:r>
              <a:rPr lang="en-US" dirty="0" smtClean="0"/>
              <a:t>Needs to be chemically enriched in </a:t>
            </a:r>
            <a:r>
              <a:rPr lang="en-US" baseline="30000" dirty="0" smtClean="0"/>
              <a:t>235</a:t>
            </a:r>
            <a:r>
              <a:rPr lang="en-US" dirty="0" smtClean="0"/>
              <a:t>U</a:t>
            </a:r>
          </a:p>
          <a:p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36" y="3445581"/>
            <a:ext cx="2623064" cy="2125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27" y="3357840"/>
            <a:ext cx="3590835" cy="259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8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767072"/>
              </p:ext>
            </p:extLst>
          </p:nvPr>
        </p:nvGraphicFramePr>
        <p:xfrm>
          <a:off x="457200" y="1910488"/>
          <a:ext cx="8229600" cy="212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708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Advantages</a:t>
                      </a:r>
                      <a:endParaRPr lang="en-US" sz="2400" dirty="0"/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Disadvantages</a:t>
                      </a:r>
                      <a:endParaRPr lang="en-US" sz="2400" dirty="0"/>
                    </a:p>
                  </a:txBody>
                  <a:tcPr marT="45691" marB="45691"/>
                </a:tc>
              </a:tr>
              <a:tr h="5708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air pollution</a:t>
                      </a:r>
                      <a:r>
                        <a:rPr lang="en-US" sz="2400" baseline="0" dirty="0" smtClean="0"/>
                        <a:t> is produced</a:t>
                      </a:r>
                      <a:endParaRPr lang="en-US" sz="2400" dirty="0"/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Possibility</a:t>
                      </a:r>
                      <a:r>
                        <a:rPr lang="en-US" sz="2400" baseline="0" dirty="0" smtClean="0"/>
                        <a:t> of accidents</a:t>
                      </a:r>
                      <a:endParaRPr lang="en-US" sz="2400" dirty="0"/>
                    </a:p>
                  </a:txBody>
                  <a:tcPr marT="45691" marB="45691"/>
                </a:tc>
              </a:tr>
              <a:tr h="985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Countries</a:t>
                      </a:r>
                      <a:r>
                        <a:rPr lang="en-US" sz="2400" baseline="0" dirty="0" smtClean="0"/>
                        <a:t> can limit their need for imported oil</a:t>
                      </a:r>
                      <a:endParaRPr lang="en-US" sz="2400" dirty="0"/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Disposal of the radioactive waste</a:t>
                      </a:r>
                      <a:endParaRPr lang="en-US" sz="2400" dirty="0"/>
                    </a:p>
                  </a:txBody>
                  <a:tcPr marT="45691" marB="4569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37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Nuclear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26" y="860844"/>
            <a:ext cx="8229600" cy="4525963"/>
          </a:xfrm>
        </p:spPr>
        <p:txBody>
          <a:bodyPr/>
          <a:lstStyle/>
          <a:p>
            <a:r>
              <a:rPr lang="en-US" dirty="0" smtClean="0"/>
              <a:t>Three Mile Island (1979, PA): cooling water valve closed</a:t>
            </a:r>
            <a:r>
              <a:rPr lang="en-US" dirty="0" smtClean="0">
                <a:sym typeface="Wingdings"/>
              </a:rPr>
              <a:t> lack of cooling water reactor core overheated</a:t>
            </a:r>
          </a:p>
          <a:p>
            <a:pPr lvl="1"/>
            <a:r>
              <a:rPr lang="en-US" dirty="0" smtClean="0">
                <a:sym typeface="Wingdings"/>
              </a:rPr>
              <a:t>Evacuated school children and pregnant women</a:t>
            </a:r>
          </a:p>
          <a:p>
            <a:pPr lvl="1"/>
            <a:r>
              <a:rPr lang="en-US" dirty="0" smtClean="0">
                <a:sym typeface="Wingdings"/>
              </a:rPr>
              <a:t>Unknown amount of radiation released to the environment</a:t>
            </a:r>
          </a:p>
          <a:p>
            <a:pPr lvl="1"/>
            <a:r>
              <a:rPr lang="en-US" dirty="0" smtClean="0">
                <a:sym typeface="Wingdings"/>
              </a:rPr>
              <a:t>No deaths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36" y="4817695"/>
            <a:ext cx="3041105" cy="2040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33" y="4613033"/>
            <a:ext cx="3889794" cy="224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6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032"/>
            <a:ext cx="8229600" cy="1143000"/>
          </a:xfrm>
        </p:spPr>
        <p:txBody>
          <a:bodyPr/>
          <a:lstStyle/>
          <a:p>
            <a:r>
              <a:rPr lang="en-US" dirty="0"/>
              <a:t>Nuclear Accidents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70" y="1202086"/>
            <a:ext cx="8366930" cy="36321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Chernobyl (1986, Ukraine): operators disconnected emergency cooling systems and removed the control rods</a:t>
            </a:r>
            <a:r>
              <a:rPr lang="en-US" dirty="0" smtClean="0">
                <a:sym typeface="Wingdings"/>
              </a:rPr>
              <a:t> plant overheated</a:t>
            </a:r>
          </a:p>
          <a:p>
            <a:pPr lvl="1"/>
            <a:r>
              <a:rPr lang="en-US" dirty="0"/>
              <a:t>Workers at a nuclear power plant in Sweden noticed elevated radiation levels that were not coming from their facility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Resulted in explosion and fire</a:t>
            </a:r>
          </a:p>
          <a:p>
            <a:pPr lvl="1"/>
            <a:r>
              <a:rPr lang="en-US" dirty="0" smtClean="0">
                <a:sym typeface="Wingdings"/>
              </a:rPr>
              <a:t>31 plant workers and firefighters died from acute radiation exposure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778" y="4379262"/>
            <a:ext cx="2711352" cy="22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0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Accidents: Chernobyl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352757" cy="26653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100,000 people evacuated</a:t>
            </a:r>
          </a:p>
          <a:p>
            <a:r>
              <a:rPr lang="en-US" dirty="0" smtClean="0"/>
              <a:t>Radiation blew all over Europe</a:t>
            </a:r>
            <a:r>
              <a:rPr lang="en-US" dirty="0" smtClean="0">
                <a:sym typeface="Wingdings"/>
              </a:rPr>
              <a:t> contaminated crops and cows</a:t>
            </a:r>
          </a:p>
          <a:p>
            <a:r>
              <a:rPr lang="en-US" dirty="0" smtClean="0">
                <a:sym typeface="Wingdings"/>
              </a:rPr>
              <a:t>Increased cancer rates in humans and animals</a:t>
            </a:r>
          </a:p>
          <a:p>
            <a:r>
              <a:rPr lang="en-US" dirty="0" smtClean="0">
                <a:sym typeface="Wingdings"/>
              </a:rPr>
              <a:t>Death of plants and animals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727" y="4113853"/>
            <a:ext cx="3724547" cy="25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5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Fukushima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Tsunami disabled power supply and cooling of nuclear reactors in Japan (2011)</a:t>
            </a:r>
          </a:p>
          <a:p>
            <a:pPr lvl="1"/>
            <a:r>
              <a:rPr lang="en-US" dirty="0" smtClean="0"/>
              <a:t>No deaths</a:t>
            </a:r>
          </a:p>
          <a:p>
            <a:pPr lvl="1"/>
            <a:r>
              <a:rPr lang="en-US" dirty="0" smtClean="0"/>
              <a:t>100,000 people evacuated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41829"/>
            <a:ext cx="3909836" cy="2928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80" y="4210845"/>
            <a:ext cx="4440714" cy="245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3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Math!</a:t>
            </a:r>
            <a:r>
              <a:rPr lang="en-US" dirty="0" smtClean="0"/>
              <a:t>!</a:t>
            </a:r>
          </a:p>
          <a:p>
            <a:r>
              <a:rPr lang="en-US" dirty="0" smtClean="0"/>
              <a:t>ANWR video if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4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Nuclear fuel continues to emit radioactivity even after it is done producing heat</a:t>
            </a:r>
          </a:p>
          <a:p>
            <a:pPr lvl="1"/>
            <a:r>
              <a:rPr lang="en-US" dirty="0" smtClean="0"/>
              <a:t>Half life of </a:t>
            </a:r>
            <a:r>
              <a:rPr lang="en-US" baseline="30000" dirty="0" smtClean="0"/>
              <a:t>235</a:t>
            </a:r>
            <a:r>
              <a:rPr lang="en-US" dirty="0" smtClean="0"/>
              <a:t>U is 704 million years</a:t>
            </a:r>
          </a:p>
          <a:p>
            <a:r>
              <a:rPr lang="en-US" dirty="0" smtClean="0"/>
              <a:t>High-level waste: used (spent) fuel rods</a:t>
            </a:r>
          </a:p>
          <a:p>
            <a:pPr lvl="1"/>
            <a:r>
              <a:rPr lang="en-US" dirty="0" smtClean="0"/>
              <a:t>Threat to human health for 10 or more half-lives</a:t>
            </a:r>
          </a:p>
          <a:p>
            <a:r>
              <a:rPr lang="en-US" dirty="0" smtClean="0"/>
              <a:t>Low-level waste: contaminated protective clothing, tools, rags, etc.</a:t>
            </a:r>
          </a:p>
          <a:p>
            <a:r>
              <a:rPr lang="en-US" dirty="0" smtClean="0"/>
              <a:t>Uranium mine tailings: residue after uranium ore is mined and enriched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2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Radioactive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Stored in pools of water at least 6 m deep</a:t>
            </a:r>
          </a:p>
          <a:p>
            <a:r>
              <a:rPr lang="en-US" dirty="0" smtClean="0"/>
              <a:t>Stored in lead-lined dry containers on land</a:t>
            </a:r>
          </a:p>
          <a:p>
            <a:r>
              <a:rPr lang="en-US" dirty="0" smtClean="0"/>
              <a:t>Yucca Mountain in Nevada is a potential option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2" y="4455093"/>
            <a:ext cx="2919540" cy="2074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029" y="4278251"/>
            <a:ext cx="2856969" cy="1847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679" y="4781274"/>
            <a:ext cx="2212826" cy="17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0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Fusion: lighter nuclei are forced together to produce heavier nuclei</a:t>
            </a:r>
          </a:p>
          <a:p>
            <a:pPr lvl="1"/>
            <a:r>
              <a:rPr lang="en-US" dirty="0" smtClean="0"/>
              <a:t>Generates a lot of heat</a:t>
            </a:r>
          </a:p>
          <a:p>
            <a:pPr lvl="1"/>
            <a:r>
              <a:rPr lang="en-US" dirty="0" smtClean="0"/>
              <a:t>Liberates a ton of energy (more than fission)</a:t>
            </a:r>
          </a:p>
          <a:p>
            <a:pPr lvl="1"/>
            <a:r>
              <a:rPr lang="en-US" dirty="0" smtClean="0"/>
              <a:t>Still produces radioactive waste</a:t>
            </a:r>
          </a:p>
          <a:p>
            <a:r>
              <a:rPr lang="en-US" dirty="0" smtClean="0"/>
              <a:t>Not possible on earth (yet)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074" y="4697871"/>
            <a:ext cx="2883884" cy="2160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14" y="5402984"/>
            <a:ext cx="2141458" cy="13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8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there a nuclear power plant close to New York?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972" y="4029221"/>
            <a:ext cx="2588161" cy="282877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11914" b="11914"/>
          <a:stretch>
            <a:fillRect/>
          </a:stretch>
        </p:blipFill>
        <p:spPr>
          <a:xfrm>
            <a:off x="783674" y="1687904"/>
            <a:ext cx="4748665" cy="26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9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believe nuclear energy is a viable alternative to fossil fuels?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1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British thermal unit is the amount of work needed to raise the temperature of one pound of water by one degree Fahrenheit</a:t>
            </a:r>
          </a:p>
        </p:txBody>
      </p:sp>
    </p:spTree>
    <p:extLst>
      <p:ext uri="{BB962C8B-B14F-4D97-AF65-F5344CB8AC3E}">
        <p14:creationId xmlns:p14="http://schemas.microsoft.com/office/powerpoint/2010/main" val="54156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Groups!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1: </a:t>
            </a:r>
            <a:r>
              <a:rPr lang="en-US" dirty="0" err="1" smtClean="0"/>
              <a:t>Rimsha</a:t>
            </a:r>
            <a:r>
              <a:rPr lang="en-US" dirty="0" smtClean="0"/>
              <a:t>, Monica, </a:t>
            </a:r>
            <a:r>
              <a:rPr lang="en-US" dirty="0" err="1" smtClean="0"/>
              <a:t>Ramlah</a:t>
            </a:r>
            <a:endParaRPr lang="en-US" dirty="0" smtClean="0"/>
          </a:p>
          <a:p>
            <a:r>
              <a:rPr lang="en-US" dirty="0" smtClean="0"/>
              <a:t>Group 2: Cynthia, </a:t>
            </a:r>
            <a:r>
              <a:rPr lang="en-US" dirty="0" err="1" smtClean="0"/>
              <a:t>Wyllana</a:t>
            </a:r>
            <a:r>
              <a:rPr lang="en-US" dirty="0" smtClean="0"/>
              <a:t>, </a:t>
            </a:r>
            <a:r>
              <a:rPr lang="en-US" dirty="0" err="1" smtClean="0"/>
              <a:t>Amrat</a:t>
            </a:r>
            <a:endParaRPr lang="en-US" dirty="0" smtClean="0"/>
          </a:p>
          <a:p>
            <a:r>
              <a:rPr lang="en-US" dirty="0" smtClean="0"/>
              <a:t>Group 3: </a:t>
            </a:r>
            <a:r>
              <a:rPr lang="en-US" dirty="0" err="1" smtClean="0"/>
              <a:t>Harmanpreet</a:t>
            </a:r>
            <a:r>
              <a:rPr lang="en-US" dirty="0" smtClean="0"/>
              <a:t>, </a:t>
            </a:r>
            <a:r>
              <a:rPr lang="en-US" dirty="0" err="1" smtClean="0"/>
              <a:t>Uzma</a:t>
            </a:r>
            <a:r>
              <a:rPr lang="en-US" dirty="0" smtClean="0"/>
              <a:t>, </a:t>
            </a:r>
            <a:r>
              <a:rPr lang="en-US" dirty="0" err="1" smtClean="0"/>
              <a:t>Rahila</a:t>
            </a:r>
            <a:endParaRPr lang="en-US" dirty="0" smtClean="0"/>
          </a:p>
          <a:p>
            <a:r>
              <a:rPr lang="en-US" dirty="0" smtClean="0"/>
              <a:t>Group 4: </a:t>
            </a:r>
            <a:r>
              <a:rPr lang="en-US" dirty="0" err="1" smtClean="0"/>
              <a:t>Shayna</a:t>
            </a:r>
            <a:r>
              <a:rPr lang="en-US" dirty="0" smtClean="0"/>
              <a:t>, </a:t>
            </a:r>
            <a:r>
              <a:rPr lang="en-US" dirty="0" err="1" smtClean="0"/>
              <a:t>Mahnoor</a:t>
            </a:r>
            <a:r>
              <a:rPr lang="en-US" dirty="0" smtClean="0"/>
              <a:t>, </a:t>
            </a:r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err="1" smtClean="0"/>
              <a:t>Mehrangiz</a:t>
            </a:r>
            <a:endParaRPr lang="en-US" dirty="0" smtClean="0"/>
          </a:p>
          <a:p>
            <a:r>
              <a:rPr lang="en-US" dirty="0" smtClean="0"/>
              <a:t>Group 5: Desire, </a:t>
            </a:r>
            <a:r>
              <a:rPr lang="en-US" dirty="0" err="1" smtClean="0"/>
              <a:t>Bukurie</a:t>
            </a:r>
            <a:r>
              <a:rPr lang="en-US" dirty="0" smtClean="0"/>
              <a:t>, </a:t>
            </a:r>
            <a:r>
              <a:rPr lang="en-US" dirty="0" err="1" smtClean="0"/>
              <a:t>Attia</a:t>
            </a:r>
            <a:r>
              <a:rPr lang="en-US" dirty="0" smtClean="0"/>
              <a:t>, Wendy, </a:t>
            </a:r>
            <a:r>
              <a:rPr lang="en-US" dirty="0" err="1" smtClean="0"/>
              <a:t>Saliha</a:t>
            </a:r>
            <a:r>
              <a:rPr lang="en-US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7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group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two before me</a:t>
            </a:r>
          </a:p>
          <a:p>
            <a:r>
              <a:rPr lang="en-US" dirty="0" smtClean="0"/>
              <a:t>No calculators</a:t>
            </a:r>
          </a:p>
          <a:p>
            <a:r>
              <a:rPr lang="en-US" dirty="0" smtClean="0"/>
              <a:t>Use scientific notation- it will help you!!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5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for quiz!!</a:t>
            </a:r>
          </a:p>
          <a:p>
            <a:r>
              <a:rPr lang="en-US" dirty="0" smtClean="0"/>
              <a:t>Watch the ANWR video and take notes</a:t>
            </a:r>
          </a:p>
          <a:p>
            <a:r>
              <a:rPr lang="en-US" dirty="0" smtClean="0"/>
              <a:t>Research an article about Yucca Mountain from a reputable news source and write a one paragraph summary in your current events journal</a:t>
            </a:r>
          </a:p>
        </p:txBody>
      </p:sp>
    </p:spTree>
    <p:extLst>
      <p:ext uri="{BB962C8B-B14F-4D97-AF65-F5344CB8AC3E}">
        <p14:creationId xmlns:p14="http://schemas.microsoft.com/office/powerpoint/2010/main" val="21703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World’s primary non-fossil fuel nonrenewable energy</a:t>
            </a:r>
          </a:p>
          <a:p>
            <a:r>
              <a:rPr lang="en-US" dirty="0" smtClean="0"/>
              <a:t> 20% of electrical energy is provided by nuclear power plants in the U.S.</a:t>
            </a:r>
          </a:p>
          <a:p>
            <a:r>
              <a:rPr lang="en-US" dirty="0" smtClean="0"/>
              <a:t>China and India: leading the world in creating new nuclear facilities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623" y="4872166"/>
            <a:ext cx="2984177" cy="198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7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Nuclear Power Plants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79" y="1625406"/>
            <a:ext cx="7302997" cy="50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6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 source: uranium-235</a:t>
            </a:r>
          </a:p>
          <a:p>
            <a:pPr lvl="1"/>
            <a:r>
              <a:rPr lang="en-US" dirty="0" smtClean="0"/>
              <a:t>Radioactive</a:t>
            </a:r>
          </a:p>
          <a:p>
            <a:r>
              <a:rPr lang="en-US" dirty="0"/>
              <a:t>Fission: </a:t>
            </a:r>
            <a:r>
              <a:rPr lang="en-US" dirty="0" smtClean="0"/>
              <a:t>Neutron strikes a large atomic nucleus, splits into two or more parts</a:t>
            </a:r>
          </a:p>
          <a:p>
            <a:pPr lvl="1"/>
            <a:r>
              <a:rPr lang="en-US" dirty="0" smtClean="0"/>
              <a:t>Release energy in the form of heat</a:t>
            </a:r>
          </a:p>
          <a:p>
            <a:pPr lvl="1"/>
            <a:r>
              <a:rPr lang="en-US" dirty="0" smtClean="0"/>
              <a:t>Heat is used to produce steam</a:t>
            </a:r>
          </a:p>
          <a:p>
            <a:r>
              <a:rPr lang="en-US" dirty="0"/>
              <a:t> </a:t>
            </a:r>
            <a:r>
              <a:rPr lang="en-US" dirty="0" smtClean="0"/>
              <a:t>1 gram of uranium produces way more energy than 1 gram of coal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8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Fission</a:t>
            </a:r>
            <a:endParaRPr lang="en-US" dirty="0"/>
          </a:p>
        </p:txBody>
      </p:sp>
      <p:pic>
        <p:nvPicPr>
          <p:cNvPr id="4" name="Picture 7" descr="Z:\sumanas\friedland1e\jpegs\ch12\figure_12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9328"/>
            <a:ext cx="41275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3184917"/>
            <a:ext cx="4554182" cy="20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2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Fission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460" y="4050982"/>
            <a:ext cx="2598481" cy="259848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u="sng" dirty="0" smtClean="0"/>
              <a:t>Breeder reactors </a:t>
            </a:r>
            <a:r>
              <a:rPr lang="en-US" dirty="0" smtClean="0"/>
              <a:t>generate new fissionable material (from waste or lower grade uranium) faster than they consume such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0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 rods: contain nuclear fuel (Uranium in the form of pellets)</a:t>
            </a:r>
          </a:p>
          <a:p>
            <a:r>
              <a:rPr lang="en-US" dirty="0" smtClean="0"/>
              <a:t>Nuclear fission produces heat</a:t>
            </a:r>
            <a:r>
              <a:rPr lang="en-US" dirty="0" smtClean="0">
                <a:sym typeface="Wingdings"/>
              </a:rPr>
              <a:t> heats water water circulates in a loop</a:t>
            </a:r>
          </a:p>
          <a:p>
            <a:r>
              <a:rPr lang="en-US" dirty="0" smtClean="0">
                <a:sym typeface="Wingdings"/>
              </a:rPr>
              <a:t>produces stream turns turbine</a:t>
            </a:r>
          </a:p>
          <a:p>
            <a:r>
              <a:rPr lang="en-US" dirty="0" smtClean="0">
                <a:sym typeface="Wingdings"/>
              </a:rPr>
              <a:t>Moderator (often water): slows down neutrons to effectively trigger the next fission reaction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2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rods: cylindrical devices that can be inserted between the fuel rods to absorb excess neutrons, slowing or stopping the reaction</a:t>
            </a:r>
          </a:p>
          <a:p>
            <a:r>
              <a:rPr lang="en-US" dirty="0" smtClean="0"/>
              <a:t>Meltdown: when nuclear fuel rods become too hot and melt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4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763</Words>
  <Application>Microsoft Macintosh PowerPoint</Application>
  <PresentationFormat>On-screen Show (4:3)</PresentationFormat>
  <Paragraphs>104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SWBAT discuss the consequences of using nuclear fuels.</vt:lpstr>
      <vt:lpstr>Agenda</vt:lpstr>
      <vt:lpstr>Nuclear Energy</vt:lpstr>
      <vt:lpstr>U.S. Nuclear Power Plants</vt:lpstr>
      <vt:lpstr>Nuclear Fission</vt:lpstr>
      <vt:lpstr>Nuclear Fission</vt:lpstr>
      <vt:lpstr>Nuclear Fission</vt:lpstr>
      <vt:lpstr>Nuclear Energy</vt:lpstr>
      <vt:lpstr>Nuclear Energy</vt:lpstr>
      <vt:lpstr>PowerPoint Presentation</vt:lpstr>
      <vt:lpstr>Nuclear Reactors</vt:lpstr>
      <vt:lpstr>Environmental costs  of Nuclear Energy</vt:lpstr>
      <vt:lpstr>Uranium Mining</vt:lpstr>
      <vt:lpstr>Uranium Mining</vt:lpstr>
      <vt:lpstr>Nuclear Energy: Pros and Cons</vt:lpstr>
      <vt:lpstr>Nuclear Accidents</vt:lpstr>
      <vt:lpstr>Nuclear Accidents</vt:lpstr>
      <vt:lpstr>Nuclear Accidents: Chernobyl</vt:lpstr>
      <vt:lpstr>Fukushima</vt:lpstr>
      <vt:lpstr>Radioactive Waste</vt:lpstr>
      <vt:lpstr>Storing Radioactive Waste</vt:lpstr>
      <vt:lpstr>Fusion power</vt:lpstr>
      <vt:lpstr>Is there a nuclear power plant close to New York?</vt:lpstr>
      <vt:lpstr>Discussion</vt:lpstr>
      <vt:lpstr>BTU</vt:lpstr>
      <vt:lpstr>Math Groups!</vt:lpstr>
      <vt:lpstr>Math group rules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discuss the consequences of using nuclear fuels.</dc:title>
  <dc:creator>Kayla McDaniel</dc:creator>
  <cp:lastModifiedBy>Kayla McDaniel</cp:lastModifiedBy>
  <cp:revision>48</cp:revision>
  <dcterms:created xsi:type="dcterms:W3CDTF">2015-03-24T22:16:19Z</dcterms:created>
  <dcterms:modified xsi:type="dcterms:W3CDTF">2016-03-23T17:22:15Z</dcterms:modified>
</cp:coreProperties>
</file>