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3" r:id="rId15"/>
    <p:sldId id="269" r:id="rId16"/>
    <p:sldId id="272" r:id="rId17"/>
    <p:sldId id="274" r:id="rId18"/>
    <p:sldId id="275" r:id="rId19"/>
    <p:sldId id="277" r:id="rId20"/>
    <p:sldId id="278" r:id="rId21"/>
    <p:sldId id="27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EF66-6AAA-9646-AD5B-37DCC18A6F6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6BCA-3E18-744C-AB30-F360C770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531" y="31978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discuss the uses and consequences of using coal, oil, natural gas and nuclear fuels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Name three substances crude oil can be refined into.</a:t>
            </a:r>
            <a:br>
              <a:rPr lang="en-US" dirty="0" smtClean="0"/>
            </a:br>
            <a:r>
              <a:rPr lang="en-US" dirty="0" smtClean="0"/>
              <a:t>Describe the </a:t>
            </a:r>
            <a:r>
              <a:rPr lang="en-US" dirty="0" err="1" smtClean="0"/>
              <a:t>Hubbert</a:t>
            </a:r>
            <a:r>
              <a:rPr lang="en-US" dirty="0" smtClean="0"/>
              <a:t> Curve and its significance.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662" y="227335"/>
            <a:ext cx="7086600" cy="2066563"/>
          </a:xfrm>
        </p:spPr>
        <p:txBody>
          <a:bodyPr/>
          <a:lstStyle/>
          <a:p>
            <a:pPr algn="l"/>
            <a:r>
              <a:rPr lang="en-US" dirty="0" smtClean="0"/>
              <a:t>APES Unit 12                                    3/</a:t>
            </a:r>
            <a:r>
              <a:rPr lang="en-US" dirty="0" smtClean="0"/>
              <a:t>22/16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4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(Oil)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 of hydrocarbons, water and sulfur</a:t>
            </a:r>
          </a:p>
          <a:p>
            <a:r>
              <a:rPr lang="en-US" dirty="0" smtClean="0"/>
              <a:t>Formed from remains of phytoplankton</a:t>
            </a:r>
          </a:p>
          <a:p>
            <a:r>
              <a:rPr lang="en-US" dirty="0" smtClean="0"/>
              <a:t>Contains some natural gas</a:t>
            </a:r>
          </a:p>
          <a:p>
            <a:r>
              <a:rPr lang="en-US" dirty="0" smtClean="0"/>
              <a:t>Crude oil: liquid petroleum that is fresh from a reserve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55" y="4474050"/>
            <a:ext cx="3807145" cy="2230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21" y="4675417"/>
            <a:ext cx="3251587" cy="20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0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extraction: oil pumped to the surface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usher: large amount of oil and gas released when oil wells are tapped for the first time</a:t>
            </a:r>
          </a:p>
          <a:p>
            <a:r>
              <a:rPr lang="en-US" dirty="0" smtClean="0"/>
              <a:t>Pressure extraction: Requires mud, saltwater and CO</a:t>
            </a:r>
            <a:r>
              <a:rPr lang="en-US" baseline="-25000" dirty="0" smtClean="0"/>
              <a:t>2</a:t>
            </a:r>
            <a:r>
              <a:rPr lang="en-US" dirty="0" smtClean="0"/>
              <a:t> to push oil out</a:t>
            </a:r>
          </a:p>
          <a:p>
            <a:r>
              <a:rPr lang="en-US" dirty="0" smtClean="0"/>
              <a:t>Thick crude oil extracted by steam, hot water or hot gases</a:t>
            </a:r>
          </a:p>
          <a:p>
            <a:r>
              <a:rPr lang="en-US" dirty="0" smtClean="0"/>
              <a:t>Shale oil (found in rock)</a:t>
            </a:r>
          </a:p>
          <a:p>
            <a:r>
              <a:rPr lang="en-US" dirty="0" smtClean="0"/>
              <a:t>tar sands (found in surface sands)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920" y="4708892"/>
            <a:ext cx="1564154" cy="19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" y="1534055"/>
            <a:ext cx="8318428" cy="45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75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Advantages of oil</a:t>
            </a:r>
            <a:endParaRPr lang="en-US" dirty="0" smtClean="0"/>
          </a:p>
          <a:p>
            <a:pPr lvl="1"/>
            <a:r>
              <a:rPr lang="en-US" dirty="0" smtClean="0"/>
              <a:t>Very easy to transport</a:t>
            </a:r>
          </a:p>
          <a:p>
            <a:pPr lvl="1"/>
            <a:r>
              <a:rPr lang="en-US" dirty="0" smtClean="0"/>
              <a:t>Cleaner-burning than coal</a:t>
            </a:r>
          </a:p>
          <a:p>
            <a:pPr lvl="1"/>
            <a:r>
              <a:rPr lang="en-US" dirty="0" smtClean="0"/>
              <a:t>Ideal fuel for mobile combustion engines</a:t>
            </a:r>
          </a:p>
          <a:p>
            <a:r>
              <a:rPr lang="en-US" dirty="0" smtClean="0"/>
              <a:t>Disadvantages of Oil</a:t>
            </a:r>
          </a:p>
          <a:p>
            <a:pPr lvl="1"/>
            <a:r>
              <a:rPr lang="en-US" dirty="0" smtClean="0"/>
              <a:t>Releases CO</a:t>
            </a:r>
            <a:r>
              <a:rPr lang="en-US" baseline="-25000" dirty="0" smtClean="0"/>
              <a:t>2</a:t>
            </a:r>
            <a:r>
              <a:rPr lang="en-US" dirty="0" smtClean="0"/>
              <a:t> when burned</a:t>
            </a:r>
          </a:p>
          <a:p>
            <a:pPr lvl="1"/>
            <a:r>
              <a:rPr lang="en-US" dirty="0" smtClean="0"/>
              <a:t>Contains sulfur and trace amounts of mercury, lead and arsenic</a:t>
            </a:r>
          </a:p>
          <a:p>
            <a:pPr lvl="1"/>
            <a:r>
              <a:rPr lang="en-US" dirty="0" smtClean="0"/>
              <a:t>Oil spills can greatly harm the environment</a:t>
            </a:r>
          </a:p>
          <a:p>
            <a:pPr lvl="2"/>
            <a:r>
              <a:rPr lang="en-US" dirty="0" smtClean="0"/>
              <a:t>Large tankers and deep-water oil wells</a:t>
            </a:r>
          </a:p>
          <a:p>
            <a:pPr lvl="2"/>
            <a:r>
              <a:rPr lang="en-US" dirty="0" smtClean="0"/>
              <a:t>Runoff from land, rivers and airplanes</a:t>
            </a:r>
          </a:p>
        </p:txBody>
      </p:sp>
    </p:spTree>
    <p:extLst>
      <p:ext uri="{BB962C8B-B14F-4D97-AF65-F5344CB8AC3E}">
        <p14:creationId xmlns:p14="http://schemas.microsoft.com/office/powerpoint/2010/main" val="41452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ANWR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3" r="213"/>
          <a:stretch>
            <a:fillRect/>
          </a:stretch>
        </p:blipFill>
        <p:spPr>
          <a:xfrm>
            <a:off x="457200" y="1600201"/>
            <a:ext cx="5532961" cy="3042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43" y="4259746"/>
            <a:ext cx="3362356" cy="23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0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in the ANWR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Geologists estimate that there are billions of economically recoverable oil beneath the frozen tundra</a:t>
            </a:r>
          </a:p>
          <a:p>
            <a:r>
              <a:rPr lang="en-US" dirty="0" smtClean="0"/>
              <a:t>Drilling Activities:</a:t>
            </a:r>
          </a:p>
          <a:p>
            <a:pPr lvl="1"/>
            <a:r>
              <a:rPr lang="en-US" dirty="0" smtClean="0"/>
              <a:t>Construction and use of drilling sites</a:t>
            </a:r>
          </a:p>
          <a:p>
            <a:pPr lvl="1"/>
            <a:r>
              <a:rPr lang="en-US" dirty="0" smtClean="0"/>
              <a:t>Construction and use of roadways</a:t>
            </a:r>
          </a:p>
          <a:p>
            <a:r>
              <a:rPr lang="en-US" dirty="0" smtClean="0"/>
              <a:t>Environmental impact:</a:t>
            </a:r>
          </a:p>
          <a:p>
            <a:pPr lvl="1"/>
            <a:r>
              <a:rPr lang="en-US" dirty="0" smtClean="0"/>
              <a:t>Disruption of migration routes for birds</a:t>
            </a:r>
          </a:p>
          <a:p>
            <a:pPr lvl="1"/>
            <a:r>
              <a:rPr lang="en-US" dirty="0" smtClean="0"/>
              <a:t>Loss and reduction of food resources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86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074"/>
            <a:ext cx="8229600" cy="1143000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926"/>
            <a:ext cx="8546998" cy="29181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80 to 95% methane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Usually extracted in association with petroleum</a:t>
            </a:r>
          </a:p>
          <a:p>
            <a:r>
              <a:rPr lang="en-US" dirty="0" smtClean="0"/>
              <a:t>Normally transported by pipelines</a:t>
            </a:r>
          </a:p>
          <a:p>
            <a:r>
              <a:rPr lang="en-US" dirty="0" smtClean="0"/>
              <a:t>LPG (liquefied petroleum gas or propane): used in BBQ grills and heaters</a:t>
            </a:r>
          </a:p>
          <a:p>
            <a:r>
              <a:rPr lang="en-US" dirty="0" smtClean="0"/>
              <a:t>Largest uses in the U.S.</a:t>
            </a:r>
          </a:p>
          <a:p>
            <a:pPr lvl="1"/>
            <a:r>
              <a:rPr lang="en-US" dirty="0" smtClean="0"/>
              <a:t>Electricity generation and industrial processes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11" y="3862832"/>
            <a:ext cx="2177759" cy="29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7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43204"/>
              </p:ext>
            </p:extLst>
          </p:nvPr>
        </p:nvGraphicFramePr>
        <p:xfrm>
          <a:off x="457200" y="1649332"/>
          <a:ext cx="8229600" cy="312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73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Advantages</a:t>
                      </a:r>
                      <a:endParaRPr lang="en-US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Disadvantages</a:t>
                      </a:r>
                      <a:endParaRPr lang="en-US" sz="2400" dirty="0"/>
                    </a:p>
                  </a:txBody>
                  <a:tcPr marT="45733" marB="45733"/>
                </a:tc>
              </a:tr>
              <a:tr h="130034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Contains fewer impurities and therefore emits almost no sulfur dioxide or particulates</a:t>
                      </a:r>
                      <a:endParaRPr lang="en-US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When</a:t>
                      </a:r>
                      <a:r>
                        <a:rPr lang="en-US" sz="2400" baseline="0" dirty="0" smtClean="0"/>
                        <a:t> unburned, methane escapes into the atmosphere</a:t>
                      </a:r>
                      <a:endParaRPr lang="en-US" sz="2400" dirty="0"/>
                    </a:p>
                  </a:txBody>
                  <a:tcPr marT="45733" marB="45733"/>
                </a:tc>
              </a:tr>
              <a:tr h="130034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Emits only 60%</a:t>
                      </a:r>
                      <a:r>
                        <a:rPr lang="en-US" sz="2400" baseline="0" dirty="0" smtClean="0"/>
                        <a:t> as much carbon dioxide as coal</a:t>
                      </a:r>
                      <a:endParaRPr lang="en-US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Exploration of natural gas has</a:t>
                      </a:r>
                      <a:r>
                        <a:rPr lang="en-US" sz="2400" baseline="0" dirty="0" smtClean="0"/>
                        <a:t> the potential of contaminating groundwater</a:t>
                      </a:r>
                      <a:endParaRPr lang="en-US" sz="2400" dirty="0"/>
                    </a:p>
                  </a:txBody>
                  <a:tcPr marT="45733" marB="45733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963" y="5362846"/>
            <a:ext cx="1058151" cy="13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Bitumen (tar or pitch): degraded type of petroleum </a:t>
            </a:r>
          </a:p>
          <a:p>
            <a:r>
              <a:rPr lang="en-US" dirty="0" smtClean="0"/>
              <a:t>Oil Sands: slow-flowing, viscous deposits of bitumen mixed with sand, water and clay</a:t>
            </a:r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Mining is much more energy intensive</a:t>
            </a:r>
          </a:p>
          <a:p>
            <a:pPr lvl="2"/>
            <a:r>
              <a:rPr lang="en-US" dirty="0" smtClean="0"/>
              <a:t>Uses lots of water</a:t>
            </a:r>
          </a:p>
          <a:p>
            <a:pPr lvl="2"/>
            <a:r>
              <a:rPr lang="en-US" dirty="0" smtClean="0"/>
              <a:t>Require energy to process</a:t>
            </a:r>
          </a:p>
          <a:p>
            <a:r>
              <a:rPr lang="en-US" dirty="0" smtClean="0"/>
              <a:t>CTL: converting solid coal to liquid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576" y="3967010"/>
            <a:ext cx="2035423" cy="13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 are a Finite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intensity (energy use per unit of GDP) is decreasing</a:t>
            </a:r>
          </a:p>
          <a:p>
            <a:pPr lvl="1"/>
            <a:r>
              <a:rPr lang="en-US" dirty="0" smtClean="0"/>
              <a:t>Using energy more efficiently </a:t>
            </a:r>
            <a:endParaRPr lang="en-US" dirty="0"/>
          </a:p>
        </p:txBody>
      </p:sp>
      <p:pic>
        <p:nvPicPr>
          <p:cNvPr id="4" name="Picture 6" descr="Z:\sumanas\friedland1e\jpegs\ch12\figure_12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06" y="3380173"/>
            <a:ext cx="3835213" cy="32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5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</a:p>
          <a:p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392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Hubbert</a:t>
            </a:r>
            <a:r>
              <a:rPr lang="en-US" dirty="0" smtClean="0"/>
              <a:t>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608"/>
            <a:ext cx="8395348" cy="3025514"/>
          </a:xfrm>
        </p:spPr>
        <p:txBody>
          <a:bodyPr/>
          <a:lstStyle/>
          <a:p>
            <a:r>
              <a:rPr lang="en-US" dirty="0" smtClean="0"/>
              <a:t>Graph that predicted:</a:t>
            </a:r>
          </a:p>
          <a:p>
            <a:pPr lvl="1"/>
            <a:r>
              <a:rPr lang="en-US" dirty="0" smtClean="0"/>
              <a:t>point at which world oil production will reach a maximum</a:t>
            </a:r>
          </a:p>
          <a:p>
            <a:pPr lvl="1"/>
            <a:r>
              <a:rPr lang="en-US" dirty="0" smtClean="0"/>
              <a:t>Point at which we will run out of oil</a:t>
            </a:r>
          </a:p>
          <a:p>
            <a:pPr lvl="1"/>
            <a:r>
              <a:rPr lang="en-US" dirty="0" smtClean="0"/>
              <a:t>Oil extraction and use will increase until half the supply had been used up </a:t>
            </a:r>
            <a:r>
              <a:rPr lang="en-US" b="1" dirty="0" smtClean="0"/>
              <a:t>(peak oil)</a:t>
            </a:r>
          </a:p>
          <a:p>
            <a:pPr lvl="1"/>
            <a:endParaRPr lang="en-US" dirty="0"/>
          </a:p>
        </p:txBody>
      </p:sp>
      <p:pic>
        <p:nvPicPr>
          <p:cNvPr id="4" name="Picture 7" descr="Z:\sumanas\friedland1e\jpegs\ch12\figure_12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29" y="4007122"/>
            <a:ext cx="4815232" cy="28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76291"/>
            <a:ext cx="2552062" cy="17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Fossil Fuel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supplies: ~40 years</a:t>
            </a:r>
          </a:p>
          <a:p>
            <a:r>
              <a:rPr lang="en-US" dirty="0" smtClean="0"/>
              <a:t>Natural gas: ~100 years</a:t>
            </a:r>
          </a:p>
          <a:p>
            <a:r>
              <a:rPr lang="en-US" dirty="0" smtClean="0"/>
              <a:t>Coal: ~ 200 </a:t>
            </a:r>
            <a:r>
              <a:rPr lang="en-US" dirty="0" smtClean="0"/>
              <a:t>years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35" y="4818653"/>
            <a:ext cx="2007528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Ch. 12</a:t>
            </a:r>
          </a:p>
          <a:p>
            <a:r>
              <a:rPr lang="en-US" dirty="0" smtClean="0"/>
              <a:t>Research two </a:t>
            </a:r>
            <a:r>
              <a:rPr lang="en-US" dirty="0" smtClean="0"/>
              <a:t>environmental </a:t>
            </a:r>
            <a:r>
              <a:rPr lang="en-US" dirty="0" smtClean="0"/>
              <a:t>impacts of drilling in the </a:t>
            </a:r>
            <a:r>
              <a:rPr lang="en-US" dirty="0" smtClean="0"/>
              <a:t>ANWR</a:t>
            </a:r>
          </a:p>
          <a:p>
            <a:r>
              <a:rPr lang="en-US" dirty="0" smtClean="0"/>
              <a:t>Watch the Tar Sands Video on the APES website and take notes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5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Coal: solid fossil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is plentiful but a dirty fuel</a:t>
            </a:r>
          </a:p>
          <a:p>
            <a:r>
              <a:rPr lang="en-US" dirty="0">
                <a:ea typeface="ＭＳ Ｐゴシック" charset="0"/>
              </a:rPr>
              <a:t>Generates 42% of the world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altLang="ja-JP" dirty="0">
                <a:ea typeface="ＭＳ Ｐゴシック" charset="0"/>
              </a:rPr>
              <a:t>s electricity</a:t>
            </a:r>
          </a:p>
          <a:p>
            <a:r>
              <a:rPr lang="en-US" dirty="0" smtClean="0">
                <a:ea typeface="ＭＳ Ｐゴシック" charset="0"/>
              </a:rPr>
              <a:t>Top 3 coal users: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China</a:t>
            </a:r>
          </a:p>
          <a:p>
            <a:pPr lvl="1"/>
            <a:r>
              <a:rPr lang="en-US" dirty="0">
                <a:ea typeface="ＭＳ Ｐゴシック" charset="0"/>
              </a:rPr>
              <a:t>United States</a:t>
            </a:r>
          </a:p>
          <a:p>
            <a:pPr lvl="1"/>
            <a:r>
              <a:rPr lang="en-US" dirty="0">
                <a:ea typeface="ＭＳ Ｐゴシック" charset="0"/>
              </a:rPr>
              <a:t>India</a:t>
            </a:r>
            <a:endParaRPr lang="en-US" dirty="0">
              <a:solidFill>
                <a:srgbClr val="CC3300"/>
              </a:solidFill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6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Deposits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5" y="1821655"/>
            <a:ext cx="6976405" cy="466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2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</a:rPr>
              <a:t>Stages in Coal Formation over Millions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of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2840038"/>
            <a:ext cx="9144000" cy="2709862"/>
            <a:chOff x="0" y="1789"/>
            <a:chExt cx="5760" cy="1707"/>
          </a:xfrm>
        </p:grpSpPr>
        <p:pic>
          <p:nvPicPr>
            <p:cNvPr id="6" name="Picture 12" descr="1511_E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1789"/>
              <a:ext cx="5648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975" y="1814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Heat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413" y="1824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Heat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151" y="1809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Heat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864" y="2145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Pressure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304" y="2145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Pressure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009" y="2140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Pressure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0" y="2394"/>
              <a:ext cx="14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Partially decayed plant matter in swamps and bogs; low heat content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352" y="2394"/>
              <a:ext cx="1443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Low heat content; low sulfur content; limited supplies in most areas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739" y="2400"/>
              <a:ext cx="1584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Extensively used as a fuel because of its high heat content and large supplies; normally has a high sulfur content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320" y="2400"/>
              <a:ext cx="1440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Highly desirable fuel because of its high heat content and low sulfur content; supplies are limited in most areas</a:t>
              </a: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66675" y="1770063"/>
            <a:ext cx="9029700" cy="1054100"/>
            <a:chOff x="42" y="1276"/>
            <a:chExt cx="5688" cy="664"/>
          </a:xfrm>
        </p:grpSpPr>
        <p:pic>
          <p:nvPicPr>
            <p:cNvPr id="18" name="Picture 4" descr="1511_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1276"/>
              <a:ext cx="564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65" y="1372"/>
              <a:ext cx="2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Increasing moisture content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504" y="1321"/>
              <a:ext cx="20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Increasing heat and carbon content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1" y="1536"/>
              <a:ext cx="7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Peat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(not a coal)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114" y="1531"/>
              <a:ext cx="1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Lignite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(brown coal)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784" y="1536"/>
              <a:ext cx="12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Bituminous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(soft coal)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463" y="1523"/>
              <a:ext cx="126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Anthracite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(hard coal)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58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World’s most abundant fossil fuel</a:t>
            </a:r>
          </a:p>
          <a:p>
            <a:pPr lvl="1"/>
            <a:r>
              <a:rPr lang="en-US" dirty="0" smtClean="0"/>
              <a:t>U.S. has 28% of proven reserves</a:t>
            </a:r>
          </a:p>
          <a:p>
            <a:r>
              <a:rPr lang="en-US" dirty="0" smtClean="0"/>
              <a:t>Energy-dense and plentiful</a:t>
            </a:r>
          </a:p>
          <a:p>
            <a:r>
              <a:rPr lang="en-US" dirty="0" smtClean="0"/>
              <a:t>Easy to exploit by surface mining</a:t>
            </a:r>
          </a:p>
          <a:p>
            <a:r>
              <a:rPr lang="en-US" dirty="0" smtClean="0"/>
              <a:t>Inexpensive fossil fuel</a:t>
            </a:r>
          </a:p>
          <a:p>
            <a:r>
              <a:rPr lang="en-US" dirty="0" smtClean="0"/>
              <a:t>Easy to Handle and Transport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85" y="4853993"/>
            <a:ext cx="2786045" cy="18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charset="0"/>
              </a:rPr>
              <a:t>Environmental costs of burning coal</a:t>
            </a:r>
          </a:p>
          <a:p>
            <a:pPr lvl="1"/>
            <a:r>
              <a:rPr lang="en-US" dirty="0">
                <a:ea typeface="ＭＳ Ｐゴシック" charset="0"/>
              </a:rPr>
              <a:t>Severe air pollution </a:t>
            </a:r>
          </a:p>
          <a:p>
            <a:pPr lvl="2"/>
            <a:r>
              <a:rPr lang="en-US" dirty="0">
                <a:ea typeface="ＭＳ Ｐゴシック" charset="0"/>
              </a:rPr>
              <a:t>Sulfur released as </a:t>
            </a:r>
            <a:r>
              <a:rPr lang="en-US" dirty="0" smtClean="0">
                <a:ea typeface="ＭＳ Ｐゴシック" charset="0"/>
              </a:rPr>
              <a:t>SO</a:t>
            </a:r>
            <a:r>
              <a:rPr lang="en-US" baseline="-25000" dirty="0" smtClean="0">
                <a:ea typeface="ＭＳ Ｐゴシック" charset="0"/>
              </a:rPr>
              <a:t>2</a:t>
            </a:r>
          </a:p>
          <a:p>
            <a:pPr lvl="2"/>
            <a:r>
              <a:rPr lang="en-US" dirty="0" smtClean="0">
                <a:ea typeface="ＭＳ Ｐゴシック" charset="0"/>
              </a:rPr>
              <a:t>Nitrogen oxides</a:t>
            </a:r>
            <a:endParaRPr lang="en-US" dirty="0">
              <a:ea typeface="ＭＳ Ｐゴシック" charset="0"/>
            </a:endParaRPr>
          </a:p>
          <a:p>
            <a:pPr lvl="2"/>
            <a:r>
              <a:rPr lang="en-US" dirty="0">
                <a:ea typeface="ＭＳ Ｐゴシック" charset="0"/>
              </a:rPr>
              <a:t>Large amount of soot</a:t>
            </a:r>
          </a:p>
          <a:p>
            <a:pPr lvl="2"/>
            <a:r>
              <a:rPr lang="en-US" dirty="0" smtClean="0">
                <a:ea typeface="ＭＳ Ｐゴシック" charset="0"/>
              </a:rPr>
              <a:t>Produces more CO</a:t>
            </a:r>
            <a:r>
              <a:rPr lang="en-US" baseline="-25000" dirty="0" smtClean="0">
                <a:ea typeface="ＭＳ Ｐゴシック" charset="0"/>
              </a:rPr>
              <a:t>2 </a:t>
            </a:r>
            <a:r>
              <a:rPr lang="en-US" dirty="0" smtClean="0">
                <a:ea typeface="ＭＳ Ｐゴシック" charset="0"/>
              </a:rPr>
              <a:t>per unit energy than oil or natural gas</a:t>
            </a:r>
            <a:endParaRPr lang="en-US" dirty="0">
              <a:ea typeface="ＭＳ Ｐゴシック" charset="0"/>
            </a:endParaRPr>
          </a:p>
          <a:p>
            <a:pPr lvl="2"/>
            <a:r>
              <a:rPr lang="en-US" dirty="0">
                <a:ea typeface="ＭＳ Ｐゴシック" charset="0"/>
              </a:rPr>
              <a:t>Trace amounts of </a:t>
            </a:r>
            <a:r>
              <a:rPr lang="en-US" dirty="0" smtClean="0">
                <a:ea typeface="ＭＳ Ｐゴシック" charset="0"/>
              </a:rPr>
              <a:t>Hg (mercury), lead, arsenic </a:t>
            </a:r>
            <a:r>
              <a:rPr lang="en-US" dirty="0">
                <a:ea typeface="ＭＳ Ｐゴシック" charset="0"/>
              </a:rPr>
              <a:t>and radioactive </a:t>
            </a:r>
            <a:r>
              <a:rPr lang="en-US" dirty="0" smtClean="0">
                <a:ea typeface="ＭＳ Ｐゴシック" charset="0"/>
              </a:rPr>
              <a:t>materials</a:t>
            </a:r>
          </a:p>
          <a:p>
            <a:pPr lvl="1"/>
            <a:r>
              <a:rPr lang="en-US" dirty="0" smtClean="0">
                <a:ea typeface="ＭＳ Ｐゴシック" charset="0"/>
              </a:rPr>
              <a:t>3 to 20% of burned coal remains behind as ash (highly toxic)</a:t>
            </a:r>
          </a:p>
          <a:p>
            <a:pPr lvl="1"/>
            <a:r>
              <a:rPr lang="en-US" dirty="0" smtClean="0">
                <a:ea typeface="ＭＳ Ｐゴシック" charset="0"/>
              </a:rPr>
              <a:t>Land reclamation needed with types of coal mining</a:t>
            </a:r>
            <a:endParaRPr lang="en-US" dirty="0"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7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Coal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5" b="155"/>
          <a:stretch>
            <a:fillRect/>
          </a:stretch>
        </p:blipFill>
        <p:spPr>
          <a:xfrm>
            <a:off x="457200" y="1628557"/>
            <a:ext cx="3852967" cy="2118983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27" y="3747540"/>
            <a:ext cx="3855218" cy="297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</a:rPr>
              <a:t>We Can Convert Coal into Gaseous and Liquid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charset="0"/>
              </a:rPr>
              <a:t>Conversion of solid coal to</a:t>
            </a:r>
          </a:p>
          <a:p>
            <a:pPr lvl="1"/>
            <a:r>
              <a:rPr lang="en-US" b="1" dirty="0">
                <a:solidFill>
                  <a:srgbClr val="1F881A"/>
                </a:solidFill>
                <a:ea typeface="ＭＳ Ｐゴシック" charset="0"/>
              </a:rPr>
              <a:t>Synthetic natural gas (SNG) </a:t>
            </a:r>
            <a:r>
              <a:rPr lang="en-US" dirty="0">
                <a:ea typeface="ＭＳ Ｐゴシック" charset="0"/>
              </a:rPr>
              <a:t>by coal gasification </a:t>
            </a:r>
          </a:p>
          <a:p>
            <a:pPr lvl="1"/>
            <a:r>
              <a:rPr lang="en-US" dirty="0">
                <a:ea typeface="ＭＳ Ｐゴシック" charset="0"/>
              </a:rPr>
              <a:t>Methanol or synthetic gasoline by coal liquefaction</a:t>
            </a:r>
          </a:p>
          <a:p>
            <a:pPr lvl="1"/>
            <a:r>
              <a:rPr lang="en-US" dirty="0">
                <a:ea typeface="ＭＳ Ｐゴシック" charset="0"/>
              </a:rPr>
              <a:t>“Synfuels” for vehicles</a:t>
            </a:r>
          </a:p>
          <a:p>
            <a:pPr lvl="1"/>
            <a:r>
              <a:rPr lang="en-US" dirty="0">
                <a:ea typeface="ＭＳ Ｐゴシック" charset="0"/>
              </a:rPr>
              <a:t>Lower # of air pollutants</a:t>
            </a:r>
          </a:p>
          <a:p>
            <a:pPr marL="457200" lvl="1" indent="0">
              <a:buNone/>
            </a:pPr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CONS:</a:t>
            </a:r>
          </a:p>
          <a:p>
            <a:pPr lvl="1"/>
            <a:r>
              <a:rPr lang="en-US" dirty="0">
                <a:ea typeface="ＭＳ Ｐゴシック" charset="0"/>
              </a:rPr>
              <a:t>More coal required</a:t>
            </a:r>
          </a:p>
          <a:p>
            <a:pPr lvl="1"/>
            <a:r>
              <a:rPr lang="en-US" dirty="0">
                <a:ea typeface="ＭＳ Ｐゴシック" charset="0"/>
              </a:rPr>
              <a:t>Low net energy</a:t>
            </a:r>
          </a:p>
          <a:p>
            <a:pPr lvl="1"/>
            <a:r>
              <a:rPr lang="en-US" dirty="0">
                <a:ea typeface="ＭＳ Ｐゴシック" charset="0"/>
              </a:rPr>
              <a:t>Higher CO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emissions than coal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803</Words>
  <Application>Microsoft Macintosh PowerPoint</Application>
  <PresentationFormat>On-screen Show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SWBAT discuss the uses and consequences of using coal, oil, natural gas and nuclear fuels. Do Now: Name three substances crude oil can be refined into. Describe the Hubbert Curve and its significance. </vt:lpstr>
      <vt:lpstr>Agenda</vt:lpstr>
      <vt:lpstr>Coal: solid fossil fuel</vt:lpstr>
      <vt:lpstr>Coal Deposits in the U.S.</vt:lpstr>
      <vt:lpstr>Stages in Coal Formation over Millions  of Years</vt:lpstr>
      <vt:lpstr>Advantages of Coal</vt:lpstr>
      <vt:lpstr>Disadvantages of Coal</vt:lpstr>
      <vt:lpstr>Disadvantages of Coal</vt:lpstr>
      <vt:lpstr>We Can Convert Coal into Gaseous and Liquid Fuels</vt:lpstr>
      <vt:lpstr>Petroleum (Oil)</vt:lpstr>
      <vt:lpstr>Extracting Oil</vt:lpstr>
      <vt:lpstr>Oil Reserves</vt:lpstr>
      <vt:lpstr>Oil Pros/Cons</vt:lpstr>
      <vt:lpstr>ANWR</vt:lpstr>
      <vt:lpstr>Drilling in the ANWR</vt:lpstr>
      <vt:lpstr>Natural Gas</vt:lpstr>
      <vt:lpstr>Natural Gas</vt:lpstr>
      <vt:lpstr>Other Fossil Fuels</vt:lpstr>
      <vt:lpstr>Fossil Fuels are a Finite Resource</vt:lpstr>
      <vt:lpstr>The Hubbert Curve</vt:lpstr>
      <vt:lpstr>The Future of Fossil Fuel Use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discuss the uses and consequences of using coal, oil, natural gas and nuclear fuels.</dc:title>
  <dc:creator>Kayla McDaniel</dc:creator>
  <cp:lastModifiedBy>Kayla McDaniel</cp:lastModifiedBy>
  <cp:revision>44</cp:revision>
  <dcterms:created xsi:type="dcterms:W3CDTF">2015-03-23T23:09:28Z</dcterms:created>
  <dcterms:modified xsi:type="dcterms:W3CDTF">2016-03-22T19:54:37Z</dcterms:modified>
</cp:coreProperties>
</file>