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60" r:id="rId6"/>
    <p:sldId id="259" r:id="rId7"/>
    <p:sldId id="261" r:id="rId8"/>
    <p:sldId id="268" r:id="rId9"/>
    <p:sldId id="262" r:id="rId10"/>
    <p:sldId id="263" r:id="rId11"/>
    <p:sldId id="264" r:id="rId12"/>
    <p:sldId id="266" r:id="rId13"/>
    <p:sldId id="267" r:id="rId14"/>
    <p:sldId id="269" r:id="rId15"/>
    <p:sldId id="276" r:id="rId16"/>
    <p:sldId id="270" r:id="rId17"/>
    <p:sldId id="271" r:id="rId18"/>
    <p:sldId id="272" r:id="rId19"/>
    <p:sldId id="275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7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2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2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6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EAEF-A4BE-E343-AA79-E0A2711D64F3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1008-BAAD-5044-88CA-FC733DFE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SWBAT describe how energy use and energy resources have varied over time, both in the U.S. and worldwide.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924" y="0"/>
            <a:ext cx="7086600" cy="2350931"/>
          </a:xfrm>
        </p:spPr>
        <p:txBody>
          <a:bodyPr/>
          <a:lstStyle/>
          <a:p>
            <a:pPr algn="l"/>
            <a:r>
              <a:rPr lang="en-US" dirty="0" smtClean="0"/>
              <a:t>APES Unit 11                                  3/20/16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9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Energy Use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3-22 at 1.58.51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" b="1008"/>
          <a:stretch>
            <a:fillRect/>
          </a:stretch>
        </p:blipFill>
        <p:spPr>
          <a:xfrm>
            <a:off x="191813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7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Types and 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 fuels (oil and biodiesel)</a:t>
            </a:r>
          </a:p>
          <a:p>
            <a:pPr lvl="1"/>
            <a:r>
              <a:rPr lang="en-US" dirty="0" smtClean="0"/>
              <a:t>Pros: high energy to mass ratio, compact</a:t>
            </a:r>
          </a:p>
          <a:p>
            <a:pPr lvl="1"/>
            <a:r>
              <a:rPr lang="en-US" dirty="0" smtClean="0"/>
              <a:t>Cons: air pollution and energy input for refining</a:t>
            </a:r>
          </a:p>
          <a:p>
            <a:r>
              <a:rPr lang="en-US" dirty="0" smtClean="0"/>
              <a:t>Energy efficiency: how easily stored energy can be converted to useful work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thermodynamics: As ability to do work decreases</a:t>
            </a:r>
            <a:r>
              <a:rPr lang="en-US" dirty="0" smtClean="0">
                <a:sym typeface="Wingdings"/>
              </a:rPr>
              <a:t> energy lost in each conversion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6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116"/>
            <a:ext cx="8229600" cy="1143000"/>
          </a:xfrm>
        </p:spPr>
        <p:txBody>
          <a:bodyPr/>
          <a:lstStyle/>
          <a:p>
            <a:r>
              <a:rPr lang="en-US" dirty="0"/>
              <a:t>Energy Types and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88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return on energy investment (EROEI): energy obtained from the fuel / energy invested to obtain the fuel</a:t>
            </a:r>
            <a:endParaRPr lang="en-US" sz="2800" dirty="0"/>
          </a:p>
        </p:txBody>
      </p:sp>
      <p:pic>
        <p:nvPicPr>
          <p:cNvPr id="4" name="Picture 7" descr="Z:\sumanas\friedland1e\jpegs\ch12\figure_12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54" y="2562653"/>
            <a:ext cx="5821786" cy="41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0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transportation: Most efficient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49" y="244355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0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313"/>
            <a:ext cx="8229600" cy="4525963"/>
          </a:xfrm>
        </p:spPr>
        <p:txBody>
          <a:bodyPr/>
          <a:lstStyle/>
          <a:p>
            <a:r>
              <a:rPr lang="en-US" dirty="0" smtClean="0"/>
              <a:t>Secondary source of energy</a:t>
            </a:r>
          </a:p>
          <a:p>
            <a:r>
              <a:rPr lang="en-US" dirty="0" smtClean="0"/>
              <a:t>Primary sources used to generate electricity:</a:t>
            </a:r>
          </a:p>
          <a:p>
            <a:pPr lvl="1"/>
            <a:r>
              <a:rPr lang="en-US" dirty="0" smtClean="0"/>
              <a:t>Fossil fuels, nuclear energy, renewable energy</a:t>
            </a:r>
          </a:p>
          <a:p>
            <a:r>
              <a:rPr lang="en-US" dirty="0" smtClean="0"/>
              <a:t>Energy carrier: something that can move and deliver energy in a convenient, usable form</a:t>
            </a:r>
          </a:p>
          <a:p>
            <a:r>
              <a:rPr lang="en-US" dirty="0" smtClean="0"/>
              <a:t>Transfer of energy from fuel to electricity is 35% efficient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02" y="4824336"/>
            <a:ext cx="2509328" cy="1673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198" y="4566070"/>
            <a:ext cx="2376633" cy="123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831" y="5192276"/>
            <a:ext cx="2452459" cy="14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4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energy sources used to generate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Z:\sumanas\friedland1e\jpegs\ch12\figure_12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24" y="1600200"/>
            <a:ext cx="4919663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00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3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Fuel burned</a:t>
            </a:r>
            <a:r>
              <a:rPr lang="en-US" dirty="0" smtClean="0">
                <a:sym typeface="Wingdings"/>
              </a:rPr>
              <a:t> heats water and makes steam steam turns the blade of a turbine shaft in the turbine turns the generator electricity produced</a:t>
            </a:r>
          </a:p>
          <a:p>
            <a:r>
              <a:rPr lang="en-US" dirty="0" smtClean="0">
                <a:sym typeface="Wingdings"/>
              </a:rPr>
              <a:t>Electrical grid: power plants are connected together and links them with end users of electricity (homes, businesses, etc.)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60" y="4943172"/>
            <a:ext cx="2547240" cy="19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4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Z:\sumanas\friedland1e\jpegs\ch12\figure_12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84" y="1869617"/>
            <a:ext cx="6827253" cy="448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Electricity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Cycle natural gas fired plant: contains two turbines and two generators</a:t>
            </a:r>
          </a:p>
          <a:p>
            <a:pPr lvl="1"/>
            <a:r>
              <a:rPr lang="en-US" dirty="0" smtClean="0"/>
              <a:t>Efficiency of 60%</a:t>
            </a:r>
          </a:p>
          <a:p>
            <a:r>
              <a:rPr lang="en-US" dirty="0" smtClean="0"/>
              <a:t>Capacity: maximum electrical output</a:t>
            </a:r>
          </a:p>
          <a:p>
            <a:pPr lvl="1"/>
            <a:r>
              <a:rPr lang="en-US" dirty="0" smtClean="0"/>
              <a:t>500 MW in the U.S. for a typical power plant</a:t>
            </a:r>
          </a:p>
          <a:p>
            <a:r>
              <a:rPr lang="en-US" dirty="0" smtClean="0"/>
              <a:t>Capacity factor: the fraction of the time a plant is operating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27" y="5044554"/>
            <a:ext cx="2766273" cy="18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032"/>
            <a:ext cx="8229600" cy="1143000"/>
          </a:xfrm>
        </p:spPr>
        <p:txBody>
          <a:bodyPr/>
          <a:lstStyle/>
          <a:p>
            <a:r>
              <a:rPr lang="en-US" dirty="0" smtClean="0"/>
              <a:t>Cogeneration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2968"/>
            <a:ext cx="8229601" cy="2968640"/>
          </a:xfrm>
        </p:spPr>
        <p:txBody>
          <a:bodyPr/>
          <a:lstStyle/>
          <a:p>
            <a:r>
              <a:rPr lang="en-US" dirty="0" smtClean="0"/>
              <a:t>Using fuel to generate electricity and produce heat </a:t>
            </a:r>
          </a:p>
          <a:p>
            <a:r>
              <a:rPr lang="en-US" dirty="0" smtClean="0"/>
              <a:t>Waste energy produced in electrical generation is pumped to homes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56" y="3315660"/>
            <a:ext cx="4542369" cy="35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Unit 11: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9458"/>
            <a:ext cx="8487090" cy="48633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 weeks</a:t>
            </a:r>
          </a:p>
          <a:p>
            <a:r>
              <a:rPr lang="en-US" dirty="0" smtClean="0"/>
              <a:t>Lots of math!</a:t>
            </a:r>
          </a:p>
          <a:p>
            <a:r>
              <a:rPr lang="en-US" dirty="0" smtClean="0"/>
              <a:t>Ch. 12: Nonrenewable Energy Resources</a:t>
            </a:r>
          </a:p>
          <a:p>
            <a:r>
              <a:rPr lang="en-US" dirty="0" smtClean="0"/>
              <a:t>Ch. 13: Achieving Energy Sustainability</a:t>
            </a:r>
          </a:p>
          <a:p>
            <a:r>
              <a:rPr lang="en-US" dirty="0" smtClean="0"/>
              <a:t>Current event presenter: </a:t>
            </a:r>
            <a:r>
              <a:rPr lang="en-US" dirty="0" err="1" smtClean="0"/>
              <a:t>Ramlah</a:t>
            </a:r>
            <a:r>
              <a:rPr lang="en-US" dirty="0" smtClean="0"/>
              <a:t> on 3/31</a:t>
            </a:r>
          </a:p>
          <a:p>
            <a:r>
              <a:rPr lang="en-US" dirty="0" smtClean="0"/>
              <a:t>Ch. 12 Quiz on Thursday; Unit exam next Friday (4/1)</a:t>
            </a:r>
          </a:p>
          <a:p>
            <a:r>
              <a:rPr lang="en-US" dirty="0" smtClean="0"/>
              <a:t>EQs: </a:t>
            </a:r>
          </a:p>
          <a:p>
            <a:pPr lvl="1"/>
            <a:r>
              <a:rPr lang="en-US" dirty="0"/>
              <a:t>How are fossil fuels contributing to the increase of greenhouse gases in the atmosphere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Can we live without fossil </a:t>
            </a:r>
            <a:r>
              <a:rPr lang="en-US" dirty="0" smtClean="0"/>
              <a:t>fuels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Could alternative energy sources replace fossil fuels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71" y="5502784"/>
            <a:ext cx="2125829" cy="13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7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water used to generate electricity?</a:t>
            </a:r>
          </a:p>
          <a:p>
            <a:r>
              <a:rPr lang="en-US" dirty="0" smtClean="0"/>
              <a:t>How can electricity be a source of pollution?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0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Ch. 12 through page 332 (stop before nuclear energy)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Crash Course History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Pass back work!</a:t>
            </a:r>
          </a:p>
          <a:p>
            <a:r>
              <a:rPr lang="en-US" dirty="0" smtClean="0"/>
              <a:t>Quick poll:</a:t>
            </a:r>
          </a:p>
          <a:p>
            <a:pPr lvl="1"/>
            <a:r>
              <a:rPr lang="en-US" dirty="0" smtClean="0"/>
              <a:t>Mock AP exam will be the first week of April</a:t>
            </a:r>
          </a:p>
          <a:p>
            <a:pPr lvl="1"/>
            <a:r>
              <a:rPr lang="en-US" dirty="0" smtClean="0"/>
              <a:t>Mock FRQ exam after school or during lunch?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5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392"/>
            <a:ext cx="8229600" cy="1143000"/>
          </a:xfrm>
        </p:spPr>
        <p:txBody>
          <a:bodyPr/>
          <a:lstStyle/>
          <a:p>
            <a:r>
              <a:rPr lang="en-US" dirty="0" smtClean="0"/>
              <a:t>Nonrenewable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82" y="13256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Fossil fuels: biological material that has been exposed to heat and pressure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fossilized millions of years ago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80% of the worlds </a:t>
            </a:r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Coal, oil and natural gas</a:t>
            </a:r>
          </a:p>
          <a:p>
            <a:pPr lvl="1"/>
            <a:r>
              <a:rPr lang="en-US" dirty="0" smtClean="0"/>
              <a:t>Oil and natural gas generally found in the same area: deep under land and ocean floor</a:t>
            </a:r>
          </a:p>
          <a:p>
            <a:pPr lvl="2"/>
            <a:r>
              <a:rPr lang="en-US" dirty="0" smtClean="0"/>
              <a:t>Stored in pores between rocks</a:t>
            </a:r>
          </a:p>
          <a:p>
            <a:pPr lvl="2"/>
            <a:r>
              <a:rPr lang="en-US" dirty="0" smtClean="0"/>
              <a:t>Coal found in long continuous deposits called </a:t>
            </a:r>
            <a:r>
              <a:rPr lang="en-US" b="1" dirty="0" smtClean="0"/>
              <a:t>seams</a:t>
            </a:r>
          </a:p>
          <a:p>
            <a:r>
              <a:rPr lang="en-US" dirty="0" smtClean="0"/>
              <a:t>Nuclear fuels: radioactive material that gives off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580" y="5365070"/>
            <a:ext cx="1458220" cy="14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Fuels: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5348" cy="32964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Geologists locate fossil fuel reserves</a:t>
            </a:r>
          </a:p>
          <a:p>
            <a:r>
              <a:rPr lang="en-US" dirty="0" smtClean="0"/>
              <a:t>Exploratory wells used to drill and sample a certain area</a:t>
            </a:r>
          </a:p>
          <a:p>
            <a:r>
              <a:rPr lang="en-US" dirty="0" smtClean="0"/>
              <a:t>Proven reserve: if an exploratory well </a:t>
            </a:r>
            <a:r>
              <a:rPr lang="en-US" dirty="0" smtClean="0"/>
              <a:t>is </a:t>
            </a:r>
            <a:r>
              <a:rPr lang="en-US" dirty="0" smtClean="0"/>
              <a:t>a fossil fuel reserve, can provide an estimate of the amount of fuel that can be obtained from the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59" y="4726033"/>
            <a:ext cx="1569078" cy="19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8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Patterns of Energy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evenly distributed throughout the world</a:t>
            </a:r>
          </a:p>
          <a:p>
            <a:r>
              <a:rPr lang="en-US" dirty="0" smtClean="0"/>
              <a:t>Average energy consumption in the U.S. was 5 times greater than the world average</a:t>
            </a:r>
            <a:endParaRPr lang="en-US" dirty="0"/>
          </a:p>
        </p:txBody>
      </p:sp>
      <p:pic>
        <p:nvPicPr>
          <p:cNvPr id="4" name="Picture 7" descr="Z:\sumanas\friedland1e\jpegs\ch12\figure_12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37" y="3560354"/>
            <a:ext cx="3617989" cy="32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6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Worldwide Patterns of Energy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energy sources: bought and sold</a:t>
            </a:r>
          </a:p>
          <a:p>
            <a:pPr lvl="1"/>
            <a:r>
              <a:rPr lang="en-US" dirty="0" smtClean="0"/>
              <a:t>Coal, oil, and natural gas</a:t>
            </a:r>
          </a:p>
          <a:p>
            <a:pPr lvl="1"/>
            <a:r>
              <a:rPr lang="en-US" dirty="0" smtClean="0"/>
              <a:t>Sometimes wood, charcoal and animal waste</a:t>
            </a:r>
          </a:p>
          <a:p>
            <a:r>
              <a:rPr lang="en-US" dirty="0" smtClean="0"/>
              <a:t>Subsistence energy sources: gathered by individuals for their own immediate need</a:t>
            </a:r>
          </a:p>
          <a:p>
            <a:pPr lvl="1"/>
            <a:r>
              <a:rPr lang="en-US" dirty="0" smtClean="0"/>
              <a:t>Used in developing countries in rural areas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Energy Consumption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55255"/>
            <a:ext cx="8385752" cy="36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1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Energy Use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suppliers of energy:</a:t>
            </a:r>
          </a:p>
          <a:p>
            <a:pPr lvl="1"/>
            <a:r>
              <a:rPr lang="en-US" dirty="0" smtClean="0"/>
              <a:t>1) oil</a:t>
            </a:r>
          </a:p>
          <a:p>
            <a:pPr lvl="1"/>
            <a:r>
              <a:rPr lang="en-US" dirty="0" smtClean="0"/>
              <a:t>2) coal</a:t>
            </a:r>
          </a:p>
          <a:p>
            <a:pPr lvl="1"/>
            <a:r>
              <a:rPr lang="en-US" dirty="0" smtClean="0"/>
              <a:t>3) natural gas</a:t>
            </a:r>
          </a:p>
          <a:p>
            <a:r>
              <a:rPr lang="en-US" dirty="0" smtClean="0"/>
              <a:t>Work: end use of energy</a:t>
            </a:r>
          </a:p>
          <a:p>
            <a:r>
              <a:rPr lang="en-US" dirty="0" smtClean="0"/>
              <a:t>Waste: heat, CO</a:t>
            </a:r>
            <a:r>
              <a:rPr lang="en-US" baseline="-25000" dirty="0" smtClean="0"/>
              <a:t>2</a:t>
            </a:r>
            <a:r>
              <a:rPr lang="en-US" dirty="0" smtClean="0"/>
              <a:t>, other pollutants released</a:t>
            </a:r>
          </a:p>
          <a:p>
            <a:r>
              <a:rPr lang="en-US" dirty="0" smtClean="0"/>
              <a:t>We Produce 70% of the energy we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694</Words>
  <Application>Microsoft Macintosh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SWBAT describe how energy use and energy resources have varied over time, both in the U.S. and worldwide. </vt:lpstr>
      <vt:lpstr>Unit 11: Energy</vt:lpstr>
      <vt:lpstr>Agenda</vt:lpstr>
      <vt:lpstr>Nonrenewable Energy</vt:lpstr>
      <vt:lpstr>Fossil Fuels: Extraction</vt:lpstr>
      <vt:lpstr>Worldwide Patterns of Energy Use</vt:lpstr>
      <vt:lpstr>Worldwide Patterns of Energy Use</vt:lpstr>
      <vt:lpstr>Worldwide Energy Consumption</vt:lpstr>
      <vt:lpstr>Patterns of Energy Use in the U.S.</vt:lpstr>
      <vt:lpstr>Patterns of Energy Use in the U.S.</vt:lpstr>
      <vt:lpstr>Energy Types and Quality</vt:lpstr>
      <vt:lpstr>Energy Types and Quality</vt:lpstr>
      <vt:lpstr>Energy Efficiency</vt:lpstr>
      <vt:lpstr>Electricity</vt:lpstr>
      <vt:lpstr>Primary energy sources used to generate electricity</vt:lpstr>
      <vt:lpstr>Electricity Generation</vt:lpstr>
      <vt:lpstr>Electricity Generator</vt:lpstr>
      <vt:lpstr>Efficiency of Electricity Generation</vt:lpstr>
      <vt:lpstr>Cogeneration</vt:lpstr>
      <vt:lpstr>Stop and Think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how energy use and energy resources have varied over time, both in the U.S. and worldwide. </dc:title>
  <dc:creator>Kayla McDaniel</dc:creator>
  <cp:lastModifiedBy>Kayla McDaniel</cp:lastModifiedBy>
  <cp:revision>45</cp:revision>
  <dcterms:created xsi:type="dcterms:W3CDTF">2015-03-22T16:18:42Z</dcterms:created>
  <dcterms:modified xsi:type="dcterms:W3CDTF">2016-03-21T17:14:05Z</dcterms:modified>
</cp:coreProperties>
</file>