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6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98C-220F-AE45-A682-E5E41424CED4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9FC9-6C2D-224D-969F-6227D4134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7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98C-220F-AE45-A682-E5E41424CED4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9FC9-6C2D-224D-969F-6227D4134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8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98C-220F-AE45-A682-E5E41424CED4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9FC9-6C2D-224D-969F-6227D4134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1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98C-220F-AE45-A682-E5E41424CED4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9FC9-6C2D-224D-969F-6227D4134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63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98C-220F-AE45-A682-E5E41424CED4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9FC9-6C2D-224D-969F-6227D4134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2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98C-220F-AE45-A682-E5E41424CED4}" type="datetimeFigureOut">
              <a:rPr lang="en-US" smtClean="0"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9FC9-6C2D-224D-969F-6227D4134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3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98C-220F-AE45-A682-E5E41424CED4}" type="datetimeFigureOut">
              <a:rPr lang="en-US" smtClean="0"/>
              <a:t>2/11/16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9FC9-6C2D-224D-969F-6227D4134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9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98C-220F-AE45-A682-E5E41424CED4}" type="datetimeFigureOut">
              <a:rPr lang="en-US" smtClean="0"/>
              <a:t>2/11/16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9FC9-6C2D-224D-969F-6227D4134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4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98C-220F-AE45-A682-E5E41424CED4}" type="datetimeFigureOut">
              <a:rPr lang="en-US" smtClean="0"/>
              <a:t>2/11/16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9FC9-6C2D-224D-969F-6227D4134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7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98C-220F-AE45-A682-E5E41424CED4}" type="datetimeFigureOut">
              <a:rPr lang="en-US" smtClean="0"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9FC9-6C2D-224D-969F-6227D4134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7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98C-220F-AE45-A682-E5E41424CED4}" type="datetimeFigureOut">
              <a:rPr lang="en-US" smtClean="0"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9FC9-6C2D-224D-969F-6227D4134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2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1598C-220F-AE45-A682-E5E41424CED4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79FC9-6C2D-224D-969F-6227D4134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0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39747"/>
            <a:ext cx="7772400" cy="24984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SWBAT explain the environmental impacts of various approaches to raising and harvesting meat and fish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Do Now: What is </a:t>
            </a:r>
            <a:r>
              <a:rPr lang="en-US" dirty="0" err="1" smtClean="0"/>
              <a:t>bycatch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What are some of the ways in which modern agribusiness produces meat and fish?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72" y="377825"/>
            <a:ext cx="7797235" cy="2161922"/>
          </a:xfrm>
        </p:spPr>
        <p:txBody>
          <a:bodyPr/>
          <a:lstStyle/>
          <a:p>
            <a:pPr algn="l"/>
            <a:r>
              <a:rPr lang="en-US" dirty="0" smtClean="0"/>
              <a:t>APES </a:t>
            </a:r>
            <a:r>
              <a:rPr lang="en-US" dirty="0" smtClean="0"/>
              <a:t>Unit </a:t>
            </a:r>
            <a:r>
              <a:rPr lang="en-US" dirty="0" smtClean="0"/>
              <a:t>8                                           2/13/15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84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Capture fisheries: fish that are caught in the wild and not raised in captivity</a:t>
            </a:r>
          </a:p>
          <a:p>
            <a:pPr lvl="1"/>
            <a:r>
              <a:rPr lang="en-US" dirty="0" smtClean="0"/>
              <a:t>Majority of fish harvested worldwide use this technique</a:t>
            </a:r>
          </a:p>
          <a:p>
            <a:r>
              <a:rPr lang="en-US" dirty="0" smtClean="0"/>
              <a:t>Fishery collapse: decline in a fish population by 90% or more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837" y="4805444"/>
            <a:ext cx="4224963" cy="17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99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753"/>
            <a:ext cx="8229600" cy="1143000"/>
          </a:xfrm>
        </p:spPr>
        <p:txBody>
          <a:bodyPr/>
          <a:lstStyle/>
          <a:p>
            <a:r>
              <a:rPr lang="en-US" dirty="0" smtClean="0"/>
              <a:t>Fishing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18" y="1138247"/>
            <a:ext cx="8229600" cy="4525963"/>
          </a:xfrm>
        </p:spPr>
        <p:txBody>
          <a:bodyPr/>
          <a:lstStyle/>
          <a:p>
            <a:r>
              <a:rPr lang="en-US" dirty="0" smtClean="0"/>
              <a:t>Driftnets: </a:t>
            </a:r>
            <a:r>
              <a:rPr lang="en-US" dirty="0" smtClean="0"/>
              <a:t>drift</a:t>
            </a:r>
            <a:r>
              <a:rPr lang="en-US" dirty="0" smtClean="0"/>
              <a:t> </a:t>
            </a:r>
            <a:r>
              <a:rPr lang="en-US" dirty="0" smtClean="0"/>
              <a:t>through the water </a:t>
            </a:r>
            <a:r>
              <a:rPr lang="en-US" dirty="0" smtClean="0"/>
              <a:t>and </a:t>
            </a:r>
            <a:r>
              <a:rPr lang="en-US" dirty="0" smtClean="0"/>
              <a:t>catch everything in their path</a:t>
            </a:r>
          </a:p>
          <a:p>
            <a:r>
              <a:rPr lang="en-US" dirty="0" smtClean="0"/>
              <a:t>Long lining: Use of long lines that </a:t>
            </a:r>
            <a:r>
              <a:rPr lang="en-US" dirty="0" smtClean="0"/>
              <a:t>have many </a:t>
            </a:r>
            <a:r>
              <a:rPr lang="en-US" dirty="0" smtClean="0"/>
              <a:t>baited hooks that will lure numerous aquatic </a:t>
            </a:r>
            <a:r>
              <a:rPr lang="en-US" dirty="0" smtClean="0"/>
              <a:t>organisms and drift in the water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12" y="4056978"/>
            <a:ext cx="4763832" cy="26493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088" y="4275796"/>
            <a:ext cx="3751930" cy="20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80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568837"/>
          </a:xfrm>
        </p:spPr>
        <p:txBody>
          <a:bodyPr/>
          <a:lstStyle/>
          <a:p>
            <a:r>
              <a:rPr lang="en-US" dirty="0" smtClean="0"/>
              <a:t>Bottom Trawling: Ocean floor is scraped by heavy nets that smash everything in its path</a:t>
            </a:r>
          </a:p>
          <a:p>
            <a:pPr lvl="1"/>
            <a:r>
              <a:rPr lang="en-US" dirty="0" smtClean="0"/>
              <a:t>Destroys benthic habitat</a:t>
            </a:r>
          </a:p>
          <a:p>
            <a:r>
              <a:rPr lang="en-US" dirty="0" smtClean="0"/>
              <a:t>Purse seines: large nets drawn up like a drawstring purse to capture fish in large schools near the ocean surface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694" y="4710485"/>
            <a:ext cx="2621730" cy="2147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53" y="4710485"/>
            <a:ext cx="4315927" cy="206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05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3128"/>
            <a:ext cx="8452217" cy="312030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Sonar: sound waves used to locate fish or to “see” the bottom of the ocean</a:t>
            </a:r>
          </a:p>
          <a:p>
            <a:pPr lvl="1"/>
            <a:r>
              <a:rPr lang="en-US" dirty="0" smtClean="0"/>
              <a:t>Allows ships to locate large quantities of fish quickly</a:t>
            </a:r>
          </a:p>
          <a:p>
            <a:pPr lvl="1"/>
            <a:r>
              <a:rPr lang="en-US" dirty="0" smtClean="0"/>
              <a:t>Target specific species</a:t>
            </a:r>
          </a:p>
          <a:p>
            <a:r>
              <a:rPr lang="en-US" dirty="0" err="1" smtClean="0"/>
              <a:t>Bycatch</a:t>
            </a:r>
            <a:r>
              <a:rPr lang="en-US" dirty="0" smtClean="0"/>
              <a:t>: unintentional catch of species of fish, mammals or birds that are not the target fish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889" y="4303431"/>
            <a:ext cx="3382317" cy="235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6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2116"/>
            <a:ext cx="8229600" cy="1143000"/>
          </a:xfrm>
        </p:spPr>
        <p:txBody>
          <a:bodyPr/>
          <a:lstStyle/>
          <a:p>
            <a:r>
              <a:rPr lang="en-US" dirty="0" err="1" smtClean="0"/>
              <a:t>Bycatch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884"/>
            <a:ext cx="8229600" cy="3196134"/>
          </a:xfrm>
        </p:spPr>
        <p:txBody>
          <a:bodyPr/>
          <a:lstStyle/>
          <a:p>
            <a:r>
              <a:rPr lang="en-US" dirty="0" smtClean="0"/>
              <a:t>Fishing methods that contribute to </a:t>
            </a:r>
            <a:r>
              <a:rPr lang="en-US" dirty="0" err="1" smtClean="0"/>
              <a:t>bycatch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Bottom-trawling</a:t>
            </a:r>
          </a:p>
          <a:p>
            <a:pPr lvl="1"/>
            <a:r>
              <a:rPr lang="en-US" dirty="0" smtClean="0"/>
              <a:t>Long-line fishing</a:t>
            </a:r>
          </a:p>
          <a:p>
            <a:pPr lvl="1"/>
            <a:r>
              <a:rPr lang="en-US" dirty="0" smtClean="0"/>
              <a:t>Purse seines </a:t>
            </a:r>
          </a:p>
          <a:p>
            <a:r>
              <a:rPr lang="en-US" dirty="0" smtClean="0"/>
              <a:t>Has significantly reduced populations of sharks and turtles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88" y="4568840"/>
            <a:ext cx="2981730" cy="1934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869" y="4183872"/>
            <a:ext cx="2021354" cy="256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32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More Sustainable Fishing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550" y="1141011"/>
            <a:ext cx="8528042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Need international cooperation!</a:t>
            </a:r>
          </a:p>
          <a:p>
            <a:r>
              <a:rPr lang="en-US" dirty="0" smtClean="0"/>
              <a:t>Sustainable Fishery Act (1996): shift from economic sustainability to conservation/ sustainability approach.</a:t>
            </a:r>
          </a:p>
          <a:p>
            <a:r>
              <a:rPr lang="en-US" dirty="0" smtClean="0"/>
              <a:t>Individual Transferable Quotas (ITQs): </a:t>
            </a:r>
          </a:p>
          <a:p>
            <a:pPr lvl="1"/>
            <a:r>
              <a:rPr lang="en-US" dirty="0" smtClean="0"/>
              <a:t>Total allowable catch determined before the start of the fishing season</a:t>
            </a:r>
          </a:p>
          <a:p>
            <a:pPr lvl="1"/>
            <a:r>
              <a:rPr lang="en-US" dirty="0" smtClean="0"/>
              <a:t>If fishers don’t catch enough fish</a:t>
            </a:r>
            <a:r>
              <a:rPr lang="en-US" dirty="0" smtClean="0">
                <a:sym typeface="Wingdings"/>
              </a:rPr>
              <a:t> can sell their quotas to other fishers</a:t>
            </a:r>
          </a:p>
          <a:p>
            <a:pPr lvl="1"/>
            <a:r>
              <a:rPr lang="en-US" dirty="0" smtClean="0">
                <a:sym typeface="Wingdings"/>
              </a:rPr>
              <a:t>Success in Alaska for small family-run fisheries</a:t>
            </a:r>
          </a:p>
          <a:p>
            <a:pPr lvl="1"/>
            <a:r>
              <a:rPr lang="en-US" dirty="0" smtClean="0">
                <a:sym typeface="Wingdings"/>
              </a:rPr>
              <a:t>Success in New Zealand with large fishing companies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75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Ocean Resource 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550" y="910753"/>
            <a:ext cx="8546998" cy="5762408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 err="1" smtClean="0"/>
              <a:t>Anadromous</a:t>
            </a:r>
            <a:r>
              <a:rPr lang="en-US" u="sng" dirty="0" smtClean="0"/>
              <a:t> Fish Conservation Act: </a:t>
            </a:r>
            <a:r>
              <a:rPr lang="en-US" dirty="0" smtClean="0"/>
              <a:t>Protect fish that live in the sea but grow up and breed in fresh water</a:t>
            </a:r>
          </a:p>
          <a:p>
            <a:r>
              <a:rPr lang="en-US" u="sng" dirty="0" smtClean="0"/>
              <a:t>Magnuson fishery conservation and management act</a:t>
            </a:r>
            <a:r>
              <a:rPr lang="en-US" dirty="0" smtClean="0"/>
              <a:t>: governed conservation and management of ocean fishing</a:t>
            </a:r>
          </a:p>
          <a:p>
            <a:pPr lvl="1"/>
            <a:r>
              <a:rPr lang="en-US" dirty="0" smtClean="0"/>
              <a:t>Established 200 mile fishing area</a:t>
            </a:r>
          </a:p>
          <a:p>
            <a:r>
              <a:rPr lang="en-US" u="sng" dirty="0" smtClean="0"/>
              <a:t>Marine Mammal Protection Act</a:t>
            </a:r>
            <a:r>
              <a:rPr lang="en-US" dirty="0" smtClean="0"/>
              <a:t>: established a federal responsibility to conserve marine mammals</a:t>
            </a:r>
          </a:p>
          <a:p>
            <a:r>
              <a:rPr lang="en-US" u="sng" dirty="0" smtClean="0"/>
              <a:t>United Nations Agreement for the Implementation of the Provisions of the United Nations Convention on the Law of the Sea</a:t>
            </a:r>
            <a:r>
              <a:rPr lang="en-US" dirty="0" smtClean="0"/>
              <a:t>: Established principles for conservation and management of certain types of fish</a:t>
            </a:r>
          </a:p>
          <a:p>
            <a:r>
              <a:rPr lang="en-US" u="sng" dirty="0" smtClean="0"/>
              <a:t>CITES</a:t>
            </a:r>
            <a:r>
              <a:rPr lang="en-US" dirty="0" smtClean="0"/>
              <a:t>: prevents trade of threatened or endangered marine species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7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7646"/>
            <a:ext cx="8229600" cy="1143000"/>
          </a:xfrm>
        </p:spPr>
        <p:txBody>
          <a:bodyPr/>
          <a:lstStyle/>
          <a:p>
            <a:r>
              <a:rPr lang="en-US" dirty="0" smtClean="0"/>
              <a:t>Aquaculture (fish farming)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725" y="1095354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Raising fish and other aquatic species in captivity for harvest</a:t>
            </a:r>
          </a:p>
          <a:p>
            <a:r>
              <a:rPr lang="en-US" dirty="0" smtClean="0"/>
              <a:t>Methods:</a:t>
            </a:r>
          </a:p>
          <a:p>
            <a:pPr lvl="1"/>
            <a:r>
              <a:rPr lang="en-US" dirty="0" smtClean="0"/>
              <a:t>Completely raised in captivity</a:t>
            </a:r>
          </a:p>
          <a:p>
            <a:pPr lvl="1"/>
            <a:r>
              <a:rPr lang="en-US" dirty="0" smtClean="0"/>
              <a:t>Hatched in captivity</a:t>
            </a:r>
            <a:r>
              <a:rPr lang="en-US" dirty="0" smtClean="0">
                <a:sym typeface="Wingdings"/>
              </a:rPr>
              <a:t> release into wild captured (salmon)</a:t>
            </a:r>
          </a:p>
          <a:p>
            <a:r>
              <a:rPr lang="en-US" dirty="0" smtClean="0">
                <a:sym typeface="Wingdings"/>
              </a:rPr>
              <a:t>Provide fish with food and antibiotics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906" y="4997961"/>
            <a:ext cx="3018894" cy="167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8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Aquaculture (fish farming)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46987"/>
          </a:xfrm>
        </p:spPr>
        <p:txBody>
          <a:bodyPr>
            <a:normAutofit/>
          </a:bodyPr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Helps meet worldwide demand for fish</a:t>
            </a:r>
          </a:p>
          <a:p>
            <a:pPr lvl="1"/>
            <a:r>
              <a:rPr lang="en-US" dirty="0" smtClean="0"/>
              <a:t>Reduces </a:t>
            </a:r>
            <a:r>
              <a:rPr lang="en-US" dirty="0" err="1" smtClean="0"/>
              <a:t>bycatch</a:t>
            </a:r>
            <a:endParaRPr lang="en-US" dirty="0" smtClean="0"/>
          </a:p>
          <a:p>
            <a:r>
              <a:rPr lang="en-US" dirty="0" smtClean="0"/>
              <a:t>Disadvantages: </a:t>
            </a:r>
          </a:p>
          <a:p>
            <a:pPr lvl="1"/>
            <a:r>
              <a:rPr lang="en-US" dirty="0" smtClean="0"/>
              <a:t>Accidental release of fish into the wild</a:t>
            </a:r>
          </a:p>
          <a:p>
            <a:pPr lvl="2"/>
            <a:r>
              <a:rPr lang="en-US" dirty="0" smtClean="0"/>
              <a:t>Spread of new diseases and contamination of native gene pool</a:t>
            </a:r>
          </a:p>
          <a:p>
            <a:pPr lvl="1"/>
            <a:r>
              <a:rPr lang="en-US" dirty="0" smtClean="0"/>
              <a:t>Carnivorous fish in captivity are fed other fish</a:t>
            </a:r>
          </a:p>
          <a:p>
            <a:pPr lvl="1"/>
            <a:r>
              <a:rPr lang="en-US" dirty="0" smtClean="0"/>
              <a:t>Waste water containing feces and antibiotics is pumped back into rivers and streams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1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Seeds!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 back work!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971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Overfishing….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12" y="1729888"/>
            <a:ext cx="7396840" cy="461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93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Salinization Lab Report</a:t>
            </a:r>
          </a:p>
          <a:p>
            <a:r>
              <a:rPr lang="en-US" dirty="0" smtClean="0"/>
              <a:t>Read in the </a:t>
            </a:r>
            <a:r>
              <a:rPr lang="en-US" dirty="0" err="1" smtClean="0"/>
              <a:t>Barrons</a:t>
            </a:r>
            <a:r>
              <a:rPr lang="en-US" dirty="0" smtClean="0"/>
              <a:t> book: 269-278 and 292-302 </a:t>
            </a:r>
          </a:p>
          <a:p>
            <a:pPr lvl="1"/>
            <a:r>
              <a:rPr lang="en-US" dirty="0" smtClean="0"/>
              <a:t>Make flash cards for terms you didn’t know and bring them to school</a:t>
            </a:r>
          </a:p>
          <a:p>
            <a:pPr lvl="1"/>
            <a:r>
              <a:rPr lang="en-US" dirty="0" smtClean="0"/>
              <a:t>Do the practice questions and check your answers</a:t>
            </a:r>
          </a:p>
          <a:p>
            <a:r>
              <a:rPr lang="en-US" dirty="0" smtClean="0"/>
              <a:t>Watch fo</a:t>
            </a:r>
            <a:r>
              <a:rPr lang="en-US" dirty="0" smtClean="0"/>
              <a:t>r email about videos</a:t>
            </a:r>
          </a:p>
          <a:p>
            <a:r>
              <a:rPr lang="en-US" dirty="0" smtClean="0"/>
              <a:t>Have a great break!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121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MC Exam on Monday (2/</a:t>
            </a:r>
            <a:r>
              <a:rPr lang="en-US" dirty="0" smtClean="0"/>
              <a:t>22)</a:t>
            </a:r>
            <a:endParaRPr lang="en-US" dirty="0" smtClean="0"/>
          </a:p>
          <a:p>
            <a:r>
              <a:rPr lang="en-US" dirty="0" smtClean="0"/>
              <a:t>Current event presentations on (</a:t>
            </a:r>
            <a:r>
              <a:rPr lang="en-US" dirty="0" smtClean="0"/>
              <a:t>2/</a:t>
            </a:r>
            <a:r>
              <a:rPr lang="en-US" dirty="0" smtClean="0"/>
              <a:t>23)</a:t>
            </a:r>
            <a:endParaRPr lang="en-US" dirty="0" smtClean="0"/>
          </a:p>
          <a:p>
            <a:r>
              <a:rPr lang="en-US" dirty="0" smtClean="0"/>
              <a:t>All late work for this unit due by Tuesday</a:t>
            </a:r>
            <a:r>
              <a:rPr lang="en-US" dirty="0" smtClean="0"/>
              <a:t>!</a:t>
            </a:r>
          </a:p>
          <a:p>
            <a:r>
              <a:rPr lang="en-US" dirty="0" smtClean="0"/>
              <a:t>Agenda:</a:t>
            </a:r>
          </a:p>
          <a:p>
            <a:pPr lvl="1"/>
            <a:r>
              <a:rPr lang="en-US" dirty="0" smtClean="0"/>
              <a:t>Lecture</a:t>
            </a:r>
          </a:p>
          <a:p>
            <a:pPr lvl="1"/>
            <a:r>
              <a:rPr lang="en-US" dirty="0" smtClean="0"/>
              <a:t>Seeds/pass back work</a:t>
            </a:r>
          </a:p>
          <a:p>
            <a:pPr lvl="1"/>
            <a:r>
              <a:rPr lang="en-US" dirty="0" smtClean="0"/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56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Density </a:t>
            </a:r>
            <a:r>
              <a:rPr lang="en-US" dirty="0"/>
              <a:t>A</a:t>
            </a:r>
            <a:r>
              <a:rPr lang="en-US" dirty="0" smtClean="0"/>
              <a:t>nimal </a:t>
            </a:r>
            <a:r>
              <a:rPr lang="en-US" dirty="0"/>
              <a:t>F</a:t>
            </a:r>
            <a:r>
              <a:rPr lang="en-US" dirty="0" smtClean="0"/>
              <a:t>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Concentrated Animal Feeding Operations (CAFOs) used for:</a:t>
            </a:r>
          </a:p>
          <a:p>
            <a:pPr lvl="1"/>
            <a:r>
              <a:rPr lang="en-US" dirty="0" smtClean="0"/>
              <a:t>Beef cattle</a:t>
            </a:r>
          </a:p>
          <a:p>
            <a:pPr lvl="1"/>
            <a:r>
              <a:rPr lang="en-US" dirty="0" smtClean="0"/>
              <a:t>Dairy cows</a:t>
            </a:r>
          </a:p>
          <a:p>
            <a:pPr lvl="1"/>
            <a:r>
              <a:rPr lang="en-US" dirty="0" smtClean="0"/>
              <a:t>Pigs</a:t>
            </a:r>
          </a:p>
          <a:p>
            <a:pPr lvl="1"/>
            <a:r>
              <a:rPr lang="en-US" dirty="0" smtClean="0"/>
              <a:t>Poultry</a:t>
            </a:r>
          </a:p>
          <a:p>
            <a:r>
              <a:rPr lang="en-US" dirty="0" smtClean="0"/>
              <a:t>Benefits:</a:t>
            </a:r>
          </a:p>
          <a:p>
            <a:pPr lvl="1"/>
            <a:r>
              <a:rPr lang="en-US" dirty="0" smtClean="0"/>
              <a:t>Less land use</a:t>
            </a:r>
            <a:r>
              <a:rPr lang="en-US" dirty="0" smtClean="0">
                <a:sym typeface="Wingdings"/>
              </a:rPr>
              <a:t> protection of biodiversity</a:t>
            </a:r>
          </a:p>
          <a:p>
            <a:pPr lvl="1"/>
            <a:r>
              <a:rPr lang="en-US" dirty="0" smtClean="0">
                <a:sym typeface="Wingdings"/>
              </a:rPr>
              <a:t>Increased meat production  higher profits</a:t>
            </a:r>
          </a:p>
          <a:p>
            <a:pPr lvl="1"/>
            <a:r>
              <a:rPr lang="en-US" dirty="0" smtClean="0">
                <a:sym typeface="Wingdings"/>
              </a:rPr>
              <a:t>Reduce soil erosion</a:t>
            </a:r>
          </a:p>
          <a:p>
            <a:pPr lvl="1"/>
            <a:r>
              <a:rPr lang="en-US" dirty="0" smtClean="0">
                <a:sym typeface="Wingdings"/>
              </a:rPr>
              <a:t>Reduce </a:t>
            </a:r>
            <a:endParaRPr lang="en-US" dirty="0" smtClean="0"/>
          </a:p>
          <a:p>
            <a:pPr lvl="1"/>
            <a:r>
              <a:rPr lang="en-US" dirty="0" smtClean="0"/>
              <a:t>Improve feeding efficiency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3" y="2199108"/>
            <a:ext cx="2635246" cy="179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96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Density Animal Farming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546998" cy="521760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Disadvantages of CAFOs:</a:t>
            </a:r>
          </a:p>
          <a:p>
            <a:pPr lvl="1"/>
            <a:r>
              <a:rPr lang="en-US" dirty="0" smtClean="0"/>
              <a:t>Antibiotics regularly given to animals</a:t>
            </a:r>
            <a:r>
              <a:rPr lang="en-US" dirty="0" smtClean="0">
                <a:sym typeface="Wingdings"/>
              </a:rPr>
              <a:t> more antibiotic resistant bacteria</a:t>
            </a:r>
          </a:p>
          <a:p>
            <a:pPr lvl="1"/>
            <a:r>
              <a:rPr lang="en-US" dirty="0" smtClean="0">
                <a:sym typeface="Wingdings"/>
              </a:rPr>
              <a:t>Waste disposal produces over 2,000 tons of manure a year</a:t>
            </a:r>
          </a:p>
          <a:p>
            <a:pPr lvl="2"/>
            <a:r>
              <a:rPr lang="en-US" dirty="0" smtClean="0">
                <a:sym typeface="Wingdings"/>
              </a:rPr>
              <a:t>Can pollute water through runoff</a:t>
            </a:r>
          </a:p>
          <a:p>
            <a:pPr lvl="1"/>
            <a:r>
              <a:rPr lang="en-US" dirty="0" smtClean="0">
                <a:sym typeface="Wingdings"/>
              </a:rPr>
              <a:t>Methane Emissions from cattle</a:t>
            </a:r>
          </a:p>
          <a:p>
            <a:pPr lvl="1"/>
            <a:r>
              <a:rPr lang="en-US" dirty="0" smtClean="0">
                <a:sym typeface="Wingdings"/>
              </a:rPr>
              <a:t>Can contribute to the spread of spread zoonotic diseases</a:t>
            </a:r>
          </a:p>
          <a:p>
            <a:pPr lvl="2"/>
            <a:r>
              <a:rPr lang="en-US" dirty="0" smtClean="0">
                <a:sym typeface="Wingdings"/>
              </a:rPr>
              <a:t>Mad cow disease </a:t>
            </a:r>
          </a:p>
          <a:p>
            <a:pPr lvl="2"/>
            <a:r>
              <a:rPr lang="en-US" dirty="0"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wine flu</a:t>
            </a:r>
          </a:p>
          <a:p>
            <a:pPr lvl="2"/>
            <a:r>
              <a:rPr lang="en-US" dirty="0" smtClean="0">
                <a:sym typeface="Wingdings"/>
              </a:rPr>
              <a:t>Bird flu</a:t>
            </a:r>
          </a:p>
          <a:p>
            <a:pPr lvl="2"/>
            <a:endParaRPr lang="en-US" dirty="0" smtClean="0">
              <a:sym typeface="Wingdings"/>
            </a:endParaRP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2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Density Animal Farming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3726" b="13726"/>
          <a:stretch>
            <a:fillRect/>
          </a:stretch>
        </p:blipFill>
        <p:spPr>
          <a:xfrm>
            <a:off x="4889912" y="2025712"/>
            <a:ext cx="3796888" cy="2088142"/>
          </a:xfrm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3021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985" y="4417180"/>
            <a:ext cx="2997672" cy="214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40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Sustainable </a:t>
            </a:r>
            <a:r>
              <a:rPr lang="en-US" dirty="0"/>
              <a:t>A</a:t>
            </a:r>
            <a:r>
              <a:rPr lang="en-US" dirty="0" smtClean="0"/>
              <a:t>nimal </a:t>
            </a:r>
            <a:r>
              <a:rPr lang="en-US" dirty="0"/>
              <a:t>F</a:t>
            </a:r>
            <a:r>
              <a:rPr lang="en-US" dirty="0" smtClean="0"/>
              <a:t>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28042" cy="3271966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 smtClean="0"/>
              <a:t>Free Range Meat is </a:t>
            </a:r>
            <a:r>
              <a:rPr lang="en-US" dirty="0"/>
              <a:t>m</a:t>
            </a:r>
            <a:r>
              <a:rPr lang="en-US" dirty="0" smtClean="0"/>
              <a:t>ore sustainable </a:t>
            </a:r>
          </a:p>
          <a:p>
            <a:pPr lvl="1"/>
            <a:r>
              <a:rPr lang="en-US" dirty="0" smtClean="0"/>
              <a:t>Animals not kept in close quarters</a:t>
            </a:r>
            <a:r>
              <a:rPr lang="en-US" dirty="0" smtClean="0">
                <a:sym typeface="Wingdings"/>
              </a:rPr>
              <a:t> less need for antibiotics</a:t>
            </a:r>
          </a:p>
          <a:p>
            <a:pPr lvl="1"/>
            <a:r>
              <a:rPr lang="en-US" dirty="0" smtClean="0">
                <a:sym typeface="Wingdings"/>
              </a:rPr>
              <a:t>Manure/urine spread out naturally broken down by decomposers</a:t>
            </a:r>
          </a:p>
          <a:p>
            <a:pPr lvl="1"/>
            <a:r>
              <a:rPr lang="en-US" dirty="0" smtClean="0">
                <a:sym typeface="Wingdings"/>
              </a:rPr>
              <a:t>Less fossil fuel used for grain production</a:t>
            </a:r>
          </a:p>
          <a:p>
            <a:r>
              <a:rPr lang="en-US" dirty="0" smtClean="0">
                <a:sym typeface="Wingdings"/>
              </a:rPr>
              <a:t>Disadvantage:</a:t>
            </a:r>
          </a:p>
          <a:p>
            <a:pPr lvl="1"/>
            <a:r>
              <a:rPr lang="en-US" dirty="0" smtClean="0">
                <a:sym typeface="Wingdings"/>
              </a:rPr>
              <a:t>Use more land than CAFOs cost of meat is higher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86" y="4791881"/>
            <a:ext cx="2426395" cy="1927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993" y="4791881"/>
            <a:ext cx="3032890" cy="190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61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589"/>
            <a:ext cx="8229600" cy="1143000"/>
          </a:xfrm>
        </p:spPr>
        <p:txBody>
          <a:bodyPr/>
          <a:lstStyle/>
          <a:p>
            <a:r>
              <a:rPr lang="en-US" dirty="0" smtClean="0"/>
              <a:t>Ocean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6397"/>
            <a:ext cx="8395348" cy="325300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Fish is the third major source of food for humans</a:t>
            </a:r>
          </a:p>
          <a:p>
            <a:r>
              <a:rPr lang="en-US" dirty="0" smtClean="0"/>
              <a:t>One billion people worldwide depend on fish as their main source of food</a:t>
            </a:r>
          </a:p>
          <a:p>
            <a:r>
              <a:rPr lang="en-US" dirty="0" smtClean="0"/>
              <a:t>125 million tons of fish are harvested each year</a:t>
            </a:r>
          </a:p>
          <a:p>
            <a:r>
              <a:rPr lang="en-US" dirty="0" smtClean="0"/>
              <a:t>Fishery: industry devoted to catching processing or selling fish or other aquatic organisms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058" y="4498924"/>
            <a:ext cx="1952489" cy="230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98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Resources: Overfishing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8720" cy="488338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12-mile limit: limited the nations territorial waters to 12 miles from the shore</a:t>
            </a:r>
          </a:p>
          <a:p>
            <a:r>
              <a:rPr lang="en-US" dirty="0" smtClean="0"/>
              <a:t>UN held a conference to address problems of fish scarcity (Tragedy of free access)</a:t>
            </a:r>
          </a:p>
          <a:p>
            <a:r>
              <a:rPr lang="en-US" dirty="0" smtClean="0"/>
              <a:t>Nations were authorized to extend limits of jurisdiction to 200 miles offshore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920" y="3012375"/>
            <a:ext cx="4246266" cy="271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21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824</Words>
  <Application>Microsoft Macintosh PowerPoint</Application>
  <PresentationFormat>On-screen Show (4:3)</PresentationFormat>
  <Paragraphs>112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SWBAT explain the environmental impacts of various approaches to raising and harvesting meat and fish.  Do Now: What is bycatch? What are some of the ways in which modern agribusiness produces meat and fish?</vt:lpstr>
      <vt:lpstr>Overfishing….</vt:lpstr>
      <vt:lpstr>Reminders</vt:lpstr>
      <vt:lpstr>High Density Animal Farming</vt:lpstr>
      <vt:lpstr>High Density Animal Farming</vt:lpstr>
      <vt:lpstr>High Density Animal Farming</vt:lpstr>
      <vt:lpstr>More Sustainable Animal Farming</vt:lpstr>
      <vt:lpstr>Ocean Resources</vt:lpstr>
      <vt:lpstr>Ocean Resources: Overfishing</vt:lpstr>
      <vt:lpstr>Overfishing</vt:lpstr>
      <vt:lpstr>Fishing Methods</vt:lpstr>
      <vt:lpstr>Fishing Methods</vt:lpstr>
      <vt:lpstr>Fishing Methods</vt:lpstr>
      <vt:lpstr>Bycatch</vt:lpstr>
      <vt:lpstr>More Sustainable Fishing</vt:lpstr>
      <vt:lpstr>Ocean Resource Legislation</vt:lpstr>
      <vt:lpstr>Aquaculture (fish farming)</vt:lpstr>
      <vt:lpstr>Aquaculture (fish farming)</vt:lpstr>
      <vt:lpstr>Check Seeds!</vt:lpstr>
      <vt:lpstr>Break 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explain the environmental impacts of various approaches to raising and harvesting meat and fish.</dc:title>
  <dc:creator>Kayla McDaniel</dc:creator>
  <cp:lastModifiedBy>Kayla McDaniel</cp:lastModifiedBy>
  <cp:revision>61</cp:revision>
  <dcterms:created xsi:type="dcterms:W3CDTF">2015-02-12T23:21:46Z</dcterms:created>
  <dcterms:modified xsi:type="dcterms:W3CDTF">2016-02-12T15:33:30Z</dcterms:modified>
</cp:coreProperties>
</file>