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5"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81" r:id="rId24"/>
    <p:sldId id="277"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6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DA416-C1C2-0342-8B3F-DF4CEE22C89E}"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243848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DA416-C1C2-0342-8B3F-DF4CEE22C89E}"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154645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DA416-C1C2-0342-8B3F-DF4CEE22C89E}"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60927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DA416-C1C2-0342-8B3F-DF4CEE22C89E}"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319756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DA416-C1C2-0342-8B3F-DF4CEE22C89E}"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232635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DA416-C1C2-0342-8B3F-DF4CEE22C89E}"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26589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DA416-C1C2-0342-8B3F-DF4CEE22C89E}" type="datetimeFigureOut">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190810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DA416-C1C2-0342-8B3F-DF4CEE22C89E}" type="datetimeFigureOut">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369236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DA416-C1C2-0342-8B3F-DF4CEE22C89E}" type="datetimeFigureOut">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199081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DA416-C1C2-0342-8B3F-DF4CEE22C89E}"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294085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DA416-C1C2-0342-8B3F-DF4CEE22C89E}"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87DA0-C431-454D-A225-D5EBC5D860F8}" type="slidenum">
              <a:rPr lang="en-US" smtClean="0"/>
              <a:t>‹#›</a:t>
            </a:fld>
            <a:endParaRPr lang="en-US"/>
          </a:p>
        </p:txBody>
      </p:sp>
    </p:spTree>
    <p:extLst>
      <p:ext uri="{BB962C8B-B14F-4D97-AF65-F5344CB8AC3E}">
        <p14:creationId xmlns:p14="http://schemas.microsoft.com/office/powerpoint/2010/main" val="42323709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DA416-C1C2-0342-8B3F-DF4CEE22C89E}" type="datetimeFigureOut">
              <a:rPr lang="en-US" smtClean="0"/>
              <a:t>2/10/16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87DA0-C431-454D-A225-D5EBC5D860F8}" type="slidenum">
              <a:rPr lang="en-US" smtClean="0"/>
              <a:t>‹#›</a:t>
            </a:fld>
            <a:endParaRPr lang="en-US"/>
          </a:p>
        </p:txBody>
      </p:sp>
    </p:spTree>
    <p:extLst>
      <p:ext uri="{BB962C8B-B14F-4D97-AF65-F5344CB8AC3E}">
        <p14:creationId xmlns:p14="http://schemas.microsoft.com/office/powerpoint/2010/main" val="3546994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88704" cy="2753133"/>
          </a:xfrm>
        </p:spPr>
        <p:txBody>
          <a:bodyPr>
            <a:normAutofit/>
          </a:bodyPr>
          <a:lstStyle/>
          <a:p>
            <a:r>
              <a:rPr lang="en-US" dirty="0" smtClean="0"/>
              <a:t>SWBAT identify the benefits and costs of using GMOs in agriculture.</a:t>
            </a:r>
            <a:endParaRPr lang="en-US" dirty="0"/>
          </a:p>
        </p:txBody>
      </p:sp>
      <p:sp>
        <p:nvSpPr>
          <p:cNvPr id="3" name="Subtitle 2"/>
          <p:cNvSpPr>
            <a:spLocks noGrp="1"/>
          </p:cNvSpPr>
          <p:nvPr>
            <p:ph type="subTitle" idx="1"/>
          </p:nvPr>
        </p:nvSpPr>
        <p:spPr>
          <a:xfrm>
            <a:off x="1251989" y="59758"/>
            <a:ext cx="6949664" cy="2070667"/>
          </a:xfrm>
        </p:spPr>
        <p:txBody>
          <a:bodyPr/>
          <a:lstStyle/>
          <a:p>
            <a:pPr algn="l"/>
            <a:r>
              <a:rPr lang="en-US" dirty="0" smtClean="0"/>
              <a:t>APES Unit 8                                     2/</a:t>
            </a:r>
            <a:r>
              <a:rPr lang="en-US" dirty="0" smtClean="0"/>
              <a:t>11/16</a:t>
            </a:r>
            <a:endParaRPr lang="en-US" dirty="0"/>
          </a:p>
        </p:txBody>
      </p:sp>
    </p:spTree>
    <p:extLst>
      <p:ext uri="{BB962C8B-B14F-4D97-AF65-F5344CB8AC3E}">
        <p14:creationId xmlns:p14="http://schemas.microsoft.com/office/powerpoint/2010/main" val="3704468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Industrial Farming</a:t>
            </a:r>
            <a:endParaRPr lang="en-US" dirty="0"/>
          </a:p>
        </p:txBody>
      </p:sp>
      <p:sp>
        <p:nvSpPr>
          <p:cNvPr id="3" name="Content Placeholder 2"/>
          <p:cNvSpPr>
            <a:spLocks noGrp="1"/>
          </p:cNvSpPr>
          <p:nvPr>
            <p:ph idx="1"/>
          </p:nvPr>
        </p:nvSpPr>
        <p:spPr/>
        <p:txBody>
          <a:bodyPr/>
          <a:lstStyle/>
          <a:p>
            <a:r>
              <a:rPr lang="en-US" dirty="0" smtClean="0"/>
              <a:t>Traditional subsistence agriculture: families grew crops for themselves</a:t>
            </a:r>
          </a:p>
          <a:p>
            <a:pPr lvl="1"/>
            <a:r>
              <a:rPr lang="en-US" dirty="0" smtClean="0"/>
              <a:t>Relied on human and animal labor</a:t>
            </a:r>
          </a:p>
          <a:p>
            <a:r>
              <a:rPr lang="en-US" dirty="0" smtClean="0"/>
              <a:t>Conventional agriculture: industrial agriculture</a:t>
            </a:r>
            <a:endParaRPr lang="en-US" dirty="0"/>
          </a:p>
        </p:txBody>
      </p:sp>
      <p:pic>
        <p:nvPicPr>
          <p:cNvPr id="4" name="Picture 3"/>
          <p:cNvPicPr>
            <a:picLocks noChangeAspect="1"/>
          </p:cNvPicPr>
          <p:nvPr/>
        </p:nvPicPr>
        <p:blipFill>
          <a:blip r:embed="rId2"/>
          <a:stretch>
            <a:fillRect/>
          </a:stretch>
        </p:blipFill>
        <p:spPr>
          <a:xfrm>
            <a:off x="994543" y="4123869"/>
            <a:ext cx="3327400" cy="2438400"/>
          </a:xfrm>
          <a:prstGeom prst="rect">
            <a:avLst/>
          </a:prstGeom>
        </p:spPr>
      </p:pic>
    </p:spTree>
    <p:extLst>
      <p:ext uri="{BB962C8B-B14F-4D97-AF65-F5344CB8AC3E}">
        <p14:creationId xmlns:p14="http://schemas.microsoft.com/office/powerpoint/2010/main" val="4208226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Industrial Farming</a:t>
            </a:r>
            <a:endParaRPr lang="en-US" dirty="0"/>
          </a:p>
        </p:txBody>
      </p:sp>
      <p:sp>
        <p:nvSpPr>
          <p:cNvPr id="3" name="Content Placeholder 2"/>
          <p:cNvSpPr>
            <a:spLocks noGrp="1"/>
          </p:cNvSpPr>
          <p:nvPr>
            <p:ph idx="1"/>
          </p:nvPr>
        </p:nvSpPr>
        <p:spPr/>
        <p:txBody>
          <a:bodyPr/>
          <a:lstStyle/>
          <a:p>
            <a:r>
              <a:rPr lang="en-US" dirty="0" smtClean="0"/>
              <a:t>Shifting Agriculture: clearing land and using it for a few years until soil is depleted of nutrients</a:t>
            </a:r>
          </a:p>
          <a:p>
            <a:pPr lvl="1"/>
            <a:r>
              <a:rPr lang="en-US" dirty="0" smtClean="0"/>
              <a:t>Slash and burn: vegetation cut down, burned and then planted with crops</a:t>
            </a:r>
          </a:p>
          <a:p>
            <a:pPr lvl="2"/>
            <a:r>
              <a:rPr lang="en-US" dirty="0" smtClean="0"/>
              <a:t>Releases CO2 into the atmosphere</a:t>
            </a:r>
            <a:endParaRPr lang="en-US" dirty="0"/>
          </a:p>
        </p:txBody>
      </p:sp>
      <p:pic>
        <p:nvPicPr>
          <p:cNvPr id="4" name="Picture 3"/>
          <p:cNvPicPr>
            <a:picLocks noChangeAspect="1"/>
          </p:cNvPicPr>
          <p:nvPr/>
        </p:nvPicPr>
        <p:blipFill>
          <a:blip r:embed="rId2"/>
          <a:stretch>
            <a:fillRect/>
          </a:stretch>
        </p:blipFill>
        <p:spPr>
          <a:xfrm>
            <a:off x="4246829" y="4638688"/>
            <a:ext cx="4040933" cy="2020467"/>
          </a:xfrm>
          <a:prstGeom prst="rect">
            <a:avLst/>
          </a:prstGeom>
        </p:spPr>
      </p:pic>
    </p:spTree>
    <p:extLst>
      <p:ext uri="{BB962C8B-B14F-4D97-AF65-F5344CB8AC3E}">
        <p14:creationId xmlns:p14="http://schemas.microsoft.com/office/powerpoint/2010/main" val="3729279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056" y="117319"/>
            <a:ext cx="8229600" cy="1143000"/>
          </a:xfrm>
        </p:spPr>
        <p:txBody>
          <a:bodyPr/>
          <a:lstStyle/>
          <a:p>
            <a:r>
              <a:rPr lang="en-US" dirty="0" smtClean="0"/>
              <a:t>Alternatives to industrial farming</a:t>
            </a:r>
            <a:endParaRPr lang="en-US" dirty="0"/>
          </a:p>
        </p:txBody>
      </p:sp>
      <p:sp>
        <p:nvSpPr>
          <p:cNvPr id="3" name="Content Placeholder 2"/>
          <p:cNvSpPr>
            <a:spLocks noGrp="1"/>
          </p:cNvSpPr>
          <p:nvPr>
            <p:ph idx="1"/>
          </p:nvPr>
        </p:nvSpPr>
        <p:spPr>
          <a:xfrm>
            <a:off x="242572" y="1260319"/>
            <a:ext cx="8431931" cy="3408577"/>
          </a:xfrm>
        </p:spPr>
        <p:txBody>
          <a:bodyPr>
            <a:normAutofit fontScale="92500" lnSpcReduction="20000"/>
          </a:bodyPr>
          <a:lstStyle/>
          <a:p>
            <a:r>
              <a:rPr lang="en-US" dirty="0" smtClean="0"/>
              <a:t>Desertification:</a:t>
            </a:r>
          </a:p>
          <a:p>
            <a:pPr lvl="1"/>
            <a:r>
              <a:rPr lang="en-US" dirty="0" smtClean="0"/>
              <a:t>Irrigation leads to salinization</a:t>
            </a:r>
          </a:p>
          <a:p>
            <a:pPr lvl="1"/>
            <a:r>
              <a:rPr lang="en-US" dirty="0" smtClean="0"/>
              <a:t>Topsoil is eroded</a:t>
            </a:r>
          </a:p>
          <a:p>
            <a:r>
              <a:rPr lang="en-US" dirty="0" smtClean="0"/>
              <a:t>Nomadic grazing: move herds of animals over long distances to seasonally productive feeding grounds</a:t>
            </a:r>
          </a:p>
          <a:p>
            <a:pPr lvl="1"/>
            <a:r>
              <a:rPr lang="en-US" dirty="0" smtClean="0"/>
              <a:t>Benefits:</a:t>
            </a:r>
          </a:p>
          <a:p>
            <a:pPr lvl="2"/>
            <a:r>
              <a:rPr lang="en-US" dirty="0" smtClean="0"/>
              <a:t>Sustainable way to use soil with low productivity</a:t>
            </a:r>
          </a:p>
          <a:p>
            <a:pPr lvl="2"/>
            <a:r>
              <a:rPr lang="en-US" dirty="0" smtClean="0"/>
              <a:t>Vegetation can regenerate</a:t>
            </a:r>
          </a:p>
          <a:p>
            <a:pPr lvl="2"/>
            <a:endParaRPr lang="en-US" dirty="0" smtClean="0"/>
          </a:p>
          <a:p>
            <a:pPr lvl="2"/>
            <a:endParaRPr lang="en-US" dirty="0" smtClean="0"/>
          </a:p>
          <a:p>
            <a:endParaRPr lang="en-US" dirty="0"/>
          </a:p>
        </p:txBody>
      </p:sp>
      <p:pic>
        <p:nvPicPr>
          <p:cNvPr id="4" name="Picture 3"/>
          <p:cNvPicPr>
            <a:picLocks noChangeAspect="1"/>
          </p:cNvPicPr>
          <p:nvPr/>
        </p:nvPicPr>
        <p:blipFill>
          <a:blip r:embed="rId2"/>
          <a:stretch>
            <a:fillRect/>
          </a:stretch>
        </p:blipFill>
        <p:spPr>
          <a:xfrm>
            <a:off x="636056" y="4495800"/>
            <a:ext cx="3797300" cy="2133600"/>
          </a:xfrm>
          <a:prstGeom prst="rect">
            <a:avLst/>
          </a:prstGeom>
        </p:spPr>
      </p:pic>
      <p:pic>
        <p:nvPicPr>
          <p:cNvPr id="5" name="Picture 4"/>
          <p:cNvPicPr>
            <a:picLocks noChangeAspect="1"/>
          </p:cNvPicPr>
          <p:nvPr/>
        </p:nvPicPr>
        <p:blipFill>
          <a:blip r:embed="rId3"/>
          <a:stretch>
            <a:fillRect/>
          </a:stretch>
        </p:blipFill>
        <p:spPr>
          <a:xfrm>
            <a:off x="5255502" y="4668896"/>
            <a:ext cx="3610154" cy="2047634"/>
          </a:xfrm>
          <a:prstGeom prst="rect">
            <a:avLst/>
          </a:prstGeom>
        </p:spPr>
      </p:pic>
    </p:spTree>
    <p:extLst>
      <p:ext uri="{BB962C8B-B14F-4D97-AF65-F5344CB8AC3E}">
        <p14:creationId xmlns:p14="http://schemas.microsoft.com/office/powerpoint/2010/main" val="1930414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Desertification</a:t>
            </a:r>
            <a:endParaRPr lang="en-US" dirty="0"/>
          </a:p>
        </p:txBody>
      </p:sp>
      <p:pic>
        <p:nvPicPr>
          <p:cNvPr id="4" name="Content Placeholder 3"/>
          <p:cNvPicPr>
            <a:picLocks noGrp="1" noChangeAspect="1"/>
          </p:cNvPicPr>
          <p:nvPr>
            <p:ph idx="1"/>
          </p:nvPr>
        </p:nvPicPr>
        <p:blipFill>
          <a:blip r:embed="rId2"/>
          <a:srcRect t="7503" b="7503"/>
          <a:stretch>
            <a:fillRect/>
          </a:stretch>
        </p:blipFill>
        <p:spPr>
          <a:xfrm>
            <a:off x="457200" y="1600200"/>
            <a:ext cx="8229600" cy="4525963"/>
          </a:xfrm>
        </p:spPr>
      </p:pic>
    </p:spTree>
    <p:extLst>
      <p:ext uri="{BB962C8B-B14F-4D97-AF65-F5344CB8AC3E}">
        <p14:creationId xmlns:p14="http://schemas.microsoft.com/office/powerpoint/2010/main" val="3209931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(low-input) Agriculture</a:t>
            </a:r>
            <a:endParaRPr lang="en-US" dirty="0"/>
          </a:p>
        </p:txBody>
      </p:sp>
      <p:sp>
        <p:nvSpPr>
          <p:cNvPr id="3" name="Content Placeholder 2"/>
          <p:cNvSpPr>
            <a:spLocks noGrp="1"/>
          </p:cNvSpPr>
          <p:nvPr>
            <p:ph idx="1"/>
          </p:nvPr>
        </p:nvSpPr>
        <p:spPr/>
        <p:txBody>
          <a:bodyPr/>
          <a:lstStyle/>
          <a:p>
            <a:r>
              <a:rPr lang="en-US" dirty="0" smtClean="0"/>
              <a:t>Feed  the world WHILE</a:t>
            </a:r>
          </a:p>
          <a:p>
            <a:pPr lvl="1"/>
            <a:r>
              <a:rPr lang="en-US" dirty="0" smtClean="0"/>
              <a:t>Enhancing the quality of soil</a:t>
            </a:r>
          </a:p>
          <a:p>
            <a:pPr lvl="1"/>
            <a:r>
              <a:rPr lang="en-US" dirty="0" smtClean="0"/>
              <a:t>Minimizing the use of nonrenewable resources</a:t>
            </a:r>
          </a:p>
          <a:p>
            <a:pPr lvl="1"/>
            <a:r>
              <a:rPr lang="en-US" dirty="0" smtClean="0"/>
              <a:t>Economic viability for farmer</a:t>
            </a:r>
          </a:p>
          <a:p>
            <a:r>
              <a:rPr lang="en-US" dirty="0" smtClean="0"/>
              <a:t>Often requires more labor</a:t>
            </a:r>
          </a:p>
          <a:p>
            <a:r>
              <a:rPr lang="en-US" dirty="0" smtClean="0"/>
              <a:t>Relies on ecological interactions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9240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88"/>
            <a:ext cx="8229600" cy="1143000"/>
          </a:xfrm>
        </p:spPr>
        <p:txBody>
          <a:bodyPr/>
          <a:lstStyle/>
          <a:p>
            <a:r>
              <a:rPr lang="en-US" dirty="0" smtClean="0"/>
              <a:t>Sustainable Agriculture</a:t>
            </a:r>
            <a:endParaRPr lang="en-US" dirty="0"/>
          </a:p>
        </p:txBody>
      </p:sp>
      <p:sp>
        <p:nvSpPr>
          <p:cNvPr id="3" name="Content Placeholder 2"/>
          <p:cNvSpPr>
            <a:spLocks noGrp="1"/>
          </p:cNvSpPr>
          <p:nvPr>
            <p:ph idx="1"/>
          </p:nvPr>
        </p:nvSpPr>
        <p:spPr>
          <a:xfrm>
            <a:off x="242572" y="1417638"/>
            <a:ext cx="8664443" cy="3143927"/>
          </a:xfrm>
        </p:spPr>
        <p:txBody>
          <a:bodyPr>
            <a:normAutofit fontScale="85000" lnSpcReduction="10000"/>
          </a:bodyPr>
          <a:lstStyle/>
          <a:p>
            <a:r>
              <a:rPr lang="en-US" dirty="0" smtClean="0"/>
              <a:t>Intercropping (strip-cropping): planting bands of different crops across a hillside</a:t>
            </a:r>
          </a:p>
          <a:p>
            <a:pPr lvl="1"/>
            <a:r>
              <a:rPr lang="en-US" dirty="0" smtClean="0"/>
              <a:t>Prevents erosion</a:t>
            </a:r>
          </a:p>
          <a:p>
            <a:pPr lvl="1"/>
            <a:r>
              <a:rPr lang="en-US" dirty="0" smtClean="0"/>
              <a:t>Ex: nitrogen fixing plants (peas) with a nitrogen intensive crop </a:t>
            </a:r>
          </a:p>
          <a:p>
            <a:r>
              <a:rPr lang="en-US" dirty="0" smtClean="0"/>
              <a:t>Crop rotation: rotate the crop species in the field from season to season</a:t>
            </a:r>
          </a:p>
          <a:p>
            <a:pPr lvl="1"/>
            <a:r>
              <a:rPr lang="en-US" dirty="0" smtClean="0"/>
              <a:t>Typical crop rotation: corn</a:t>
            </a:r>
            <a:r>
              <a:rPr lang="en-US" dirty="0" smtClean="0">
                <a:sym typeface="Wingdings"/>
              </a:rPr>
              <a:t> soybeans oats alfalfa</a:t>
            </a: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457200" y="4561565"/>
            <a:ext cx="3908932" cy="1928407"/>
          </a:xfrm>
          <a:prstGeom prst="rect">
            <a:avLst/>
          </a:prstGeom>
        </p:spPr>
      </p:pic>
      <p:pic>
        <p:nvPicPr>
          <p:cNvPr id="5" name="Picture 4"/>
          <p:cNvPicPr>
            <a:picLocks noChangeAspect="1"/>
          </p:cNvPicPr>
          <p:nvPr/>
        </p:nvPicPr>
        <p:blipFill>
          <a:blip r:embed="rId3"/>
          <a:stretch>
            <a:fillRect/>
          </a:stretch>
        </p:blipFill>
        <p:spPr>
          <a:xfrm>
            <a:off x="4619973" y="4808779"/>
            <a:ext cx="4287042" cy="1681193"/>
          </a:xfrm>
          <a:prstGeom prst="rect">
            <a:avLst/>
          </a:prstGeom>
        </p:spPr>
      </p:pic>
    </p:spTree>
    <p:extLst>
      <p:ext uri="{BB962C8B-B14F-4D97-AF65-F5344CB8AC3E}">
        <p14:creationId xmlns:p14="http://schemas.microsoft.com/office/powerpoint/2010/main" val="637615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Agriculture</a:t>
            </a:r>
            <a:endParaRPr lang="en-US" dirty="0"/>
          </a:p>
        </p:txBody>
      </p:sp>
      <p:sp>
        <p:nvSpPr>
          <p:cNvPr id="3" name="Content Placeholder 2"/>
          <p:cNvSpPr>
            <a:spLocks noGrp="1"/>
          </p:cNvSpPr>
          <p:nvPr>
            <p:ph idx="1"/>
          </p:nvPr>
        </p:nvSpPr>
        <p:spPr>
          <a:xfrm>
            <a:off x="143125" y="1417638"/>
            <a:ext cx="8229600" cy="4525963"/>
          </a:xfrm>
        </p:spPr>
        <p:txBody>
          <a:bodyPr/>
          <a:lstStyle/>
          <a:p>
            <a:r>
              <a:rPr lang="en-US" dirty="0" smtClean="0"/>
              <a:t>Agroforestry: tress and crops grown together</a:t>
            </a:r>
          </a:p>
          <a:p>
            <a:pPr lvl="1"/>
            <a:r>
              <a:rPr lang="en-US" dirty="0" smtClean="0"/>
              <a:t>Creates a symbiotic relationship</a:t>
            </a:r>
          </a:p>
          <a:p>
            <a:pPr lvl="1"/>
            <a:r>
              <a:rPr lang="en-US" dirty="0" smtClean="0"/>
              <a:t>Trees provide habitats for animals that prey upon the pests that harm crops</a:t>
            </a:r>
          </a:p>
          <a:p>
            <a:pPr lvl="1"/>
            <a:r>
              <a:rPr lang="en-US" dirty="0" smtClean="0"/>
              <a:t>Tree roots stabilize the soil</a:t>
            </a:r>
            <a:r>
              <a:rPr lang="en-US" dirty="0" smtClean="0">
                <a:sym typeface="Wingdings"/>
              </a:rPr>
              <a:t> reduce vegetation</a:t>
            </a:r>
            <a:endParaRPr lang="en-US" dirty="0"/>
          </a:p>
        </p:txBody>
      </p:sp>
      <p:pic>
        <p:nvPicPr>
          <p:cNvPr id="4" name="Picture 3"/>
          <p:cNvPicPr>
            <a:picLocks noChangeAspect="1"/>
          </p:cNvPicPr>
          <p:nvPr/>
        </p:nvPicPr>
        <p:blipFill>
          <a:blip r:embed="rId2"/>
          <a:stretch>
            <a:fillRect/>
          </a:stretch>
        </p:blipFill>
        <p:spPr>
          <a:xfrm>
            <a:off x="5501148" y="4358834"/>
            <a:ext cx="3642852" cy="2499166"/>
          </a:xfrm>
          <a:prstGeom prst="rect">
            <a:avLst/>
          </a:prstGeom>
        </p:spPr>
      </p:pic>
    </p:spTree>
    <p:extLst>
      <p:ext uri="{BB962C8B-B14F-4D97-AF65-F5344CB8AC3E}">
        <p14:creationId xmlns:p14="http://schemas.microsoft.com/office/powerpoint/2010/main" val="2263427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Sustainable </a:t>
            </a:r>
            <a:r>
              <a:rPr lang="en-US" dirty="0"/>
              <a:t>A</a:t>
            </a:r>
            <a:r>
              <a:rPr lang="en-US" dirty="0" smtClean="0"/>
              <a:t>griculture</a:t>
            </a:r>
            <a:endParaRPr lang="en-US" dirty="0"/>
          </a:p>
        </p:txBody>
      </p:sp>
      <p:sp>
        <p:nvSpPr>
          <p:cNvPr id="3" name="Content Placeholder 2"/>
          <p:cNvSpPr>
            <a:spLocks noGrp="1"/>
          </p:cNvSpPr>
          <p:nvPr>
            <p:ph idx="1"/>
          </p:nvPr>
        </p:nvSpPr>
        <p:spPr>
          <a:xfrm>
            <a:off x="163866" y="1068136"/>
            <a:ext cx="8522934" cy="4106939"/>
          </a:xfrm>
        </p:spPr>
        <p:txBody>
          <a:bodyPr>
            <a:normAutofit fontScale="77500" lnSpcReduction="20000"/>
          </a:bodyPr>
          <a:lstStyle/>
          <a:p>
            <a:r>
              <a:rPr lang="en-US" dirty="0" smtClean="0"/>
              <a:t>Contour plowing: rows of crops are planted across the hillside</a:t>
            </a:r>
          </a:p>
          <a:p>
            <a:pPr lvl="1"/>
            <a:r>
              <a:rPr lang="en-US" dirty="0" smtClean="0"/>
              <a:t>Prevents erosion</a:t>
            </a:r>
          </a:p>
          <a:p>
            <a:r>
              <a:rPr lang="en-US" dirty="0" smtClean="0"/>
              <a:t>Plowing and tilling makes soil more susceptible to erosion</a:t>
            </a:r>
          </a:p>
          <a:p>
            <a:r>
              <a:rPr lang="en-US" dirty="0" smtClean="0"/>
              <a:t>More oxygen</a:t>
            </a:r>
            <a:r>
              <a:rPr lang="en-US" dirty="0" smtClean="0">
                <a:sym typeface="Wingdings"/>
              </a:rPr>
              <a:t> oxidation of organic material increase in atmospheric CO</a:t>
            </a:r>
            <a:r>
              <a:rPr lang="en-US" baseline="-25000" dirty="0" smtClean="0">
                <a:sym typeface="Wingdings"/>
              </a:rPr>
              <a:t>2</a:t>
            </a:r>
            <a:r>
              <a:rPr lang="en-US" dirty="0" smtClean="0">
                <a:sym typeface="Wingdings"/>
              </a:rPr>
              <a:t> concentration</a:t>
            </a:r>
            <a:endParaRPr lang="en-US" dirty="0" smtClean="0"/>
          </a:p>
          <a:p>
            <a:r>
              <a:rPr lang="en-US" dirty="0" smtClean="0"/>
              <a:t>No-till agriculture: farmers plant seeds without using a plow to turn the soil</a:t>
            </a:r>
          </a:p>
          <a:p>
            <a:pPr lvl="1"/>
            <a:r>
              <a:rPr lang="en-US" dirty="0" smtClean="0"/>
              <a:t>Crop residues left in the field between seasons</a:t>
            </a:r>
          </a:p>
          <a:p>
            <a:pPr lvl="1"/>
            <a:r>
              <a:rPr lang="en-US" dirty="0" smtClean="0"/>
              <a:t>Intact roots hold the soil in place</a:t>
            </a:r>
            <a:r>
              <a:rPr lang="en-US" dirty="0" smtClean="0">
                <a:sym typeface="Wingdings"/>
              </a:rPr>
              <a:t> reduces wind and water erosion</a:t>
            </a:r>
          </a:p>
          <a:p>
            <a:pPr lvl="1"/>
            <a:r>
              <a:rPr lang="en-US" dirty="0" smtClean="0">
                <a:sym typeface="Wingdings"/>
              </a:rPr>
              <a:t>Disadvantages: increase use of herbicides</a:t>
            </a:r>
            <a:endParaRPr lang="en-US" dirty="0"/>
          </a:p>
        </p:txBody>
      </p:sp>
      <p:pic>
        <p:nvPicPr>
          <p:cNvPr id="4" name="Picture 3"/>
          <p:cNvPicPr>
            <a:picLocks noChangeAspect="1"/>
          </p:cNvPicPr>
          <p:nvPr/>
        </p:nvPicPr>
        <p:blipFill>
          <a:blip r:embed="rId2"/>
          <a:stretch>
            <a:fillRect/>
          </a:stretch>
        </p:blipFill>
        <p:spPr>
          <a:xfrm>
            <a:off x="923443" y="4858868"/>
            <a:ext cx="2717430" cy="1799623"/>
          </a:xfrm>
          <a:prstGeom prst="rect">
            <a:avLst/>
          </a:prstGeom>
        </p:spPr>
      </p:pic>
      <p:pic>
        <p:nvPicPr>
          <p:cNvPr id="5" name="Picture 4"/>
          <p:cNvPicPr>
            <a:picLocks noChangeAspect="1"/>
          </p:cNvPicPr>
          <p:nvPr/>
        </p:nvPicPr>
        <p:blipFill>
          <a:blip r:embed="rId3"/>
          <a:stretch>
            <a:fillRect/>
          </a:stretch>
        </p:blipFill>
        <p:spPr>
          <a:xfrm>
            <a:off x="5899134" y="4504046"/>
            <a:ext cx="2906135" cy="2179601"/>
          </a:xfrm>
          <a:prstGeom prst="rect">
            <a:avLst/>
          </a:prstGeom>
        </p:spPr>
      </p:pic>
    </p:spTree>
    <p:extLst>
      <p:ext uri="{BB962C8B-B14F-4D97-AF65-F5344CB8AC3E}">
        <p14:creationId xmlns:p14="http://schemas.microsoft.com/office/powerpoint/2010/main" val="3594725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Pest Management (IPM)</a:t>
            </a:r>
            <a:endParaRPr lang="en-US" dirty="0"/>
          </a:p>
        </p:txBody>
      </p:sp>
      <p:sp>
        <p:nvSpPr>
          <p:cNvPr id="3" name="Content Placeholder 2"/>
          <p:cNvSpPr>
            <a:spLocks noGrp="1"/>
          </p:cNvSpPr>
          <p:nvPr>
            <p:ph idx="1"/>
          </p:nvPr>
        </p:nvSpPr>
        <p:spPr>
          <a:xfrm>
            <a:off x="267987" y="1313454"/>
            <a:ext cx="8418813" cy="5049568"/>
          </a:xfrm>
        </p:spPr>
        <p:txBody>
          <a:bodyPr>
            <a:normAutofit fontScale="92500"/>
          </a:bodyPr>
          <a:lstStyle/>
          <a:p>
            <a:r>
              <a:rPr lang="en-US" dirty="0" smtClean="0"/>
              <a:t>Uses a combination of biological, chemical and physical means to reduce pests</a:t>
            </a:r>
          </a:p>
          <a:p>
            <a:r>
              <a:rPr lang="en-US" dirty="0" smtClean="0"/>
              <a:t> Used to reduce or eliminate the use of pesticides</a:t>
            </a:r>
          </a:p>
          <a:p>
            <a:r>
              <a:rPr lang="en-US" dirty="0" smtClean="0"/>
              <a:t>Reduce pest populations to acceptable levels</a:t>
            </a:r>
          </a:p>
          <a:p>
            <a:r>
              <a:rPr lang="en-US" dirty="0" smtClean="0"/>
              <a:t>Pest control strategies:</a:t>
            </a:r>
          </a:p>
          <a:p>
            <a:pPr lvl="1"/>
            <a:r>
              <a:rPr lang="en-US" dirty="0" smtClean="0"/>
              <a:t>Crop rotation and intercropping</a:t>
            </a:r>
          </a:p>
          <a:p>
            <a:pPr lvl="2"/>
            <a:r>
              <a:rPr lang="en-US" dirty="0" smtClean="0"/>
              <a:t>Specialized pests can’t establish themselves</a:t>
            </a:r>
          </a:p>
          <a:p>
            <a:pPr lvl="1"/>
            <a:r>
              <a:rPr lang="en-US" dirty="0" smtClean="0"/>
              <a:t>Provide </a:t>
            </a:r>
            <a:r>
              <a:rPr lang="en-US" dirty="0" smtClean="0"/>
              <a:t>habitat for insects that prey on crops</a:t>
            </a:r>
          </a:p>
          <a:p>
            <a:pPr lvl="2"/>
            <a:r>
              <a:rPr lang="en-US" dirty="0" err="1" smtClean="0"/>
              <a:t>Agroforesty</a:t>
            </a:r>
            <a:r>
              <a:rPr lang="en-US" dirty="0" smtClean="0"/>
              <a:t> encourages the presence of insect-eating birds</a:t>
            </a:r>
          </a:p>
          <a:p>
            <a:pPr lvl="1"/>
            <a:endParaRPr lang="en-US" dirty="0"/>
          </a:p>
        </p:txBody>
      </p:sp>
    </p:spTree>
    <p:extLst>
      <p:ext uri="{BB962C8B-B14F-4D97-AF65-F5344CB8AC3E}">
        <p14:creationId xmlns:p14="http://schemas.microsoft.com/office/powerpoint/2010/main" val="2875335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IPM vs. Pesticide use</a:t>
            </a:r>
            <a:endParaRPr lang="en-US" dirty="0"/>
          </a:p>
        </p:txBody>
      </p:sp>
      <p:pic>
        <p:nvPicPr>
          <p:cNvPr id="5" name="Content Placeholder 4"/>
          <p:cNvPicPr>
            <a:picLocks noGrp="1" noChangeAspect="1"/>
          </p:cNvPicPr>
          <p:nvPr>
            <p:ph idx="1"/>
          </p:nvPr>
        </p:nvPicPr>
        <p:blipFill>
          <a:blip r:embed="rId2"/>
          <a:srcRect t="8694" b="8694"/>
          <a:stretch>
            <a:fillRect/>
          </a:stretch>
        </p:blipFill>
        <p:spPr>
          <a:xfrm>
            <a:off x="355012" y="1848388"/>
            <a:ext cx="4788670" cy="2633584"/>
          </a:xfrm>
        </p:spPr>
      </p:pic>
      <p:pic>
        <p:nvPicPr>
          <p:cNvPr id="6" name="Picture 5"/>
          <p:cNvPicPr>
            <a:picLocks noChangeAspect="1"/>
          </p:cNvPicPr>
          <p:nvPr/>
        </p:nvPicPr>
        <p:blipFill>
          <a:blip r:embed="rId3"/>
          <a:stretch>
            <a:fillRect/>
          </a:stretch>
        </p:blipFill>
        <p:spPr>
          <a:xfrm>
            <a:off x="5024112" y="1153341"/>
            <a:ext cx="4079541" cy="5602464"/>
          </a:xfrm>
          <a:prstGeom prst="rect">
            <a:avLst/>
          </a:prstGeom>
        </p:spPr>
      </p:pic>
    </p:spTree>
    <p:extLst>
      <p:ext uri="{BB962C8B-B14F-4D97-AF65-F5344CB8AC3E}">
        <p14:creationId xmlns:p14="http://schemas.microsoft.com/office/powerpoint/2010/main" val="325412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Share Out</a:t>
            </a:r>
            <a:endParaRPr lang="en-US" dirty="0"/>
          </a:p>
        </p:txBody>
      </p:sp>
      <p:pic>
        <p:nvPicPr>
          <p:cNvPr id="5" name="Content Placeholder 4"/>
          <p:cNvPicPr>
            <a:picLocks noGrp="1" noChangeAspect="1"/>
          </p:cNvPicPr>
          <p:nvPr>
            <p:ph idx="1"/>
          </p:nvPr>
        </p:nvPicPr>
        <p:blipFill>
          <a:blip r:embed="rId2"/>
          <a:srcRect t="5091" b="5091"/>
          <a:stretch>
            <a:fillRect/>
          </a:stretch>
        </p:blipFill>
        <p:spPr/>
      </p:pic>
    </p:spTree>
    <p:extLst>
      <p:ext uri="{BB962C8B-B14F-4D97-AF65-F5344CB8AC3E}">
        <p14:creationId xmlns:p14="http://schemas.microsoft.com/office/powerpoint/2010/main" val="3684305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617"/>
            <a:ext cx="8229600" cy="1143000"/>
          </a:xfrm>
        </p:spPr>
        <p:txBody>
          <a:bodyPr/>
          <a:lstStyle/>
          <a:p>
            <a:r>
              <a:rPr lang="en-US" dirty="0" smtClean="0"/>
              <a:t>Organic Agriculture</a:t>
            </a:r>
            <a:endParaRPr lang="en-US" dirty="0"/>
          </a:p>
        </p:txBody>
      </p:sp>
      <p:sp>
        <p:nvSpPr>
          <p:cNvPr id="3" name="Content Placeholder 2"/>
          <p:cNvSpPr>
            <a:spLocks noGrp="1"/>
          </p:cNvSpPr>
          <p:nvPr>
            <p:ph idx="1"/>
          </p:nvPr>
        </p:nvSpPr>
        <p:spPr>
          <a:xfrm>
            <a:off x="293334" y="953383"/>
            <a:ext cx="8691922" cy="5669076"/>
          </a:xfrm>
        </p:spPr>
        <p:txBody>
          <a:bodyPr>
            <a:normAutofit fontScale="92500" lnSpcReduction="20000"/>
          </a:bodyPr>
          <a:lstStyle/>
          <a:p>
            <a:r>
              <a:rPr lang="en-US" dirty="0" smtClean="0"/>
              <a:t>Production of crops without the use of synthetic pesticides or fertilizers.</a:t>
            </a:r>
          </a:p>
          <a:p>
            <a:r>
              <a:rPr lang="en-US" dirty="0" smtClean="0"/>
              <a:t>Pros:</a:t>
            </a:r>
          </a:p>
          <a:p>
            <a:pPr lvl="1"/>
            <a:r>
              <a:rPr lang="en-US" dirty="0" smtClean="0"/>
              <a:t>Carefully manage soil</a:t>
            </a:r>
          </a:p>
          <a:p>
            <a:pPr lvl="1"/>
            <a:r>
              <a:rPr lang="en-US" dirty="0" smtClean="0"/>
              <a:t>Plant diverse crops</a:t>
            </a:r>
          </a:p>
          <a:p>
            <a:pPr lvl="1"/>
            <a:r>
              <a:rPr lang="en-US" dirty="0" smtClean="0"/>
              <a:t>Avoid synthetic fertilizers and pesticides</a:t>
            </a:r>
          </a:p>
          <a:p>
            <a:pPr lvl="1"/>
            <a:r>
              <a:rPr lang="en-US" dirty="0" smtClean="0"/>
              <a:t>Reduce environmental effects of agriculture</a:t>
            </a:r>
          </a:p>
          <a:p>
            <a:r>
              <a:rPr lang="en-US" dirty="0" smtClean="0"/>
              <a:t>Cons:</a:t>
            </a:r>
          </a:p>
          <a:p>
            <a:pPr lvl="1"/>
            <a:r>
              <a:rPr lang="en-US" dirty="0" smtClean="0"/>
              <a:t>No herbicide use</a:t>
            </a:r>
            <a:r>
              <a:rPr lang="en-US" dirty="0" smtClean="0">
                <a:sym typeface="Wingdings"/>
              </a:rPr>
              <a:t> less likely to use no till methods effectively</a:t>
            </a:r>
            <a:endParaRPr lang="en-US" dirty="0" smtClean="0"/>
          </a:p>
          <a:p>
            <a:r>
              <a:rPr lang="en-US" dirty="0" smtClean="0"/>
              <a:t>Organic Food Protection Act (OFPA): established uniform national standards for the production and handling of foods labeled organic</a:t>
            </a:r>
          </a:p>
        </p:txBody>
      </p:sp>
    </p:spTree>
    <p:extLst>
      <p:ext uri="{BB962C8B-B14F-4D97-AF65-F5344CB8AC3E}">
        <p14:creationId xmlns:p14="http://schemas.microsoft.com/office/powerpoint/2010/main" val="2023819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seeds!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04353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a:t>
            </a:r>
            <a:endParaRPr lang="en-US" dirty="0"/>
          </a:p>
        </p:txBody>
      </p:sp>
      <p:sp>
        <p:nvSpPr>
          <p:cNvPr id="3" name="Content Placeholder 2"/>
          <p:cNvSpPr>
            <a:spLocks noGrp="1"/>
          </p:cNvSpPr>
          <p:nvPr>
            <p:ph idx="1"/>
          </p:nvPr>
        </p:nvSpPr>
        <p:spPr/>
        <p:txBody>
          <a:bodyPr/>
          <a:lstStyle/>
          <a:p>
            <a:r>
              <a:rPr lang="en-US" dirty="0" smtClean="0"/>
              <a:t>Practice Problem: Monica has 10 starbursts candies on Monday. By the end of the week she has 70 starbursts candies. What is the increase in starburst candies that Monica accumulates? Express the answer as a percentage of the amount of starbursts she had on Monday.</a:t>
            </a:r>
            <a:endParaRPr lang="en-US" dirty="0"/>
          </a:p>
        </p:txBody>
      </p:sp>
    </p:spTree>
    <p:extLst>
      <p:ext uri="{BB962C8B-B14F-4D97-AF65-F5344CB8AC3E}">
        <p14:creationId xmlns:p14="http://schemas.microsoft.com/office/powerpoint/2010/main" val="38900282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Groups!</a:t>
            </a:r>
            <a:endParaRPr lang="en-US" dirty="0"/>
          </a:p>
        </p:txBody>
      </p:sp>
      <p:sp>
        <p:nvSpPr>
          <p:cNvPr id="3" name="Content Placeholder 2"/>
          <p:cNvSpPr>
            <a:spLocks noGrp="1"/>
          </p:cNvSpPr>
          <p:nvPr>
            <p:ph idx="1"/>
          </p:nvPr>
        </p:nvSpPr>
        <p:spPr/>
        <p:txBody>
          <a:bodyPr/>
          <a:lstStyle/>
          <a:p>
            <a:r>
              <a:rPr lang="en-US" dirty="0" smtClean="0"/>
              <a:t>Group 1: </a:t>
            </a:r>
            <a:r>
              <a:rPr lang="en-US" dirty="0" err="1" smtClean="0"/>
              <a:t>Rimsha</a:t>
            </a:r>
            <a:r>
              <a:rPr lang="en-US" dirty="0" smtClean="0"/>
              <a:t>, Monica, </a:t>
            </a:r>
            <a:r>
              <a:rPr lang="en-US" dirty="0" err="1" smtClean="0"/>
              <a:t>Ramlah</a:t>
            </a:r>
            <a:endParaRPr lang="en-US" dirty="0" smtClean="0"/>
          </a:p>
          <a:p>
            <a:r>
              <a:rPr lang="en-US" dirty="0" smtClean="0"/>
              <a:t>Group 2: Cynthia, </a:t>
            </a:r>
            <a:r>
              <a:rPr lang="en-US" dirty="0" err="1" smtClean="0"/>
              <a:t>Wyllana</a:t>
            </a:r>
            <a:r>
              <a:rPr lang="en-US" dirty="0" smtClean="0"/>
              <a:t>, </a:t>
            </a:r>
            <a:r>
              <a:rPr lang="en-US" dirty="0" err="1" smtClean="0"/>
              <a:t>Amrat</a:t>
            </a:r>
            <a:endParaRPr lang="en-US" dirty="0" smtClean="0"/>
          </a:p>
          <a:p>
            <a:r>
              <a:rPr lang="en-US" dirty="0" smtClean="0"/>
              <a:t>Group 3: </a:t>
            </a:r>
            <a:r>
              <a:rPr lang="en-US" dirty="0" err="1" smtClean="0"/>
              <a:t>Harmanpreet</a:t>
            </a:r>
            <a:r>
              <a:rPr lang="en-US" dirty="0" smtClean="0"/>
              <a:t>, </a:t>
            </a:r>
            <a:r>
              <a:rPr lang="en-US" dirty="0" err="1" smtClean="0"/>
              <a:t>Uzma</a:t>
            </a:r>
            <a:r>
              <a:rPr lang="en-US" dirty="0" smtClean="0"/>
              <a:t>, </a:t>
            </a:r>
            <a:r>
              <a:rPr lang="en-US" dirty="0" err="1" smtClean="0"/>
              <a:t>Rahila</a:t>
            </a:r>
            <a:endParaRPr lang="en-US" dirty="0" smtClean="0"/>
          </a:p>
          <a:p>
            <a:r>
              <a:rPr lang="en-US" dirty="0" smtClean="0"/>
              <a:t>Group 4: </a:t>
            </a:r>
            <a:r>
              <a:rPr lang="en-US" dirty="0" err="1" smtClean="0"/>
              <a:t>Shayna</a:t>
            </a:r>
            <a:r>
              <a:rPr lang="en-US" dirty="0" smtClean="0"/>
              <a:t>, </a:t>
            </a:r>
            <a:r>
              <a:rPr lang="en-US" dirty="0" err="1" smtClean="0"/>
              <a:t>Mahnoor</a:t>
            </a:r>
            <a:r>
              <a:rPr lang="en-US" dirty="0" smtClean="0"/>
              <a:t>, </a:t>
            </a:r>
            <a:r>
              <a:rPr lang="en-US" dirty="0" err="1" smtClean="0"/>
              <a:t>Hamna</a:t>
            </a:r>
            <a:r>
              <a:rPr lang="en-US" dirty="0" smtClean="0"/>
              <a:t>, </a:t>
            </a:r>
            <a:r>
              <a:rPr lang="en-US" dirty="0" err="1" smtClean="0"/>
              <a:t>Mehrangiz</a:t>
            </a:r>
            <a:endParaRPr lang="en-US" dirty="0" smtClean="0"/>
          </a:p>
          <a:p>
            <a:r>
              <a:rPr lang="en-US" dirty="0" smtClean="0"/>
              <a:t>Group 5: Desire, </a:t>
            </a:r>
            <a:r>
              <a:rPr lang="en-US" dirty="0" err="1" smtClean="0"/>
              <a:t>Bukurie</a:t>
            </a:r>
            <a:r>
              <a:rPr lang="en-US" dirty="0" smtClean="0"/>
              <a:t>, </a:t>
            </a:r>
            <a:r>
              <a:rPr lang="en-US" dirty="0" err="1" smtClean="0"/>
              <a:t>Attia</a:t>
            </a:r>
            <a:r>
              <a:rPr lang="en-US" dirty="0" smtClean="0"/>
              <a:t>, Wendy, </a:t>
            </a:r>
            <a:r>
              <a:rPr lang="en-US" dirty="0" err="1" smtClean="0"/>
              <a:t>Saliha</a:t>
            </a:r>
            <a:r>
              <a:rPr lang="en-US" dirty="0" smtClean="0"/>
              <a:t>, </a:t>
            </a:r>
            <a:endParaRPr lang="en-US" dirty="0"/>
          </a:p>
        </p:txBody>
      </p:sp>
    </p:spTree>
    <p:extLst>
      <p:ext uri="{BB962C8B-B14F-4D97-AF65-F5344CB8AC3E}">
        <p14:creationId xmlns:p14="http://schemas.microsoft.com/office/powerpoint/2010/main" val="26791265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a:t>
            </a:r>
            <a:endParaRPr lang="en-US" dirty="0"/>
          </a:p>
        </p:txBody>
      </p:sp>
      <p:sp>
        <p:nvSpPr>
          <p:cNvPr id="3" name="Content Placeholder 2"/>
          <p:cNvSpPr>
            <a:spLocks noGrp="1"/>
          </p:cNvSpPr>
          <p:nvPr>
            <p:ph idx="1"/>
          </p:nvPr>
        </p:nvSpPr>
        <p:spPr/>
        <p:txBody>
          <a:bodyPr/>
          <a:lstStyle/>
          <a:p>
            <a:r>
              <a:rPr lang="en-US" dirty="0" smtClean="0"/>
              <a:t>Rate = rise/run</a:t>
            </a:r>
          </a:p>
          <a:p>
            <a:r>
              <a:rPr lang="en-US" dirty="0" smtClean="0"/>
              <a:t>Ask three before me</a:t>
            </a:r>
          </a:p>
          <a:p>
            <a:r>
              <a:rPr lang="en-US" dirty="0" smtClean="0"/>
              <a:t>Check your answers with each other when you are done with each section and finally with me.</a:t>
            </a:r>
            <a:endParaRPr lang="en-US" dirty="0"/>
          </a:p>
        </p:txBody>
      </p:sp>
    </p:spTree>
    <p:extLst>
      <p:ext uri="{BB962C8B-B14F-4D97-AF65-F5344CB8AC3E}">
        <p14:creationId xmlns:p14="http://schemas.microsoft.com/office/powerpoint/2010/main" val="17250920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Finish Reading Ch. 11</a:t>
            </a:r>
          </a:p>
          <a:p>
            <a:r>
              <a:rPr lang="en-US" dirty="0" smtClean="0"/>
              <a:t>Read- Are engineered foods evil?</a:t>
            </a:r>
          </a:p>
          <a:p>
            <a:pPr lvl="1"/>
            <a:r>
              <a:rPr lang="en-US" dirty="0" smtClean="0"/>
              <a:t>Write two paragraphs in response to the question: Do you believe the advantages of GMOs outweigh the disadvantages? Why or why not?</a:t>
            </a:r>
            <a:endParaRPr lang="en-US" dirty="0"/>
          </a:p>
        </p:txBody>
      </p:sp>
    </p:spTree>
    <p:extLst>
      <p:ext uri="{BB962C8B-B14F-4D97-AF65-F5344CB8AC3E}">
        <p14:creationId xmlns:p14="http://schemas.microsoft.com/office/powerpoint/2010/main" val="3949974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Lecture</a:t>
            </a:r>
          </a:p>
          <a:p>
            <a:r>
              <a:rPr lang="en-US" dirty="0" smtClean="0"/>
              <a:t>Check Seeds</a:t>
            </a:r>
          </a:p>
          <a:p>
            <a:r>
              <a:rPr lang="en-US" dirty="0" smtClean="0"/>
              <a:t>Pass Back Work</a:t>
            </a:r>
          </a:p>
          <a:p>
            <a:r>
              <a:rPr lang="en-US" dirty="0" smtClean="0"/>
              <a:t>Math Practice</a:t>
            </a:r>
          </a:p>
          <a:p>
            <a:r>
              <a:rPr lang="en-US" dirty="0" smtClean="0"/>
              <a:t>Announcement: Unit Exam on Monday Feb. 22</a:t>
            </a:r>
            <a:r>
              <a:rPr lang="en-US" baseline="30000" dirty="0" smtClean="0"/>
              <a:t>nd</a:t>
            </a:r>
            <a:r>
              <a:rPr lang="en-US" dirty="0" smtClean="0"/>
              <a:t> </a:t>
            </a:r>
          </a:p>
          <a:p>
            <a:endParaRPr lang="en-US" dirty="0" smtClean="0"/>
          </a:p>
          <a:p>
            <a:endParaRPr lang="en-US" dirty="0"/>
          </a:p>
        </p:txBody>
      </p:sp>
    </p:spTree>
    <p:extLst>
      <p:ext uri="{BB962C8B-B14F-4D97-AF65-F5344CB8AC3E}">
        <p14:creationId xmlns:p14="http://schemas.microsoft.com/office/powerpoint/2010/main" val="1519227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 legislation</a:t>
            </a:r>
            <a:endParaRPr lang="en-US" dirty="0"/>
          </a:p>
        </p:txBody>
      </p:sp>
      <p:sp>
        <p:nvSpPr>
          <p:cNvPr id="3" name="Content Placeholder 2"/>
          <p:cNvSpPr>
            <a:spLocks noGrp="1"/>
          </p:cNvSpPr>
          <p:nvPr>
            <p:ph idx="1"/>
          </p:nvPr>
        </p:nvSpPr>
        <p:spPr/>
        <p:txBody>
          <a:bodyPr/>
          <a:lstStyle/>
          <a:p>
            <a:r>
              <a:rPr lang="en-US" dirty="0" smtClean="0"/>
              <a:t>Federal Insecticide, fungicide, and rodenticide Act (FIFRA) (1947): EPA must approve the use of all pesticides used in the U.S. </a:t>
            </a:r>
            <a:endParaRPr lang="en-US" dirty="0"/>
          </a:p>
        </p:txBody>
      </p:sp>
      <p:pic>
        <p:nvPicPr>
          <p:cNvPr id="4" name="Picture 3"/>
          <p:cNvPicPr>
            <a:picLocks noChangeAspect="1"/>
          </p:cNvPicPr>
          <p:nvPr/>
        </p:nvPicPr>
        <p:blipFill>
          <a:blip r:embed="rId2"/>
          <a:stretch>
            <a:fillRect/>
          </a:stretch>
        </p:blipFill>
        <p:spPr>
          <a:xfrm>
            <a:off x="4432300" y="3429000"/>
            <a:ext cx="4254500" cy="3225800"/>
          </a:xfrm>
          <a:prstGeom prst="rect">
            <a:avLst/>
          </a:prstGeom>
        </p:spPr>
      </p:pic>
    </p:spTree>
    <p:extLst>
      <p:ext uri="{BB962C8B-B14F-4D97-AF65-F5344CB8AC3E}">
        <p14:creationId xmlns:p14="http://schemas.microsoft.com/office/powerpoint/2010/main" val="2991987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9"/>
            <a:ext cx="8229600" cy="1143000"/>
          </a:xfrm>
        </p:spPr>
        <p:txBody>
          <a:bodyPr/>
          <a:lstStyle/>
          <a:p>
            <a:r>
              <a:rPr lang="en-US" dirty="0" smtClean="0"/>
              <a:t>Benefits of GMOs</a:t>
            </a:r>
            <a:endParaRPr lang="en-US" dirty="0"/>
          </a:p>
        </p:txBody>
      </p:sp>
      <p:sp>
        <p:nvSpPr>
          <p:cNvPr id="3" name="Content Placeholder 2"/>
          <p:cNvSpPr>
            <a:spLocks noGrp="1"/>
          </p:cNvSpPr>
          <p:nvPr>
            <p:ph idx="1"/>
          </p:nvPr>
        </p:nvSpPr>
        <p:spPr>
          <a:xfrm>
            <a:off x="457200" y="1260319"/>
            <a:ext cx="8229600" cy="4525963"/>
          </a:xfrm>
        </p:spPr>
        <p:txBody>
          <a:bodyPr/>
          <a:lstStyle/>
          <a:p>
            <a:r>
              <a:rPr lang="en-US" dirty="0" smtClean="0"/>
              <a:t>Increased crop yield and quality</a:t>
            </a:r>
          </a:p>
          <a:p>
            <a:r>
              <a:rPr lang="en-US" dirty="0" smtClean="0"/>
              <a:t>Changes in pesticide use</a:t>
            </a:r>
          </a:p>
          <a:p>
            <a:pPr lvl="1"/>
            <a:r>
              <a:rPr lang="en-US" dirty="0" smtClean="0"/>
              <a:t>Ex: </a:t>
            </a:r>
            <a:r>
              <a:rPr lang="en-US" dirty="0" err="1" smtClean="0"/>
              <a:t>Bt</a:t>
            </a:r>
            <a:r>
              <a:rPr lang="en-US" dirty="0" smtClean="0"/>
              <a:t> corn</a:t>
            </a:r>
          </a:p>
          <a:p>
            <a:pPr lvl="2"/>
            <a:r>
              <a:rPr lang="en-US" dirty="0" smtClean="0"/>
              <a:t>Pests (corn borer, larvae of butterflies and moths feed on corn)</a:t>
            </a:r>
          </a:p>
          <a:p>
            <a:pPr lvl="2"/>
            <a:r>
              <a:rPr lang="en-US" dirty="0" smtClean="0"/>
              <a:t>Bacterium produce toxin (</a:t>
            </a:r>
            <a:r>
              <a:rPr lang="en-US" dirty="0" err="1" smtClean="0"/>
              <a:t>B</a:t>
            </a:r>
            <a:r>
              <a:rPr lang="en-US" dirty="0" err="1"/>
              <a:t>t</a:t>
            </a:r>
            <a:r>
              <a:rPr lang="en-US" dirty="0" smtClean="0"/>
              <a:t> gene) that kills moths and butterflies </a:t>
            </a:r>
          </a:p>
          <a:p>
            <a:pPr lvl="2"/>
            <a:r>
              <a:rPr lang="en-US" dirty="0" err="1" smtClean="0"/>
              <a:t>Bt</a:t>
            </a:r>
            <a:r>
              <a:rPr lang="en-US" dirty="0" smtClean="0"/>
              <a:t> gene can be inserted into corn</a:t>
            </a:r>
            <a:r>
              <a:rPr lang="en-US" dirty="0" smtClean="0">
                <a:sym typeface="Wingdings"/>
              </a:rPr>
              <a:t> produces natural insecticide in its leaves</a:t>
            </a:r>
            <a:endParaRPr lang="en-US" dirty="0" smtClean="0"/>
          </a:p>
          <a:p>
            <a:pPr lvl="2"/>
            <a:endParaRPr lang="en-US" dirty="0" smtClean="0"/>
          </a:p>
        </p:txBody>
      </p:sp>
      <p:pic>
        <p:nvPicPr>
          <p:cNvPr id="4" name="Picture 3"/>
          <p:cNvPicPr>
            <a:picLocks noChangeAspect="1"/>
          </p:cNvPicPr>
          <p:nvPr/>
        </p:nvPicPr>
        <p:blipFill>
          <a:blip r:embed="rId2"/>
          <a:stretch>
            <a:fillRect/>
          </a:stretch>
        </p:blipFill>
        <p:spPr>
          <a:xfrm>
            <a:off x="615011" y="5319683"/>
            <a:ext cx="2309785" cy="1538317"/>
          </a:xfrm>
          <a:prstGeom prst="rect">
            <a:avLst/>
          </a:prstGeom>
        </p:spPr>
      </p:pic>
    </p:spTree>
    <p:extLst>
      <p:ext uri="{BB962C8B-B14F-4D97-AF65-F5344CB8AC3E}">
        <p14:creationId xmlns:p14="http://schemas.microsoft.com/office/powerpoint/2010/main" val="2007822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8960801" cy="6858000"/>
          </a:xfrm>
          <a:prstGeom prst="rect">
            <a:avLst/>
          </a:prstGeom>
        </p:spPr>
      </p:pic>
    </p:spTree>
    <p:extLst>
      <p:ext uri="{BB962C8B-B14F-4D97-AF65-F5344CB8AC3E}">
        <p14:creationId xmlns:p14="http://schemas.microsoft.com/office/powerpoint/2010/main" val="20700925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GMOs</a:t>
            </a:r>
            <a:endParaRPr lang="en-US" dirty="0"/>
          </a:p>
        </p:txBody>
      </p:sp>
      <p:sp>
        <p:nvSpPr>
          <p:cNvPr id="3" name="Content Placeholder 2"/>
          <p:cNvSpPr>
            <a:spLocks noGrp="1"/>
          </p:cNvSpPr>
          <p:nvPr>
            <p:ph idx="1"/>
          </p:nvPr>
        </p:nvSpPr>
        <p:spPr/>
        <p:txBody>
          <a:bodyPr/>
          <a:lstStyle/>
          <a:p>
            <a:r>
              <a:rPr lang="en-US" dirty="0" smtClean="0"/>
              <a:t>Potential changes in pesticide use:</a:t>
            </a:r>
          </a:p>
          <a:p>
            <a:pPr lvl="1"/>
            <a:r>
              <a:rPr lang="en-US" dirty="0" smtClean="0"/>
              <a:t>Crops resistant to the herbicide roundup ready</a:t>
            </a:r>
          </a:p>
          <a:p>
            <a:pPr lvl="1"/>
            <a:r>
              <a:rPr lang="en-US" dirty="0" smtClean="0"/>
              <a:t>Widely used in corn, soybean and cotton plants</a:t>
            </a:r>
          </a:p>
          <a:p>
            <a:pPr lvl="1"/>
            <a:r>
              <a:rPr lang="en-US" dirty="0" smtClean="0"/>
              <a:t>Increased profit:</a:t>
            </a:r>
          </a:p>
          <a:p>
            <a:pPr lvl="2"/>
            <a:r>
              <a:rPr lang="en-US" dirty="0" smtClean="0"/>
              <a:t>Farmers don’t need to buy as many pesticides</a:t>
            </a:r>
            <a:r>
              <a:rPr lang="en-US" dirty="0" smtClean="0">
                <a:sym typeface="Wingdings"/>
              </a:rPr>
              <a:t> increased profit</a:t>
            </a:r>
          </a:p>
          <a:p>
            <a:pPr lvl="2"/>
            <a:r>
              <a:rPr lang="en-US" dirty="0" smtClean="0">
                <a:sym typeface="Wingdings"/>
              </a:rPr>
              <a:t>Greater yield more profit</a:t>
            </a:r>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7494056" y="4945927"/>
            <a:ext cx="1649944" cy="1880936"/>
          </a:xfrm>
          <a:prstGeom prst="rect">
            <a:avLst/>
          </a:prstGeom>
        </p:spPr>
      </p:pic>
    </p:spTree>
    <p:extLst>
      <p:ext uri="{BB962C8B-B14F-4D97-AF65-F5344CB8AC3E}">
        <p14:creationId xmlns:p14="http://schemas.microsoft.com/office/powerpoint/2010/main" val="46676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GMOs</a:t>
            </a:r>
            <a:endParaRPr lang="en-US" dirty="0"/>
          </a:p>
        </p:txBody>
      </p:sp>
      <p:sp>
        <p:nvSpPr>
          <p:cNvPr id="3" name="Content Placeholder 2"/>
          <p:cNvSpPr>
            <a:spLocks noGrp="1"/>
          </p:cNvSpPr>
          <p:nvPr>
            <p:ph idx="1"/>
          </p:nvPr>
        </p:nvSpPr>
        <p:spPr/>
        <p:txBody>
          <a:bodyPr>
            <a:normAutofit lnSpcReduction="10000"/>
          </a:bodyPr>
          <a:lstStyle/>
          <a:p>
            <a:r>
              <a:rPr lang="en-US" dirty="0" smtClean="0"/>
              <a:t>75% of all crops grown in the US are genetically modified</a:t>
            </a:r>
          </a:p>
          <a:p>
            <a:r>
              <a:rPr lang="en-US" dirty="0" smtClean="0"/>
              <a:t>Safety for human consumption:</a:t>
            </a:r>
          </a:p>
          <a:p>
            <a:pPr lvl="1"/>
            <a:r>
              <a:rPr lang="en-US" dirty="0" smtClean="0"/>
              <a:t>Possibility of increased allergies</a:t>
            </a:r>
          </a:p>
          <a:p>
            <a:r>
              <a:rPr lang="en-US" dirty="0" smtClean="0"/>
              <a:t>Effects on biodiversity:</a:t>
            </a:r>
          </a:p>
          <a:p>
            <a:pPr lvl="1"/>
            <a:r>
              <a:rPr lang="en-US" dirty="0" smtClean="0"/>
              <a:t>Newly added genes can spread to old varieties of crops</a:t>
            </a:r>
            <a:r>
              <a:rPr lang="en-US" dirty="0" smtClean="0">
                <a:sym typeface="Wingdings"/>
              </a:rPr>
              <a:t> new genes spread to wild plants- wild varieties are lost</a:t>
            </a:r>
          </a:p>
          <a:p>
            <a:pPr lvl="1"/>
            <a:r>
              <a:rPr lang="en-US" dirty="0" smtClean="0">
                <a:sym typeface="Wingdings"/>
              </a:rPr>
              <a:t>More GMOs loss of genetic diversity</a:t>
            </a:r>
          </a:p>
          <a:p>
            <a:pPr lvl="1"/>
            <a:endParaRPr lang="en-US" dirty="0" smtClean="0">
              <a:sym typeface="Wingdings"/>
            </a:endParaRPr>
          </a:p>
          <a:p>
            <a:pPr lvl="1"/>
            <a:endParaRPr lang="en-US" dirty="0" smtClean="0"/>
          </a:p>
          <a:p>
            <a:pPr lvl="1"/>
            <a:endParaRPr lang="en-US" dirty="0" smtClean="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00451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about GMOs</a:t>
            </a:r>
            <a:endParaRPr lang="en-US" dirty="0"/>
          </a:p>
        </p:txBody>
      </p:sp>
      <p:sp>
        <p:nvSpPr>
          <p:cNvPr id="3" name="Content Placeholder 2"/>
          <p:cNvSpPr>
            <a:spLocks noGrp="1"/>
          </p:cNvSpPr>
          <p:nvPr>
            <p:ph idx="1"/>
          </p:nvPr>
        </p:nvSpPr>
        <p:spPr/>
        <p:txBody>
          <a:bodyPr/>
          <a:lstStyle/>
          <a:p>
            <a:r>
              <a:rPr lang="en-US" dirty="0" smtClean="0"/>
              <a:t>Regulation of genetically modified organisms:</a:t>
            </a:r>
          </a:p>
          <a:p>
            <a:pPr lvl="1"/>
            <a:r>
              <a:rPr lang="en-US" dirty="0" smtClean="0"/>
              <a:t>No </a:t>
            </a:r>
            <a:r>
              <a:rPr lang="en-US" dirty="0" smtClean="0"/>
              <a:t>regulations currently in the U.S.</a:t>
            </a:r>
          </a:p>
          <a:p>
            <a:pPr lvl="1"/>
            <a:r>
              <a:rPr lang="en-US" dirty="0" smtClean="0"/>
              <a:t>Debate over labeling</a:t>
            </a:r>
          </a:p>
          <a:p>
            <a:pPr lvl="2"/>
            <a:r>
              <a:rPr lang="en-US" dirty="0" smtClean="0"/>
              <a:t>Anti-labeling: suggest that something is wrong with GMOs</a:t>
            </a:r>
          </a:p>
          <a:p>
            <a:pPr lvl="2"/>
            <a:r>
              <a:rPr lang="en-US" dirty="0" smtClean="0"/>
              <a:t>Organic food doesn’t contain any GMOs</a:t>
            </a:r>
          </a:p>
          <a:p>
            <a:pPr lvl="1"/>
            <a:r>
              <a:rPr lang="en-US" dirty="0" smtClean="0"/>
              <a:t>EU has much stricter restrictions on labeling GMOs</a:t>
            </a:r>
          </a:p>
          <a:p>
            <a:pPr lvl="2"/>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6957488" y="5116282"/>
            <a:ext cx="1812999" cy="1591902"/>
          </a:xfrm>
          <a:prstGeom prst="rect">
            <a:avLst/>
          </a:prstGeom>
        </p:spPr>
      </p:pic>
    </p:spTree>
    <p:extLst>
      <p:ext uri="{BB962C8B-B14F-4D97-AF65-F5344CB8AC3E}">
        <p14:creationId xmlns:p14="http://schemas.microsoft.com/office/powerpoint/2010/main" val="3005770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1533</TotalTime>
  <Words>897</Words>
  <Application>Microsoft Macintosh PowerPoint</Application>
  <PresentationFormat>On-screen Show (4:3)</PresentationFormat>
  <Paragraphs>128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SWBAT identify the benefits and costs of using GMOs in agriculture.</vt:lpstr>
      <vt:lpstr>Homework Share Out</vt:lpstr>
      <vt:lpstr>Agenda</vt:lpstr>
      <vt:lpstr>Pesticide legislation</vt:lpstr>
      <vt:lpstr>Benefits of GMOs</vt:lpstr>
      <vt:lpstr>PowerPoint Presentation</vt:lpstr>
      <vt:lpstr>Benefits of GMOs</vt:lpstr>
      <vt:lpstr>Concerns about GMOs</vt:lpstr>
      <vt:lpstr>Concerns about GMOs</vt:lpstr>
      <vt:lpstr>Alternatives to Industrial Farming</vt:lpstr>
      <vt:lpstr>Alternatives to Industrial Farming</vt:lpstr>
      <vt:lpstr>Alternatives to industrial farming</vt:lpstr>
      <vt:lpstr>Desertification</vt:lpstr>
      <vt:lpstr>Sustainable (low-input) Agriculture</vt:lpstr>
      <vt:lpstr>Sustainable Agriculture</vt:lpstr>
      <vt:lpstr>Sustainable Agriculture</vt:lpstr>
      <vt:lpstr>Sustainable Agriculture</vt:lpstr>
      <vt:lpstr>Integrated Pest Management (IPM)</vt:lpstr>
      <vt:lpstr>IPM vs. Pesticide use</vt:lpstr>
      <vt:lpstr>Organic Agriculture</vt:lpstr>
      <vt:lpstr>Check your seeds!</vt:lpstr>
      <vt:lpstr>Math Practice!</vt:lpstr>
      <vt:lpstr>Math Groups!</vt:lpstr>
      <vt:lpstr>Math Practice</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SWBAT identify the benefits and costs of using GMOs in agriculture.</dc:title>
  <dc:creator>Kayla McDaniel</dc:creator>
  <cp:lastModifiedBy>Kayla McDaniel</cp:lastModifiedBy>
  <cp:revision>72</cp:revision>
  <dcterms:created xsi:type="dcterms:W3CDTF">2015-02-11T23:57:31Z</dcterms:created>
  <dcterms:modified xsi:type="dcterms:W3CDTF">2016-02-11T15:53:16Z</dcterms:modified>
</cp:coreProperties>
</file>