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F3B5-26F6-5E40-97DB-089745ADFBC8}" type="datetimeFigureOut">
              <a:rPr lang="en-US" smtClean="0"/>
              <a:t>2/10/16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DBBBB-66BB-A742-8F19-71BA45EDA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7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BBBB-66BB-A742-8F19-71BA45EDA45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1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DBBBB-66BB-A742-8F19-71BA45EDA45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84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0A16-26B9-B148-94C7-14F3308E0A13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A2C5-9867-E84E-8459-34A1A931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4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0A16-26B9-B148-94C7-14F3308E0A13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A2C5-9867-E84E-8459-34A1A931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6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0A16-26B9-B148-94C7-14F3308E0A13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A2C5-9867-E84E-8459-34A1A931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8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0A16-26B9-B148-94C7-14F3308E0A13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A2C5-9867-E84E-8459-34A1A931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1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0A16-26B9-B148-94C7-14F3308E0A13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A2C5-9867-E84E-8459-34A1A931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5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0A16-26B9-B148-94C7-14F3308E0A13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A2C5-9867-E84E-8459-34A1A931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2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0A16-26B9-B148-94C7-14F3308E0A13}" type="datetimeFigureOut">
              <a:rPr lang="en-US" smtClean="0"/>
              <a:t>2/10/16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A2C5-9867-E84E-8459-34A1A931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8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0A16-26B9-B148-94C7-14F3308E0A13}" type="datetimeFigureOut">
              <a:rPr lang="en-US" smtClean="0"/>
              <a:t>2/10/16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A2C5-9867-E84E-8459-34A1A931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8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0A16-26B9-B148-94C7-14F3308E0A13}" type="datetimeFigureOut">
              <a:rPr lang="en-US" smtClean="0"/>
              <a:t>2/10/16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A2C5-9867-E84E-8459-34A1A931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9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0A16-26B9-B148-94C7-14F3308E0A13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A2C5-9867-E84E-8459-34A1A931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0A16-26B9-B148-94C7-14F3308E0A13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A2C5-9867-E84E-8459-34A1A931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8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00A16-26B9-B148-94C7-14F3308E0A13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0A2C5-9867-E84E-8459-34A1A931D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4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67914" cy="3149146"/>
          </a:xfrm>
        </p:spPr>
        <p:txBody>
          <a:bodyPr>
            <a:normAutofit/>
          </a:bodyPr>
          <a:lstStyle/>
          <a:p>
            <a:r>
              <a:rPr lang="en-US" dirty="0" smtClean="0"/>
              <a:t>SWBAT identify the pros and cons of industrialized agriculture.</a:t>
            </a:r>
            <a:br>
              <a:rPr lang="en-US" dirty="0" smtClean="0"/>
            </a:br>
            <a:r>
              <a:rPr lang="en-US" dirty="0" smtClean="0"/>
              <a:t>Do Now: What are the pros and cons of pesticide use?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7514" y="130629"/>
            <a:ext cx="7086600" cy="2246086"/>
          </a:xfrm>
        </p:spPr>
        <p:txBody>
          <a:bodyPr/>
          <a:lstStyle/>
          <a:p>
            <a:pPr algn="l"/>
            <a:r>
              <a:rPr lang="en-US" dirty="0" smtClean="0"/>
              <a:t>APES Unit 8                                      2/10/16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9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Monocropping</a:t>
            </a:r>
            <a:r>
              <a:rPr lang="en-US" dirty="0" smtClean="0"/>
              <a:t> (Monoculture)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41763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One type of plant is planted in a large area</a:t>
            </a:r>
          </a:p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Improve agricultural productivity</a:t>
            </a:r>
          </a:p>
          <a:p>
            <a:pPr lvl="1"/>
            <a:r>
              <a:rPr lang="en-US" dirty="0" smtClean="0"/>
              <a:t>Large expanses of land can be planted and harvested at the same time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All plants harvested at once</a:t>
            </a:r>
            <a:r>
              <a:rPr lang="en-US" dirty="0" smtClean="0">
                <a:sym typeface="Wingdings"/>
              </a:rPr>
              <a:t> soil exposed soil erosion</a:t>
            </a:r>
          </a:p>
          <a:p>
            <a:pPr lvl="1"/>
            <a:r>
              <a:rPr lang="en-US" dirty="0" smtClean="0">
                <a:sym typeface="Wingdings"/>
              </a:rPr>
              <a:t>Land more vulnerable to pests</a:t>
            </a:r>
          </a:p>
          <a:p>
            <a:pPr lvl="1"/>
            <a:r>
              <a:rPr lang="en-US" dirty="0" smtClean="0">
                <a:sym typeface="Wingdings"/>
              </a:rPr>
              <a:t>Decreases biodiversity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3644" y="4717143"/>
            <a:ext cx="2948212" cy="196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33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Monoculture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7057"/>
            <a:ext cx="8229600" cy="4525963"/>
          </a:xfrm>
        </p:spPr>
        <p:txBody>
          <a:bodyPr/>
          <a:lstStyle/>
          <a:p>
            <a:r>
              <a:rPr lang="en-US" dirty="0" smtClean="0"/>
              <a:t>Plantation farming: type of industrialized agriculture practiced in tropical developing nations</a:t>
            </a:r>
          </a:p>
          <a:p>
            <a:pPr lvl="1"/>
            <a:r>
              <a:rPr lang="en-US" dirty="0" smtClean="0"/>
              <a:t>Monoculture cash crop is grown and then exported to developing nations</a:t>
            </a:r>
          </a:p>
          <a:p>
            <a:pPr lvl="2"/>
            <a:r>
              <a:rPr lang="en-US" dirty="0" smtClean="0"/>
              <a:t>Ex: bananas, coffee, pineapple </a:t>
            </a:r>
          </a:p>
          <a:p>
            <a:r>
              <a:rPr lang="en-US" dirty="0" err="1" smtClean="0"/>
              <a:t>Polyculture</a:t>
            </a:r>
            <a:r>
              <a:rPr lang="en-US" dirty="0" smtClean="0"/>
              <a:t>: using multiple crops in the same space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85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628" y="1182914"/>
            <a:ext cx="8229600" cy="4525963"/>
          </a:xfrm>
        </p:spPr>
        <p:txBody>
          <a:bodyPr/>
          <a:lstStyle/>
          <a:p>
            <a:r>
              <a:rPr lang="en-US" dirty="0" smtClean="0"/>
              <a:t>Pesticides: substances that kill organisms that people consider to be pests</a:t>
            </a:r>
          </a:p>
          <a:p>
            <a:r>
              <a:rPr lang="en-US" dirty="0" smtClean="0"/>
              <a:t>Insecticides: target species of insects and other invertebrates the consume crops</a:t>
            </a:r>
          </a:p>
          <a:p>
            <a:r>
              <a:rPr lang="en-US" dirty="0" smtClean="0"/>
              <a:t>Herbicides: target plant species that compete with crops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1429" y="4015014"/>
            <a:ext cx="3810000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38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9541"/>
            <a:ext cx="8229600" cy="1143000"/>
          </a:xfrm>
        </p:spPr>
        <p:txBody>
          <a:bodyPr/>
          <a:lstStyle/>
          <a:p>
            <a:r>
              <a:rPr lang="en-US" dirty="0" smtClean="0"/>
              <a:t>Pesticide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3459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/>
              </a:rPr>
              <a:t>DDT is still used in developing countries for mosquito control</a:t>
            </a:r>
          </a:p>
          <a:p>
            <a:r>
              <a:rPr lang="en-US" dirty="0" smtClean="0">
                <a:effectLst/>
              </a:rPr>
              <a:t>Pests develop genetic resistance to pesticides very quickly</a:t>
            </a:r>
          </a:p>
          <a:p>
            <a:r>
              <a:rPr lang="en-US" dirty="0" smtClean="0">
                <a:effectLst/>
              </a:rPr>
              <a:t>Because of overuse, many insecticides can no longer protect people from diseases such as malaria in some parts of the world</a:t>
            </a:r>
            <a:r>
              <a:rPr lang="en-US" b="1" dirty="0"/>
              <a:t> </a:t>
            </a:r>
            <a:endParaRPr lang="en-US" b="1" dirty="0" smtClean="0"/>
          </a:p>
          <a:p>
            <a:r>
              <a:rPr lang="en-US" dirty="0" smtClean="0">
                <a:effectLst/>
              </a:rPr>
              <a:t>pesticides</a:t>
            </a:r>
            <a:r>
              <a:rPr lang="en-US" dirty="0" smtClean="0"/>
              <a:t> can kill natural predators, unleashing new pests</a:t>
            </a:r>
          </a:p>
          <a:p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22097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So many pesticides….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600200"/>
            <a:ext cx="8686800" cy="50400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Broad spectrum pesticides: they kill many different types of pests</a:t>
            </a:r>
          </a:p>
          <a:p>
            <a:r>
              <a:rPr lang="en-US" dirty="0" smtClean="0"/>
              <a:t>Selective: focus on a narrow range of organisms</a:t>
            </a:r>
          </a:p>
          <a:p>
            <a:r>
              <a:rPr lang="en-US" dirty="0" smtClean="0"/>
              <a:t>Persistent pesticides: Remain in the environment for a long time</a:t>
            </a:r>
          </a:p>
          <a:p>
            <a:pPr lvl="1"/>
            <a:r>
              <a:rPr lang="en-US" dirty="0" smtClean="0"/>
              <a:t>Ex: DDT</a:t>
            </a:r>
          </a:p>
          <a:p>
            <a:pPr lvl="1"/>
            <a:r>
              <a:rPr lang="en-US" dirty="0" smtClean="0"/>
              <a:t>Chlorinated hydrocarbons are the most persistent hydrocarbon</a:t>
            </a:r>
          </a:p>
          <a:p>
            <a:r>
              <a:rPr lang="en-US" dirty="0" err="1" smtClean="0"/>
              <a:t>Nonpersistent</a:t>
            </a:r>
            <a:r>
              <a:rPr lang="en-US" dirty="0" smtClean="0"/>
              <a:t>: pesticides break down relatively rapidly</a:t>
            </a:r>
          </a:p>
          <a:p>
            <a:pPr lvl="1"/>
            <a:r>
              <a:rPr lang="en-US" dirty="0" smtClean="0"/>
              <a:t>Lower environmental impact</a:t>
            </a:r>
          </a:p>
          <a:p>
            <a:pPr lvl="1"/>
            <a:r>
              <a:rPr lang="en-US" dirty="0" smtClean="0"/>
              <a:t>Ex: organophosphates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9130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Pesticide Treadmill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099" y="1803399"/>
            <a:ext cx="6435001" cy="427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566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Seeds!!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07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textbook through page 300</a:t>
            </a:r>
          </a:p>
          <a:p>
            <a:r>
              <a:rPr lang="en-US" dirty="0" smtClean="0"/>
              <a:t>Research one environmental advantage and one environmental disadvantage of using monocultures</a:t>
            </a:r>
          </a:p>
          <a:p>
            <a:r>
              <a:rPr lang="en-US" dirty="0" smtClean="0"/>
              <a:t>Research one economic advantage of using monocultures</a:t>
            </a:r>
          </a:p>
          <a:p>
            <a:r>
              <a:rPr lang="en-US" dirty="0" smtClean="0"/>
              <a:t>Read the food waste article posted online and answer the question: How do you think we can reduce food waste in the U.S.?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1760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Green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057" y="1439410"/>
            <a:ext cx="7147666" cy="391851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Farming is mechanized </a:t>
            </a:r>
          </a:p>
          <a:p>
            <a:r>
              <a:rPr lang="en-US" dirty="0" smtClean="0"/>
              <a:t>Crop yields in industrialized nations boomed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green revolution: use of selective breeding to increase crop yield </a:t>
            </a:r>
          </a:p>
          <a:p>
            <a:pPr lvl="1"/>
            <a:r>
              <a:rPr lang="en-US" dirty="0" smtClean="0"/>
              <a:t>Pioneer: Norman Borlaug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Green Revolution: GMOs</a:t>
            </a:r>
          </a:p>
          <a:p>
            <a:pPr lvl="1"/>
            <a:r>
              <a:rPr lang="en-US" dirty="0" smtClean="0"/>
              <a:t>Fast growing strains of rice and wheat introduced into developing countries to improve crop yield</a:t>
            </a:r>
          </a:p>
          <a:p>
            <a:pPr lvl="1"/>
            <a:r>
              <a:rPr lang="en-US" dirty="0" smtClean="0"/>
              <a:t>Most greatly affected India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78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green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Decreased genetic diversity and increased use of hybrid species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07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the world continues expanding the green revolution….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Populations of pests will develop genetic immunities to widely used pesticides</a:t>
            </a:r>
          </a:p>
          <a:p>
            <a:r>
              <a:rPr lang="en-US" dirty="0" smtClean="0"/>
              <a:t>There might be a loss in genetic raw material in which to draw if biodiversity continues plummeting</a:t>
            </a:r>
          </a:p>
          <a:p>
            <a:r>
              <a:rPr lang="en-US" dirty="0" smtClean="0"/>
              <a:t>Grain yields per hectare will still increase but will slow down in growth rate</a:t>
            </a:r>
          </a:p>
          <a:p>
            <a:r>
              <a:rPr lang="en-US" dirty="0" smtClean="0"/>
              <a:t>Genetically engineered crop strains and their required maintenance costs will be too much for developing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63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Fields must be plowed, planted, weeded, irrigated, etc.</a:t>
            </a:r>
          </a:p>
          <a:p>
            <a:pPr lvl="1"/>
            <a:r>
              <a:rPr lang="en-US" dirty="0" smtClean="0"/>
              <a:t>If labor costs are high, machines are used</a:t>
            </a:r>
          </a:p>
          <a:p>
            <a:r>
              <a:rPr lang="en-US" dirty="0" smtClean="0"/>
              <a:t>Economies of scale: output increases</a:t>
            </a:r>
            <a:r>
              <a:rPr lang="en-US" dirty="0" smtClean="0">
                <a:sym typeface="Wingdings"/>
              </a:rPr>
              <a:t> average costs of production falls </a:t>
            </a:r>
          </a:p>
          <a:p>
            <a:pPr lvl="1"/>
            <a:r>
              <a:rPr lang="en-US" dirty="0" smtClean="0">
                <a:sym typeface="Wingdings"/>
              </a:rPr>
              <a:t>Big farms do better than small farms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5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257"/>
            <a:ext cx="8229600" cy="1143000"/>
          </a:xfrm>
        </p:spPr>
        <p:txBody>
          <a:bodyPr/>
          <a:lstStyle/>
          <a:p>
            <a:r>
              <a:rPr lang="en-US" dirty="0" smtClean="0"/>
              <a:t>Irrigation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More efficient use of water in places where it is scare</a:t>
            </a:r>
          </a:p>
          <a:p>
            <a:pPr lvl="1"/>
            <a:r>
              <a:rPr lang="en-US" dirty="0" smtClean="0"/>
              <a:t>Can transform former deserts into productive farmland</a:t>
            </a:r>
          </a:p>
        </p:txBody>
      </p:sp>
    </p:spTree>
    <p:extLst>
      <p:ext uri="{BB962C8B-B14F-4D97-AF65-F5344CB8AC3E}">
        <p14:creationId xmlns:p14="http://schemas.microsoft.com/office/powerpoint/2010/main" val="37155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9419"/>
            <a:ext cx="8229600" cy="4525963"/>
          </a:xfrm>
        </p:spPr>
        <p:txBody>
          <a:bodyPr/>
          <a:lstStyle/>
          <a:p>
            <a:r>
              <a:rPr lang="en-US" dirty="0" smtClean="0"/>
              <a:t>Cons: Contributes to soil degradation</a:t>
            </a:r>
          </a:p>
          <a:p>
            <a:pPr lvl="1"/>
            <a:r>
              <a:rPr lang="en-US" dirty="0" smtClean="0"/>
              <a:t>Waterlogging: when soil remains under water for a long period of time</a:t>
            </a:r>
            <a:r>
              <a:rPr lang="en-US" dirty="0" smtClean="0">
                <a:sym typeface="Wingdings"/>
              </a:rPr>
              <a:t> roots are impaired because they don’t get oxygen</a:t>
            </a:r>
          </a:p>
          <a:p>
            <a:pPr lvl="1"/>
            <a:r>
              <a:rPr lang="en-US" dirty="0" smtClean="0">
                <a:sym typeface="Wingdings"/>
              </a:rPr>
              <a:t>Salinization: small amounts of salts in irrigation water become highly concentrated on soil surface through evaporation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902200"/>
            <a:ext cx="41529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81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Agriculture removes organic matter and nutrients from soil</a:t>
            </a:r>
          </a:p>
          <a:p>
            <a:pPr lvl="1"/>
            <a:r>
              <a:rPr lang="en-US" dirty="0" smtClean="0"/>
              <a:t>These nutrients must be replenished</a:t>
            </a:r>
          </a:p>
          <a:p>
            <a:pPr lvl="1"/>
            <a:r>
              <a:rPr lang="en-US" dirty="0" smtClean="0"/>
              <a:t>Fertilizer contains nitrogen, phosphorous and potassium</a:t>
            </a:r>
          </a:p>
          <a:p>
            <a:r>
              <a:rPr lang="en-US" dirty="0" smtClean="0"/>
              <a:t>Organic fertilizers: composed of organic matter from plants and animals</a:t>
            </a:r>
          </a:p>
          <a:p>
            <a:r>
              <a:rPr lang="en-US" dirty="0" smtClean="0"/>
              <a:t>Inorganic (synthetic) fertilizers: produced commercially</a:t>
            </a:r>
          </a:p>
          <a:p>
            <a:pPr lvl="1"/>
            <a:r>
              <a:rPr lang="en-US" dirty="0" smtClean="0"/>
              <a:t>Combusting natural gas: allows nitrogen in the air to become fixed in fertilizer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228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fertilizers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Targeted to needs of particular crops</a:t>
            </a:r>
          </a:p>
          <a:p>
            <a:pPr lvl="1"/>
            <a:r>
              <a:rPr lang="en-US" dirty="0" smtClean="0"/>
              <a:t>Easily absorbed by plants</a:t>
            </a:r>
          </a:p>
          <a:p>
            <a:pPr lvl="1"/>
            <a:r>
              <a:rPr lang="en-US" dirty="0" smtClean="0"/>
              <a:t>Easy application</a:t>
            </a:r>
          </a:p>
          <a:p>
            <a:pPr lvl="1"/>
            <a:r>
              <a:rPr lang="en-US" dirty="0" smtClean="0"/>
              <a:t>Estimated that world output of crops would reduce by 40% if no chemical fertilizers were used!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Uses fossil fuels to manufacture them</a:t>
            </a:r>
          </a:p>
          <a:p>
            <a:pPr lvl="1"/>
            <a:r>
              <a:rPr lang="en-US" dirty="0" smtClean="0"/>
              <a:t>Can be carried off by runoff</a:t>
            </a:r>
            <a:r>
              <a:rPr lang="en-US" dirty="0" smtClean="0">
                <a:sym typeface="Wingdings"/>
              </a:rPr>
              <a:t> creates hypoxic conditions</a:t>
            </a:r>
          </a:p>
          <a:p>
            <a:pPr lvl="1"/>
            <a:r>
              <a:rPr lang="en-US" dirty="0" smtClean="0">
                <a:sym typeface="Wingdings"/>
              </a:rPr>
              <a:t>Reduction of organic matter and oxygen in the soil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0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661</Words>
  <Application>Microsoft Macintosh PowerPoint</Application>
  <PresentationFormat>On-screen Show (4:3)</PresentationFormat>
  <Paragraphs>89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SWBAT identify the pros and cons of industrialized agriculture. Do Now: What are the pros and cons of pesticide use?</vt:lpstr>
      <vt:lpstr>The Green Revolution</vt:lpstr>
      <vt:lpstr>2nd green revolution</vt:lpstr>
      <vt:lpstr>If the world continues expanding the green revolution….</vt:lpstr>
      <vt:lpstr>Mechanization</vt:lpstr>
      <vt:lpstr>Irrigation</vt:lpstr>
      <vt:lpstr>Irrigation</vt:lpstr>
      <vt:lpstr>Fertilizers</vt:lpstr>
      <vt:lpstr>Synthetic fertilizers</vt:lpstr>
      <vt:lpstr>Monocropping (Monoculture)</vt:lpstr>
      <vt:lpstr>Monoculture</vt:lpstr>
      <vt:lpstr>Pesticides</vt:lpstr>
      <vt:lpstr>Pesticide Facts</vt:lpstr>
      <vt:lpstr> So many pesticides….</vt:lpstr>
      <vt:lpstr>Pesticide Treadmill</vt:lpstr>
      <vt:lpstr>Check Seeds!!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identify the benefits and cons of using genetically modified organisms in agriculture.</dc:title>
  <dc:creator>Kayla McDaniel</dc:creator>
  <cp:lastModifiedBy>Kayla McDaniel</cp:lastModifiedBy>
  <cp:revision>60</cp:revision>
  <dcterms:created xsi:type="dcterms:W3CDTF">2015-02-11T00:11:08Z</dcterms:created>
  <dcterms:modified xsi:type="dcterms:W3CDTF">2016-02-10T18:11:56Z</dcterms:modified>
</cp:coreProperties>
</file>