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5" r:id="rId4"/>
    <p:sldId id="259" r:id="rId5"/>
    <p:sldId id="261" r:id="rId6"/>
    <p:sldId id="262" r:id="rId7"/>
    <p:sldId id="263" r:id="rId8"/>
    <p:sldId id="264" r:id="rId9"/>
    <p:sldId id="258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8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9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87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1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30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12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83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9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7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91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7DBB4-103E-5E4A-99E3-75DABE4F90D1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2EC31-D656-5E46-9E7F-304558956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41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095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SWBAT describe human nutritional needs and the challenges of overcoming hunger and malnutrition.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4241" y="189579"/>
            <a:ext cx="6881458" cy="1752600"/>
          </a:xfrm>
        </p:spPr>
        <p:txBody>
          <a:bodyPr/>
          <a:lstStyle/>
          <a:p>
            <a:pPr algn="l"/>
            <a:r>
              <a:rPr lang="en-US" dirty="0" smtClean="0"/>
              <a:t>APES Unit 8                                       2/9/16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291" y="4804620"/>
            <a:ext cx="2717709" cy="20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Salinization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are done:</a:t>
            </a:r>
          </a:p>
          <a:p>
            <a:pPr lvl="1"/>
            <a:r>
              <a:rPr lang="en-US" dirty="0" smtClean="0"/>
              <a:t>Clean up any spills</a:t>
            </a:r>
          </a:p>
          <a:p>
            <a:pPr lvl="1"/>
            <a:r>
              <a:rPr lang="en-US" dirty="0" smtClean="0"/>
              <a:t>Make your data table (we will be making observations through Friday)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76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APES famine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a calculator and the worksheet</a:t>
            </a:r>
          </a:p>
          <a:p>
            <a:r>
              <a:rPr lang="en-US" dirty="0" smtClean="0"/>
              <a:t>Don’t eat the </a:t>
            </a:r>
            <a:r>
              <a:rPr lang="en-US" dirty="0" err="1" smtClean="0"/>
              <a:t>oreos</a:t>
            </a:r>
            <a:r>
              <a:rPr lang="en-US" dirty="0" smtClean="0"/>
              <a:t>!</a:t>
            </a:r>
          </a:p>
          <a:p>
            <a:r>
              <a:rPr lang="en-US" dirty="0" smtClean="0"/>
              <a:t>Total amount of beans: 200 grams WITHOUT a calculator </a:t>
            </a:r>
            <a:r>
              <a:rPr lang="en-US" dirty="0" smtClean="0">
                <a:sym typeface="Wingdings"/>
              </a:rPr>
              <a:t>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9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the </a:t>
            </a:r>
            <a:r>
              <a:rPr lang="en-US" dirty="0" err="1" smtClean="0"/>
              <a:t>ch.</a:t>
            </a:r>
            <a:r>
              <a:rPr lang="en-US" dirty="0" smtClean="0"/>
              <a:t> 11 through page 292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6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</a:p>
          <a:p>
            <a:r>
              <a:rPr lang="en-US" dirty="0" smtClean="0"/>
              <a:t>Mini lecture</a:t>
            </a:r>
          </a:p>
          <a:p>
            <a:r>
              <a:rPr lang="en-US" dirty="0" smtClean="0"/>
              <a:t>Salinization Lab</a:t>
            </a:r>
          </a:p>
          <a:p>
            <a:r>
              <a:rPr lang="en-US" dirty="0" smtClean="0"/>
              <a:t>Famine Activity</a:t>
            </a:r>
          </a:p>
        </p:txBody>
      </p:sp>
    </p:spTree>
    <p:extLst>
      <p:ext uri="{BB962C8B-B14F-4D97-AF65-F5344CB8AC3E}">
        <p14:creationId xmlns:p14="http://schemas.microsoft.com/office/powerpoint/2010/main" val="815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 your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006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Meat vs.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1858"/>
            <a:ext cx="8541657" cy="5442856"/>
          </a:xfrm>
        </p:spPr>
        <p:txBody>
          <a:bodyPr>
            <a:normAutofit/>
          </a:bodyPr>
          <a:lstStyle/>
          <a:p>
            <a:r>
              <a:rPr lang="en-US" dirty="0" smtClean="0"/>
              <a:t>Meat production in developed countries has all of the following effects:</a:t>
            </a:r>
          </a:p>
          <a:p>
            <a:pPr lvl="1"/>
            <a:r>
              <a:rPr lang="en-US" dirty="0" smtClean="0"/>
              <a:t>Consumption of an large amount of US grain production</a:t>
            </a:r>
          </a:p>
          <a:p>
            <a:pPr lvl="1"/>
            <a:r>
              <a:rPr lang="en-US" dirty="0" smtClean="0"/>
              <a:t>Consumption of half of the water withdrawn from rivers and aquifers every year</a:t>
            </a:r>
          </a:p>
          <a:p>
            <a:pPr lvl="1"/>
            <a:r>
              <a:rPr lang="en-US" dirty="0" smtClean="0"/>
              <a:t>Emissions of a considerable amount of methane, a greenhouse gas, from belching cows</a:t>
            </a:r>
          </a:p>
          <a:p>
            <a:pPr lvl="1"/>
            <a:r>
              <a:rPr lang="en-US" dirty="0" smtClean="0"/>
              <a:t>Increase NO</a:t>
            </a:r>
            <a:r>
              <a:rPr lang="en-US" baseline="-25000" dirty="0" smtClean="0"/>
              <a:t>2 </a:t>
            </a:r>
            <a:r>
              <a:rPr lang="en-US" dirty="0" smtClean="0"/>
              <a:t>from inorganic fertilizers used to grow livestock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95"/>
            <a:ext cx="8229600" cy="1143000"/>
          </a:xfrm>
        </p:spPr>
        <p:txBody>
          <a:bodyPr/>
          <a:lstStyle/>
          <a:p>
            <a:r>
              <a:rPr lang="en-US" dirty="0" smtClean="0"/>
              <a:t>Meat vs. Grain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286"/>
            <a:ext cx="8432800" cy="5237163"/>
          </a:xfrm>
        </p:spPr>
        <p:txBody>
          <a:bodyPr/>
          <a:lstStyle/>
          <a:p>
            <a:r>
              <a:rPr lang="en-US" dirty="0" smtClean="0"/>
              <a:t>Why is it more environmentally friendly to produce grains over meat?</a:t>
            </a:r>
          </a:p>
          <a:p>
            <a:pPr lvl="1"/>
            <a:r>
              <a:rPr lang="en-US" dirty="0" smtClean="0"/>
              <a:t>Land use:</a:t>
            </a:r>
          </a:p>
          <a:p>
            <a:pPr lvl="2"/>
            <a:r>
              <a:rPr lang="en-US" dirty="0" smtClean="0"/>
              <a:t>Grain for human consumption- only need land for grain growth</a:t>
            </a:r>
          </a:p>
          <a:p>
            <a:pPr lvl="2"/>
            <a:r>
              <a:rPr lang="en-US" dirty="0" smtClean="0"/>
              <a:t> If grain is used for meat production- land is needed for growing grain AND raising food animals</a:t>
            </a:r>
          </a:p>
          <a:p>
            <a:pPr lvl="2"/>
            <a:r>
              <a:rPr lang="en-US" dirty="0" smtClean="0"/>
              <a:t>A hectare of land used for grain will feed more people than a hectare of land used for livestock</a:t>
            </a:r>
          </a:p>
          <a:p>
            <a:pPr lvl="2"/>
            <a:r>
              <a:rPr lang="en-US" dirty="0" smtClean="0"/>
              <a:t>Larger amount of rangeland is used for free-range livestock than for grain 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205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and Think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9086" cy="4949371"/>
          </a:xfrm>
        </p:spPr>
        <p:txBody>
          <a:bodyPr>
            <a:normAutofit/>
          </a:bodyPr>
          <a:lstStyle/>
          <a:p>
            <a:r>
              <a:rPr lang="en-US" dirty="0" smtClean="0"/>
              <a:t>What are some environmental consequences of the livestock industry?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471" y="4278191"/>
            <a:ext cx="3028506" cy="2271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238" y="3890308"/>
            <a:ext cx="355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002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Industrial agriculture (agribusiness): applies techniques of the industrial revolution to the production of food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857" y="3478892"/>
            <a:ext cx="3683000" cy="184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287" y="3910608"/>
            <a:ext cx="3824514" cy="266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Subsidy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Energy subsidy: energy input per calorie of food</a:t>
            </a:r>
          </a:p>
          <a:p>
            <a:pPr lvl="1"/>
            <a:r>
              <a:rPr lang="en-US" dirty="0" smtClean="0">
                <a:sym typeface="Wingdings"/>
              </a:rPr>
              <a:t>20 kg of grain to feed a cow to produce 1 kg of beef</a:t>
            </a:r>
          </a:p>
          <a:p>
            <a:r>
              <a:rPr lang="en-US" dirty="0" smtClean="0">
                <a:sym typeface="Wingdings"/>
              </a:rPr>
              <a:t>Why do energy subsidies exist?</a:t>
            </a:r>
          </a:p>
          <a:p>
            <a:pPr lvl="1"/>
            <a:r>
              <a:rPr lang="en-US" dirty="0" smtClean="0">
                <a:sym typeface="Wingdings"/>
              </a:rPr>
              <a:t>Energy needed for tractors, irrigation, harvesting food</a:t>
            </a:r>
          </a:p>
          <a:p>
            <a:pPr lvl="1"/>
            <a:r>
              <a:rPr lang="en-US" dirty="0" smtClean="0">
                <a:sym typeface="Wingdings"/>
              </a:rPr>
              <a:t>Transporting food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11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Salinization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1" cap="all" dirty="0" smtClean="0"/>
              <a:t>Materials</a:t>
            </a:r>
            <a:r>
              <a:rPr lang="en-US" b="1" cap="all" dirty="0"/>
              <a:t>:  </a:t>
            </a:r>
            <a:endParaRPr lang="en-US" dirty="0"/>
          </a:p>
          <a:p>
            <a:r>
              <a:rPr lang="en-US" dirty="0" smtClean="0"/>
              <a:t>10 </a:t>
            </a:r>
            <a:r>
              <a:rPr lang="en-US" dirty="0"/>
              <a:t>mL 0% salt solution</a:t>
            </a:r>
          </a:p>
          <a:p>
            <a:pPr lvl="0"/>
            <a:r>
              <a:rPr lang="en-US" dirty="0"/>
              <a:t>10mL 0.5% salt solution</a:t>
            </a:r>
          </a:p>
          <a:p>
            <a:pPr lvl="0"/>
            <a:r>
              <a:rPr lang="en-US" dirty="0"/>
              <a:t>10mL of 3.5% salt solution</a:t>
            </a:r>
          </a:p>
          <a:p>
            <a:pPr lvl="0"/>
            <a:r>
              <a:rPr lang="en-US" dirty="0"/>
              <a:t>3 </a:t>
            </a:r>
            <a:r>
              <a:rPr lang="en-US" dirty="0" err="1"/>
              <a:t>ziplock</a:t>
            </a:r>
            <a:r>
              <a:rPr lang="en-US" dirty="0"/>
              <a:t> bags</a:t>
            </a:r>
          </a:p>
          <a:p>
            <a:pPr lvl="0"/>
            <a:r>
              <a:rPr lang="en-US" dirty="0"/>
              <a:t>3 napkins</a:t>
            </a:r>
          </a:p>
          <a:p>
            <a:pPr lvl="0"/>
            <a:r>
              <a:rPr lang="en-US" dirty="0"/>
              <a:t>Permanent marker</a:t>
            </a:r>
          </a:p>
          <a:p>
            <a:pPr lvl="0"/>
            <a:r>
              <a:rPr lang="en-US" dirty="0" smtClean="0"/>
              <a:t>30 radish seeds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017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345</Words>
  <Application>Microsoft Macintosh PowerPoint</Application>
  <PresentationFormat>On-screen Show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SWBAT describe human nutritional needs and the challenges of overcoming hunger and malnutrition. </vt:lpstr>
      <vt:lpstr>Agenda</vt:lpstr>
      <vt:lpstr>Homework Share</vt:lpstr>
      <vt:lpstr>Meat vs. Grain</vt:lpstr>
      <vt:lpstr>Meat vs. Grain</vt:lpstr>
      <vt:lpstr>Stop and Think</vt:lpstr>
      <vt:lpstr>Industrial Agriculture</vt:lpstr>
      <vt:lpstr>Energy Subsidy </vt:lpstr>
      <vt:lpstr>Salinization Lab</vt:lpstr>
      <vt:lpstr>Salinization Lab</vt:lpstr>
      <vt:lpstr>APES famine activity</vt:lpstr>
      <vt:lpstr>Homework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describe human nutritional needs and the challenges of overcoming hunger and malnutrition. </dc:title>
  <dc:creator>Kayla McDaniel</dc:creator>
  <cp:lastModifiedBy>Kayla McDaniel</cp:lastModifiedBy>
  <cp:revision>16</cp:revision>
  <dcterms:created xsi:type="dcterms:W3CDTF">2016-02-08T23:00:47Z</dcterms:created>
  <dcterms:modified xsi:type="dcterms:W3CDTF">2016-02-09T13:37:46Z</dcterms:modified>
</cp:coreProperties>
</file>