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36F8-2CEC-E543-860B-C5CE5F9FB1FC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4E7-8726-1F46-9222-AEB44F080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8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36F8-2CEC-E543-860B-C5CE5F9FB1FC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4E7-8726-1F46-9222-AEB44F080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5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36F8-2CEC-E543-860B-C5CE5F9FB1FC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4E7-8726-1F46-9222-AEB44F080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5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36F8-2CEC-E543-860B-C5CE5F9FB1FC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4E7-8726-1F46-9222-AEB44F080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36F8-2CEC-E543-860B-C5CE5F9FB1FC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4E7-8726-1F46-9222-AEB44F080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8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36F8-2CEC-E543-860B-C5CE5F9FB1FC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4E7-8726-1F46-9222-AEB44F080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36F8-2CEC-E543-860B-C5CE5F9FB1FC}" type="datetimeFigureOut">
              <a:rPr lang="en-US" smtClean="0"/>
              <a:t>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4E7-8726-1F46-9222-AEB44F080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5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36F8-2CEC-E543-860B-C5CE5F9FB1FC}" type="datetimeFigureOut">
              <a:rPr lang="en-US" smtClean="0"/>
              <a:t>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4E7-8726-1F46-9222-AEB44F080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36F8-2CEC-E543-860B-C5CE5F9FB1FC}" type="datetimeFigureOut">
              <a:rPr lang="en-US" smtClean="0"/>
              <a:t>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4E7-8726-1F46-9222-AEB44F080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0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36F8-2CEC-E543-860B-C5CE5F9FB1FC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4E7-8726-1F46-9222-AEB44F080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1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36F8-2CEC-E543-860B-C5CE5F9FB1FC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4E7-8726-1F46-9222-AEB44F080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336F8-2CEC-E543-860B-C5CE5F9FB1FC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364E7-8726-1F46-9222-AEB44F080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3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355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describe human nutritional needs and the challenges of overcoming hunger and malnutrition.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172" y="377825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APES Unit 8                                2</a:t>
            </a:r>
            <a:r>
              <a:rPr lang="en-US" dirty="0" smtClean="0"/>
              <a:t>/</a:t>
            </a:r>
            <a:r>
              <a:rPr lang="en-US" dirty="0"/>
              <a:t>5</a:t>
            </a:r>
            <a:r>
              <a:rPr lang="en-US" dirty="0" smtClean="0"/>
              <a:t>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2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50,000 edible plants but just 3 make up 60% of human energy intake</a:t>
            </a:r>
          </a:p>
          <a:p>
            <a:r>
              <a:rPr lang="en-US" dirty="0" smtClean="0"/>
              <a:t>Meat intake increases with economic growth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142" y="3366325"/>
            <a:ext cx="4526643" cy="329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0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 vs. Grain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1858"/>
            <a:ext cx="8541657" cy="5442856"/>
          </a:xfrm>
        </p:spPr>
        <p:txBody>
          <a:bodyPr>
            <a:normAutofit/>
          </a:bodyPr>
          <a:lstStyle/>
          <a:p>
            <a:r>
              <a:rPr lang="en-US" dirty="0" smtClean="0"/>
              <a:t>Meat production in developed countries has all of the following effects:</a:t>
            </a:r>
          </a:p>
          <a:p>
            <a:pPr lvl="1"/>
            <a:r>
              <a:rPr lang="en-US" dirty="0" smtClean="0"/>
              <a:t>Consumption of an inordinate amount of US grain production</a:t>
            </a:r>
          </a:p>
          <a:p>
            <a:pPr lvl="1"/>
            <a:r>
              <a:rPr lang="en-US" dirty="0" smtClean="0"/>
              <a:t>Consumption of half of the water withdrawn from rivers and aquifers every year</a:t>
            </a:r>
          </a:p>
          <a:p>
            <a:pPr lvl="1"/>
            <a:r>
              <a:rPr lang="en-US" dirty="0" smtClean="0"/>
              <a:t>Emissions of a considerable amount of methane, a greenhouse gas, from belching cows</a:t>
            </a:r>
          </a:p>
          <a:p>
            <a:pPr lvl="1"/>
            <a:r>
              <a:rPr lang="en-US" dirty="0" smtClean="0"/>
              <a:t>Increase NO</a:t>
            </a:r>
            <a:r>
              <a:rPr lang="en-US" baseline="-25000" dirty="0" smtClean="0"/>
              <a:t>2 </a:t>
            </a:r>
            <a:r>
              <a:rPr lang="en-US" dirty="0" smtClean="0"/>
              <a:t>from inorganic fertilizers used to grow livestock feed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6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5"/>
            <a:ext cx="8229600" cy="1143000"/>
          </a:xfrm>
        </p:spPr>
        <p:txBody>
          <a:bodyPr/>
          <a:lstStyle/>
          <a:p>
            <a:r>
              <a:rPr lang="en-US" dirty="0" smtClean="0"/>
              <a:t>Meat vs. Grain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286"/>
            <a:ext cx="8432800" cy="5237163"/>
          </a:xfrm>
        </p:spPr>
        <p:txBody>
          <a:bodyPr/>
          <a:lstStyle/>
          <a:p>
            <a:r>
              <a:rPr lang="en-US" dirty="0" smtClean="0"/>
              <a:t>More efficient to produce grain than meat due to</a:t>
            </a:r>
          </a:p>
          <a:p>
            <a:pPr lvl="1"/>
            <a:r>
              <a:rPr lang="en-US" dirty="0" smtClean="0"/>
              <a:t>Land use:</a:t>
            </a:r>
          </a:p>
          <a:p>
            <a:pPr lvl="2"/>
            <a:r>
              <a:rPr lang="en-US" dirty="0" smtClean="0"/>
              <a:t>Grain for human consumption- only need land for grain growth</a:t>
            </a:r>
          </a:p>
          <a:p>
            <a:pPr lvl="2"/>
            <a:r>
              <a:rPr lang="en-US" dirty="0" smtClean="0"/>
              <a:t> If grain is used for meat production- land is needed for growing grain AND raising food animals</a:t>
            </a:r>
          </a:p>
          <a:p>
            <a:pPr lvl="2"/>
            <a:r>
              <a:rPr lang="en-US" dirty="0" smtClean="0"/>
              <a:t>A hectare of land used for grain will feed more people than a hectare of land used for livestock</a:t>
            </a:r>
          </a:p>
          <a:p>
            <a:pPr lvl="2"/>
            <a:r>
              <a:rPr lang="en-US" dirty="0" smtClean="0"/>
              <a:t>Larger amount of rangeland is used for free-range livestock than for grain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2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Industrial agriculture (agribusiness): applies techniques of the industrial revolution to the production of food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57" y="3478892"/>
            <a:ext cx="3683000" cy="184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287" y="3910608"/>
            <a:ext cx="3824514" cy="266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9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Subsidy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subsidy: energy input per calorie of food</a:t>
            </a:r>
          </a:p>
          <a:p>
            <a:pPr lvl="1"/>
            <a:r>
              <a:rPr lang="en-US" dirty="0" smtClean="0">
                <a:sym typeface="Wingdings"/>
              </a:rPr>
              <a:t>20 kg of grain to feed a cow to produce 1 kg of beef</a:t>
            </a:r>
          </a:p>
          <a:p>
            <a:r>
              <a:rPr lang="en-US" dirty="0" smtClean="0">
                <a:sym typeface="Wingdings"/>
              </a:rPr>
              <a:t>Why do energy subsidies exist?</a:t>
            </a:r>
          </a:p>
          <a:p>
            <a:pPr lvl="1"/>
            <a:r>
              <a:rPr lang="en-US" dirty="0" smtClean="0">
                <a:sym typeface="Wingdings"/>
              </a:rPr>
              <a:t>Energy needed for tractors, irrigation, harvesting food</a:t>
            </a:r>
          </a:p>
          <a:p>
            <a:pPr lvl="1"/>
            <a:r>
              <a:rPr lang="en-US" dirty="0" smtClean="0">
                <a:sym typeface="Wingdings"/>
              </a:rPr>
              <a:t>Transporting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4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in the review book from page 279-293</a:t>
            </a:r>
            <a:endParaRPr lang="en-US" dirty="0" smtClean="0"/>
          </a:p>
          <a:p>
            <a:r>
              <a:rPr lang="en-US" dirty="0" smtClean="0"/>
              <a:t>Research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 smtClean="0"/>
              <a:t>Identify </a:t>
            </a:r>
            <a:r>
              <a:rPr lang="en-US" dirty="0" smtClean="0"/>
              <a:t>one </a:t>
            </a:r>
            <a:r>
              <a:rPr lang="en-US" dirty="0" smtClean="0"/>
              <a:t>potential advantage and one potential disadvantage for human health of a diet that contains very little </a:t>
            </a:r>
            <a:r>
              <a:rPr lang="en-US" dirty="0" smtClean="0"/>
              <a:t>meat</a:t>
            </a:r>
          </a:p>
          <a:p>
            <a:r>
              <a:rPr lang="en-US" dirty="0" smtClean="0"/>
              <a:t>Identify why it is more energy efficient to eat a vegetarian diet rather than eat meat.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6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billion people worldwide lack access to access to adequate amounts of food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1" y="2995252"/>
            <a:ext cx="6568202" cy="37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7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8229600" cy="1143000"/>
          </a:xfrm>
        </p:spPr>
        <p:txBody>
          <a:bodyPr/>
          <a:lstStyle/>
          <a:p>
            <a:r>
              <a:rPr lang="en-US" dirty="0" smtClean="0"/>
              <a:t>Nutritional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143000"/>
            <a:ext cx="8523514" cy="513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Our bodies need nutrients to survive!</a:t>
            </a:r>
          </a:p>
          <a:p>
            <a:pPr lvl="1"/>
            <a:r>
              <a:rPr lang="en-US" dirty="0" smtClean="0"/>
              <a:t>Macronutrients: nutrients needed in large amount</a:t>
            </a:r>
          </a:p>
          <a:p>
            <a:pPr lvl="2"/>
            <a:r>
              <a:rPr lang="en-US" dirty="0" smtClean="0"/>
              <a:t>Ex: proteins, carbs and fats</a:t>
            </a:r>
          </a:p>
          <a:p>
            <a:pPr lvl="1"/>
            <a:r>
              <a:rPr lang="en-US" dirty="0" smtClean="0"/>
              <a:t>Micronutrients: needed in smaller amounts</a:t>
            </a:r>
          </a:p>
          <a:p>
            <a:pPr lvl="2"/>
            <a:r>
              <a:rPr lang="en-US" dirty="0" smtClean="0"/>
              <a:t>Ex: vitamins (i.e. iron) and minerals (i.e. calcium)</a:t>
            </a:r>
          </a:p>
          <a:p>
            <a:r>
              <a:rPr lang="en-US" dirty="0" smtClean="0"/>
              <a:t>Hunger: insufficient calories are taken in to replace those that are being expended</a:t>
            </a:r>
          </a:p>
          <a:p>
            <a:r>
              <a:rPr lang="en-US" dirty="0" smtClean="0"/>
              <a:t>Under nutrition: not consuming enough calories to be healthy</a:t>
            </a:r>
          </a:p>
          <a:p>
            <a:pPr lvl="1"/>
            <a:r>
              <a:rPr lang="en-US" dirty="0" smtClean="0"/>
              <a:t>In children- can lead to improper brain development and lower IQ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0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419"/>
            <a:ext cx="8229600" cy="4525963"/>
          </a:xfrm>
        </p:spPr>
        <p:txBody>
          <a:bodyPr/>
          <a:lstStyle/>
          <a:p>
            <a:r>
              <a:rPr lang="en-US" dirty="0" smtClean="0"/>
              <a:t>Malnutrition: poor nutrition that results from insufficient or poorly balanced diet</a:t>
            </a:r>
          </a:p>
          <a:p>
            <a:pPr lvl="1"/>
            <a:r>
              <a:rPr lang="en-US" dirty="0" smtClean="0"/>
              <a:t>Not enough protein, carbs, vitamins and minerals</a:t>
            </a:r>
          </a:p>
          <a:p>
            <a:r>
              <a:rPr lang="en-US" dirty="0" smtClean="0"/>
              <a:t>The principal cause of malnutrition and hunger is poverty</a:t>
            </a:r>
          </a:p>
          <a:p>
            <a:r>
              <a:rPr lang="en-US" dirty="0" smtClean="0"/>
              <a:t>Food security: people have access to sufficient, safe and nutritious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6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Food Insecurity and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28" y="1143000"/>
            <a:ext cx="8229600" cy="4525963"/>
          </a:xfrm>
        </p:spPr>
        <p:txBody>
          <a:bodyPr/>
          <a:lstStyle/>
          <a:p>
            <a:r>
              <a:rPr lang="en-US" dirty="0" smtClean="0"/>
              <a:t>Personal Responsibility and Word Opportunity Reconciliation Act (PRWORA)</a:t>
            </a:r>
          </a:p>
          <a:p>
            <a:pPr lvl="1"/>
            <a:r>
              <a:rPr lang="en-US" dirty="0" smtClean="0"/>
              <a:t>Welfare reform: people who work should be encouraged to find employment</a:t>
            </a:r>
          </a:p>
          <a:p>
            <a:pPr lvl="1"/>
            <a:r>
              <a:rPr lang="en-US" dirty="0" smtClean="0"/>
              <a:t>Limited the number of people who qualified for food stamps</a:t>
            </a:r>
          </a:p>
          <a:p>
            <a:r>
              <a:rPr lang="en-US" dirty="0" smtClean="0"/>
              <a:t>Second harvest: charity that makes use of food that would otherwise go to waste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678" y="5297714"/>
            <a:ext cx="2589121" cy="15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2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Nutritional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360229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Famine: food insecurity is so extreme that large numbers of deaths occur in a given area over a relatively short period.</a:t>
            </a:r>
          </a:p>
          <a:p>
            <a:pPr lvl="1"/>
            <a:r>
              <a:rPr lang="en-US" dirty="0" smtClean="0"/>
              <a:t>Causes:</a:t>
            </a:r>
          </a:p>
          <a:p>
            <a:pPr lvl="2"/>
            <a:r>
              <a:rPr lang="en-US" dirty="0" smtClean="0"/>
              <a:t>Crop failures</a:t>
            </a:r>
          </a:p>
          <a:p>
            <a:pPr lvl="2"/>
            <a:r>
              <a:rPr lang="en-US" dirty="0" smtClean="0"/>
              <a:t>Droughts</a:t>
            </a:r>
          </a:p>
          <a:p>
            <a:pPr lvl="2"/>
            <a:r>
              <a:rPr lang="en-US" dirty="0" smtClean="0"/>
              <a:t>Natural disasters</a:t>
            </a:r>
          </a:p>
          <a:p>
            <a:pPr lvl="2"/>
            <a:r>
              <a:rPr lang="en-US" dirty="0" smtClean="0"/>
              <a:t>Political and economic instability</a:t>
            </a:r>
          </a:p>
          <a:p>
            <a:pPr lvl="2"/>
            <a:r>
              <a:rPr lang="en-US" dirty="0" smtClean="0"/>
              <a:t>Population increases</a:t>
            </a:r>
          </a:p>
          <a:p>
            <a:pPr lvl="2"/>
            <a:r>
              <a:rPr lang="en-US" dirty="0" smtClean="0"/>
              <a:t>Mismanagement of resources</a:t>
            </a:r>
          </a:p>
          <a:p>
            <a:r>
              <a:rPr lang="en-US" dirty="0" smtClean="0"/>
              <a:t>The most successful method of reducing famine in underdeveloped countries is agricultural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7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Deficits in essential vitamins:</a:t>
            </a:r>
          </a:p>
          <a:p>
            <a:pPr lvl="1"/>
            <a:r>
              <a:rPr lang="en-US" dirty="0" smtClean="0"/>
              <a:t>Vitamin A deficiency can lead to blindness</a:t>
            </a:r>
          </a:p>
          <a:p>
            <a:pPr lvl="1"/>
            <a:r>
              <a:rPr lang="en-US" dirty="0" smtClean="0"/>
              <a:t>Anemia: Deficiency in iron</a:t>
            </a:r>
          </a:p>
          <a:p>
            <a:pPr lvl="2"/>
            <a:r>
              <a:rPr lang="en-US" dirty="0" smtClean="0"/>
              <a:t>Foods high in iron: spinach, red meat, pork, poultry</a:t>
            </a:r>
          </a:p>
          <a:p>
            <a:pPr lvl="1"/>
            <a:r>
              <a:rPr lang="en-US" dirty="0" smtClean="0"/>
              <a:t>Kwashiorkor: deficiency in protein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935" y="4212441"/>
            <a:ext cx="3919865" cy="2225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24" y="4318000"/>
            <a:ext cx="3765876" cy="212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Overnutrition</a:t>
            </a:r>
            <a:r>
              <a:rPr lang="en-US" dirty="0" smtClean="0"/>
              <a:t>: ingestion of too many calories and improper foods which causes a person to become overweight</a:t>
            </a:r>
          </a:p>
          <a:p>
            <a:pPr lvl="1"/>
            <a:r>
              <a:rPr lang="en-US" dirty="0" smtClean="0"/>
              <a:t>Result of the availability and affordability of certain kinds of food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86" y="4343593"/>
            <a:ext cx="3646714" cy="23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4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Deserts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70" y="1417638"/>
            <a:ext cx="8479060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1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614</Words>
  <Application>Microsoft Macintosh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SWBAT describe human nutritional needs and the challenges of overcoming hunger and malnutrition. </vt:lpstr>
      <vt:lpstr>Nutritional Requirements</vt:lpstr>
      <vt:lpstr>Nutritional Requirements</vt:lpstr>
      <vt:lpstr>Nutritional Requirements</vt:lpstr>
      <vt:lpstr>Food Insecurity and the U.S.</vt:lpstr>
      <vt:lpstr>Nutritional Requirements</vt:lpstr>
      <vt:lpstr>Nutritional Requirements</vt:lpstr>
      <vt:lpstr>Nutritional Requirements</vt:lpstr>
      <vt:lpstr>Food Deserts</vt:lpstr>
      <vt:lpstr>Human Diet</vt:lpstr>
      <vt:lpstr>Meat vs. Grain</vt:lpstr>
      <vt:lpstr>Meat vs. Grain</vt:lpstr>
      <vt:lpstr>Industrial Agriculture</vt:lpstr>
      <vt:lpstr>Energy Subsidy 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describe human nutritional needs and the challenges of overcoming hunger and malnutrition. </dc:title>
  <dc:creator>Kayla McDaniel</dc:creator>
  <cp:lastModifiedBy>Kayla McDaniel</cp:lastModifiedBy>
  <cp:revision>54</cp:revision>
  <dcterms:created xsi:type="dcterms:W3CDTF">2015-02-10T00:12:18Z</dcterms:created>
  <dcterms:modified xsi:type="dcterms:W3CDTF">2016-02-05T15:59:11Z</dcterms:modified>
</cp:coreProperties>
</file>