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5" r:id="rId4"/>
    <p:sldId id="257" r:id="rId5"/>
    <p:sldId id="258" r:id="rId6"/>
    <p:sldId id="259" r:id="rId7"/>
    <p:sldId id="261" r:id="rId8"/>
    <p:sldId id="262" r:id="rId9"/>
    <p:sldId id="264" r:id="rId10"/>
    <p:sldId id="263" r:id="rId11"/>
    <p:sldId id="273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B1F53-A985-D144-ABA4-B85B6917EF33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F8642-D67B-DB48-90C7-1E9B4635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5A76886-3EBF-B34F-BA45-D34B8A1F8F9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2C08-5B8E-1149-BD10-4100D81B2C4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7B29-A2DF-064D-842B-459C64FF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855"/>
            <a:ext cx="8051800" cy="3051175"/>
          </a:xfrm>
        </p:spPr>
        <p:txBody>
          <a:bodyPr>
            <a:normAutofit/>
          </a:bodyPr>
          <a:lstStyle/>
          <a:p>
            <a:r>
              <a:rPr lang="en-US" dirty="0" smtClean="0"/>
              <a:t>SWBAT evaluate the effectiveness of fire suppression policies.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6512"/>
            <a:ext cx="7772400" cy="2464931"/>
          </a:xfrm>
        </p:spPr>
        <p:txBody>
          <a:bodyPr/>
          <a:lstStyle/>
          <a:p>
            <a:pPr algn="l"/>
            <a:r>
              <a:rPr lang="en-US" dirty="0" smtClean="0"/>
              <a:t>APES Unit </a:t>
            </a:r>
            <a:r>
              <a:rPr lang="en-US" dirty="0"/>
              <a:t>8</a:t>
            </a:r>
            <a:r>
              <a:rPr lang="en-US" dirty="0" smtClean="0"/>
              <a:t>                                               2/3/16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dirty="0" smtClean="0"/>
              <a:t>Fire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14670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 of forest fires:</a:t>
            </a:r>
          </a:p>
          <a:p>
            <a:pPr lvl="1"/>
            <a:r>
              <a:rPr lang="en-US" dirty="0" smtClean="0"/>
              <a:t>Liberate nutrients tied up in dead biomass</a:t>
            </a:r>
          </a:p>
          <a:p>
            <a:pPr lvl="1"/>
            <a:r>
              <a:rPr lang="en-US" dirty="0" smtClean="0"/>
              <a:t>Provide openings for early successional species</a:t>
            </a:r>
          </a:p>
          <a:p>
            <a:r>
              <a:rPr lang="en-US" dirty="0" smtClean="0"/>
              <a:t>Fire suppression policies lead to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/>
              <a:t>Accumulation of combustible materials (leaf litter, debris, etc.)</a:t>
            </a:r>
          </a:p>
          <a:p>
            <a:pPr lvl="1"/>
            <a:r>
              <a:rPr lang="en-US" dirty="0" smtClean="0"/>
              <a:t>Increase in understory growth (grasses, shrubs, brush ladder) </a:t>
            </a:r>
          </a:p>
          <a:p>
            <a:pPr lvl="1"/>
            <a:r>
              <a:rPr lang="en-US" dirty="0" smtClean="0"/>
              <a:t>Higher tree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7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628"/>
            <a:ext cx="8229600" cy="1143000"/>
          </a:xfrm>
        </p:spPr>
        <p:txBody>
          <a:bodyPr/>
          <a:lstStyle/>
          <a:p>
            <a:r>
              <a:rPr lang="en-US" dirty="0" smtClean="0"/>
              <a:t>Natural Events 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002773"/>
            <a:ext cx="8822267" cy="41280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Surface fires: burn only underbrush and do little damage to the mature trees</a:t>
            </a:r>
          </a:p>
          <a:p>
            <a:pPr lvl="1"/>
            <a:r>
              <a:rPr lang="en-US" dirty="0" smtClean="0"/>
              <a:t>Can protect forests from more harmful fires</a:t>
            </a:r>
          </a:p>
          <a:p>
            <a:r>
              <a:rPr lang="en-US" dirty="0" smtClean="0"/>
              <a:t>Crown fires: May start on the ground or in the canopies of forests</a:t>
            </a:r>
          </a:p>
          <a:p>
            <a:pPr lvl="1"/>
            <a:r>
              <a:rPr lang="en-US" dirty="0" smtClean="0"/>
              <a:t>Spread quickly and have high temperatures</a:t>
            </a:r>
          </a:p>
          <a:p>
            <a:pPr lvl="1"/>
            <a:r>
              <a:rPr lang="en-US" dirty="0" smtClean="0"/>
              <a:t>Threat to wildlife, human life and property</a:t>
            </a:r>
          </a:p>
          <a:p>
            <a:r>
              <a:rPr lang="en-US" dirty="0" smtClean="0"/>
              <a:t>Ground fires: take place in bogs or swamps and can burn underground for days or weeks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" y="5256593"/>
            <a:ext cx="2036233" cy="1525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91" y="5180395"/>
            <a:ext cx="2135209" cy="16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fire risk due to fire suppression policies:</a:t>
            </a:r>
          </a:p>
          <a:p>
            <a:r>
              <a:rPr lang="en-US" dirty="0" smtClean="0"/>
              <a:t>Increased leaf litter and understory</a:t>
            </a:r>
            <a:r>
              <a:rPr lang="en-US" dirty="0" smtClean="0">
                <a:sym typeface="Wingdings"/>
              </a:rPr>
              <a:t> adds to amount of debris that can burn quickly</a:t>
            </a:r>
          </a:p>
          <a:p>
            <a:r>
              <a:rPr lang="en-US" dirty="0" smtClean="0">
                <a:sym typeface="Wingdings"/>
              </a:rPr>
              <a:t>Increased density of trees   adds to spreading of fire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47" y="4504267"/>
            <a:ext cx="3982253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Healthy Forests Initiative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34" y="1608667"/>
            <a:ext cx="6120100" cy="40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3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0"/>
            <a:ext cx="8229600" cy="1143000"/>
          </a:xfrm>
        </p:spPr>
        <p:txBody>
          <a:bodyPr/>
          <a:lstStyle/>
          <a:p>
            <a:r>
              <a:rPr lang="en-US" dirty="0" smtClean="0"/>
              <a:t>Healthy Forests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417638"/>
            <a:ext cx="8568267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Timber companies are encouraged to harvest medium and large size trees in federally owned forests</a:t>
            </a:r>
          </a:p>
          <a:p>
            <a:pPr lvl="1"/>
            <a:r>
              <a:rPr lang="en-US" dirty="0" smtClean="0"/>
              <a:t>Aim: reduce forest fires</a:t>
            </a:r>
          </a:p>
          <a:p>
            <a:pPr lvl="1"/>
            <a:r>
              <a:rPr lang="en-US" dirty="0" smtClean="0"/>
              <a:t>Positive effect: </a:t>
            </a:r>
          </a:p>
          <a:p>
            <a:pPr lvl="2"/>
            <a:r>
              <a:rPr lang="en-US" dirty="0" smtClean="0"/>
              <a:t>lead to economic growth in the lumber industry</a:t>
            </a:r>
          </a:p>
          <a:p>
            <a:pPr lvl="1"/>
            <a:r>
              <a:rPr lang="en-US" dirty="0" smtClean="0"/>
              <a:t>Negative effect:</a:t>
            </a:r>
          </a:p>
          <a:p>
            <a:pPr lvl="2"/>
            <a:r>
              <a:rPr lang="en-US" dirty="0" smtClean="0"/>
              <a:t>Reduce available habitat</a:t>
            </a:r>
          </a:p>
          <a:p>
            <a:pPr lvl="2"/>
            <a:r>
              <a:rPr lang="en-US" dirty="0" smtClean="0"/>
              <a:t>Reduce biodiversity</a:t>
            </a:r>
          </a:p>
          <a:p>
            <a:pPr lvl="2"/>
            <a:r>
              <a:rPr lang="en-US" dirty="0" smtClean="0"/>
              <a:t>Increase soil erosion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Prescribed burn: A fire is deliberately set under controlled conditions</a:t>
            </a:r>
          </a:p>
          <a:p>
            <a:pPr lvl="1"/>
            <a:r>
              <a:rPr lang="en-US" dirty="0" smtClean="0"/>
              <a:t>Reduces the risk of uncontrolled natural fires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3372908"/>
            <a:ext cx="4978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9"/>
            <a:ext cx="8229600" cy="1143000"/>
          </a:xfrm>
        </p:spPr>
        <p:txBody>
          <a:bodyPr/>
          <a:lstStyle/>
          <a:p>
            <a:r>
              <a:rPr lang="en-US" dirty="0" smtClean="0"/>
              <a:t>Fire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771"/>
            <a:ext cx="8229600" cy="4525963"/>
          </a:xfrm>
        </p:spPr>
        <p:txBody>
          <a:bodyPr/>
          <a:lstStyle/>
          <a:p>
            <a:r>
              <a:rPr lang="en-US" dirty="0" smtClean="0"/>
              <a:t>Biomes (besides forests) that are naturally maintained by fires</a:t>
            </a:r>
          </a:p>
          <a:p>
            <a:pPr lvl="1"/>
            <a:r>
              <a:rPr lang="en-US" dirty="0" smtClean="0"/>
              <a:t>Grasslands</a:t>
            </a:r>
          </a:p>
          <a:p>
            <a:pPr lvl="2"/>
            <a:r>
              <a:rPr lang="en-US" dirty="0" smtClean="0"/>
              <a:t>Fires can destroy invasive plant species</a:t>
            </a:r>
          </a:p>
          <a:p>
            <a:pPr lvl="2"/>
            <a:r>
              <a:rPr lang="en-US" dirty="0" smtClean="0"/>
              <a:t>Fire enhances cycling of nutrients back into soil</a:t>
            </a:r>
          </a:p>
          <a:p>
            <a:pPr lvl="1"/>
            <a:r>
              <a:rPr lang="en-US" dirty="0" smtClean="0"/>
              <a:t>Chaparral:</a:t>
            </a:r>
          </a:p>
          <a:p>
            <a:pPr lvl="2"/>
            <a:r>
              <a:rPr lang="en-US" dirty="0" smtClean="0"/>
              <a:t>Fire removes brush, reduces competition for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4775201"/>
            <a:ext cx="2545428" cy="191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3" y="4886441"/>
            <a:ext cx="3031067" cy="19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Wildlife Refuges and Wilderness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National wildlife refuges</a:t>
            </a:r>
            <a:r>
              <a:rPr lang="en-US" dirty="0" smtClean="0"/>
              <a:t>: The only federal public lands managed for the primary purpose of protecting wildlife</a:t>
            </a:r>
          </a:p>
          <a:p>
            <a:r>
              <a:rPr lang="en-US" u="sng" dirty="0" smtClean="0"/>
              <a:t>National wilderness areas:</a:t>
            </a:r>
            <a:r>
              <a:rPr lang="en-US" dirty="0" smtClean="0"/>
              <a:t> Large tracts of intact ecosystems or landscapes</a:t>
            </a:r>
          </a:p>
          <a:p>
            <a:pPr lvl="1"/>
            <a:r>
              <a:rPr lang="en-US" dirty="0" smtClean="0"/>
              <a:t>Permit limited human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1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Regulation of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National Environmental Policy Act (NEPA)</a:t>
            </a:r>
            <a:r>
              <a:rPr lang="en-US" dirty="0" smtClean="0"/>
              <a:t>: mandates environmental assessment of all projects involving federal money or permits</a:t>
            </a:r>
          </a:p>
          <a:p>
            <a:r>
              <a:rPr lang="en-US" u="sng" dirty="0" smtClean="0"/>
              <a:t>Environmental Impact Statement (EIS):</a:t>
            </a:r>
            <a:endParaRPr lang="en-US" dirty="0" smtClean="0"/>
          </a:p>
          <a:p>
            <a:pPr lvl="1"/>
            <a:r>
              <a:rPr lang="en-US" dirty="0" smtClean="0"/>
              <a:t>Summarizes environmental impact of a proposed project</a:t>
            </a:r>
          </a:p>
          <a:p>
            <a:pPr lvl="1"/>
            <a:r>
              <a:rPr lang="en-US" dirty="0" smtClean="0"/>
              <a:t>Must take into account impact on endangered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Forest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Wilderness Act (1964)</a:t>
            </a:r>
            <a:r>
              <a:rPr lang="en-US" dirty="0" smtClean="0"/>
              <a:t>: established review of road-free areas of 5,000 acres or more within national wildlife refuges or the national park system for inclusion in the national preservation system</a:t>
            </a:r>
          </a:p>
          <a:p>
            <a:r>
              <a:rPr lang="en-US" u="sng" dirty="0" smtClean="0"/>
              <a:t>Wild and Scenic Rivers Act: </a:t>
            </a:r>
            <a:r>
              <a:rPr lang="en-US" dirty="0" smtClean="0"/>
              <a:t>Established a National Wild and Scenic Rivers System for the protection of rivers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4752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9"/>
            <a:ext cx="8229600" cy="1143000"/>
          </a:xfrm>
        </p:spPr>
        <p:txBody>
          <a:bodyPr/>
          <a:lstStyle/>
          <a:p>
            <a:r>
              <a:rPr lang="en-US" dirty="0" smtClean="0"/>
              <a:t>Greenbelts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76" y="1417638"/>
            <a:ext cx="8229600" cy="4525963"/>
          </a:xfrm>
        </p:spPr>
        <p:txBody>
          <a:bodyPr/>
          <a:lstStyle/>
          <a:p>
            <a:r>
              <a:rPr lang="en-US" dirty="0" smtClean="0"/>
              <a:t>Open or forested areas built at the outer edge of a city</a:t>
            </a:r>
          </a:p>
          <a:p>
            <a:r>
              <a:rPr lang="en-US" dirty="0" smtClean="0"/>
              <a:t>Building not permitted</a:t>
            </a:r>
          </a:p>
          <a:p>
            <a:r>
              <a:rPr lang="en-US" dirty="0" smtClean="0"/>
              <a:t>May increase quality of life for people living nearby</a:t>
            </a:r>
          </a:p>
          <a:p>
            <a:r>
              <a:rPr lang="en-US" dirty="0" smtClean="0"/>
              <a:t>Can limit the growth of 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82" y="4080934"/>
            <a:ext cx="3009694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Forestry FRQ</a:t>
            </a:r>
          </a:p>
          <a:p>
            <a:r>
              <a:rPr lang="en-US" dirty="0" smtClean="0"/>
              <a:t>Finish reading Ch. 10</a:t>
            </a:r>
          </a:p>
        </p:txBody>
      </p:sp>
    </p:spTree>
    <p:extLst>
      <p:ext uri="{BB962C8B-B14F-4D97-AF65-F5344CB8AC3E}">
        <p14:creationId xmlns:p14="http://schemas.microsoft.com/office/powerpoint/2010/main" val="37306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Ch. 10 Quiz on Friday</a:t>
            </a:r>
          </a:p>
          <a:p>
            <a:r>
              <a:rPr lang="en-US" dirty="0" smtClean="0"/>
              <a:t>Pick up review book!</a:t>
            </a:r>
          </a:p>
          <a:p>
            <a:r>
              <a:rPr lang="en-US" dirty="0" smtClean="0"/>
              <a:t>Salinization lab design: Come up at lunch!</a:t>
            </a:r>
          </a:p>
        </p:txBody>
      </p:sp>
    </p:spTree>
    <p:extLst>
      <p:ext uri="{BB962C8B-B14F-4D97-AF65-F5344CB8AC3E}">
        <p14:creationId xmlns:p14="http://schemas.microsoft.com/office/powerpoint/2010/main" val="353442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Unsustainable logging is a major threat to forest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Silviculture</a:t>
            </a:r>
            <a:r>
              <a:rPr lang="en-US" dirty="0" smtClean="0"/>
              <a:t>: management of forest plantations for the purpose of harvesting timber</a:t>
            </a:r>
          </a:p>
          <a:p>
            <a:pPr lvl="1"/>
            <a:r>
              <a:rPr lang="en-US" dirty="0" smtClean="0"/>
              <a:t>Humans should only harvest as many trees as they can replace through planting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880068"/>
            <a:ext cx="3143780" cy="297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9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466" y="1600200"/>
            <a:ext cx="5283201" cy="4986867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Selective cutting</a:t>
            </a:r>
            <a:r>
              <a:rPr lang="en-US" dirty="0" smtClean="0"/>
              <a:t>: cutting down only mature trees</a:t>
            </a:r>
          </a:p>
          <a:p>
            <a:r>
              <a:rPr lang="en-US" u="sng" dirty="0" smtClean="0"/>
              <a:t>Clear cutting</a:t>
            </a:r>
            <a:r>
              <a:rPr lang="en-US" dirty="0" smtClean="0"/>
              <a:t>: cutting down all trees</a:t>
            </a:r>
          </a:p>
          <a:p>
            <a:pPr lvl="1"/>
            <a:r>
              <a:rPr lang="en-US" dirty="0" smtClean="0"/>
              <a:t>Tons of soil erosion</a:t>
            </a:r>
          </a:p>
          <a:p>
            <a:r>
              <a:rPr lang="en-US" u="sng" dirty="0" smtClean="0"/>
              <a:t>Strip cutting:</a:t>
            </a:r>
            <a:r>
              <a:rPr lang="en-US" dirty="0" smtClean="0"/>
              <a:t> designed to mimic  natural regrowth of  a forest</a:t>
            </a:r>
          </a:p>
          <a:p>
            <a:pPr lvl="1"/>
            <a:r>
              <a:rPr lang="en-US" dirty="0" smtClean="0"/>
              <a:t>Most environmentally friendly</a:t>
            </a:r>
          </a:p>
          <a:p>
            <a:pPr lvl="1"/>
            <a:endParaRPr lang="en-US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4571"/>
            <a:ext cx="238798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2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Trade-Offs: Clear-Cutting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10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Advantages:</a:t>
            </a:r>
          </a:p>
          <a:p>
            <a:r>
              <a:rPr lang="en-US" sz="2800" dirty="0" smtClean="0"/>
              <a:t>Higher timber yields</a:t>
            </a:r>
          </a:p>
          <a:p>
            <a:r>
              <a:rPr lang="en-US" sz="2800" dirty="0" smtClean="0"/>
              <a:t>Maximum profit in short time</a:t>
            </a:r>
          </a:p>
          <a:p>
            <a:r>
              <a:rPr lang="en-US" sz="2800" dirty="0" smtClean="0"/>
              <a:t>Can reforest with fast-growing trees</a:t>
            </a:r>
            <a:endParaRPr lang="en-US" sz="2800" dirty="0"/>
          </a:p>
        </p:txBody>
      </p:sp>
      <p:pic>
        <p:nvPicPr>
          <p:cNvPr id="4" name="Picture 2" descr="E_1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417638"/>
            <a:ext cx="22621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00788" y="1489076"/>
            <a:ext cx="30310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u="sng" dirty="0" smtClean="0"/>
              <a:t>Disadvantages:</a:t>
            </a:r>
          </a:p>
          <a:p>
            <a:r>
              <a:rPr lang="en-US" sz="2800" dirty="0" smtClean="0"/>
              <a:t>Reduces biodiversity</a:t>
            </a:r>
          </a:p>
          <a:p>
            <a:r>
              <a:rPr lang="en-US" sz="2800" dirty="0" smtClean="0"/>
              <a:t>Destroys fragments and habitats</a:t>
            </a:r>
          </a:p>
          <a:p>
            <a:r>
              <a:rPr lang="en-US" sz="2800" dirty="0" smtClean="0"/>
              <a:t>Increases water pollution, flooding and erosion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23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ea typeface="ＭＳ Ｐゴシック" charset="0"/>
              </a:rPr>
              <a:t>Causes of Tropical Deforestation 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Are Varied and Complex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Population growth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Poverty of subsistence farmers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Ranching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Lumber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Plantation farms: palm oil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Brazilian Amazon</a:t>
            </a:r>
          </a:p>
          <a:p>
            <a:pPr eaLnBrk="1" hangingPunct="1"/>
            <a:endParaRPr lang="en-US" dirty="0">
              <a:ea typeface="ＭＳ Ｐゴシック" charset="0"/>
            </a:endParaRPr>
          </a:p>
        </p:txBody>
      </p:sp>
      <p:pic>
        <p:nvPicPr>
          <p:cNvPr id="4" name="Picture 4" descr="1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72328"/>
            <a:ext cx="38100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5341938" y="6010804"/>
            <a:ext cx="3802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Extreme Tropical Deforestation in Thailand</a:t>
            </a:r>
          </a:p>
        </p:txBody>
      </p:sp>
    </p:spTree>
    <p:extLst>
      <p:ext uri="{BB962C8B-B14F-4D97-AF65-F5344CB8AC3E}">
        <p14:creationId xmlns:p14="http://schemas.microsoft.com/office/powerpoint/2010/main" val="348157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Logging, Deforestation and Reforestation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plantation: large areas planted with a single rapidly growing tree species</a:t>
            </a:r>
          </a:p>
          <a:p>
            <a:pPr lvl="1"/>
            <a:r>
              <a:rPr lang="en-US" dirty="0" smtClean="0"/>
              <a:t>Never develop into mature, ecologically diverse forests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Policies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8" y="1761066"/>
            <a:ext cx="3969536" cy="267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4" y="4282233"/>
            <a:ext cx="3958166" cy="24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653</Words>
  <Application>Microsoft Macintosh PowerPoint</Application>
  <PresentationFormat>On-screen Show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evaluate the effectiveness of fire suppression policies.</vt:lpstr>
      <vt:lpstr>Agenda</vt:lpstr>
      <vt:lpstr>Announcements</vt:lpstr>
      <vt:lpstr>Unsustainable logging is a major threat to forest ecosystems</vt:lpstr>
      <vt:lpstr>Types of logging</vt:lpstr>
      <vt:lpstr>Trade-Offs: Clear-Cutting forests</vt:lpstr>
      <vt:lpstr>Causes of Tropical Deforestation  Are Varied and Complex</vt:lpstr>
      <vt:lpstr>Logging, Deforestation and Reforestation</vt:lpstr>
      <vt:lpstr>Fire Suppression Policies</vt:lpstr>
      <vt:lpstr>Fire Management</vt:lpstr>
      <vt:lpstr>Natural Events in Forests</vt:lpstr>
      <vt:lpstr>Fire Suppression Policies</vt:lpstr>
      <vt:lpstr>Case Study: Healthy Forests Initiative</vt:lpstr>
      <vt:lpstr>Healthy Forests Initiative</vt:lpstr>
      <vt:lpstr>Fire Management</vt:lpstr>
      <vt:lpstr>Fire Management</vt:lpstr>
      <vt:lpstr>Wildlife Refuges and Wilderness Areas</vt:lpstr>
      <vt:lpstr>Federal Regulation of Land Use</vt:lpstr>
      <vt:lpstr>National Forest Policy</vt:lpstr>
      <vt:lpstr>Greenbelts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58</cp:revision>
  <dcterms:created xsi:type="dcterms:W3CDTF">2015-02-03T23:18:45Z</dcterms:created>
  <dcterms:modified xsi:type="dcterms:W3CDTF">2016-02-03T18:12:51Z</dcterms:modified>
</cp:coreProperties>
</file>