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4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247A-5A40-5942-B42E-91A4FC1AC68C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A76D-D795-6145-99EF-5F22EB51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94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define waste generation from an ecological and waste systems perspective.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62" y="207706"/>
            <a:ext cx="7142010" cy="1656286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     3</a:t>
            </a:r>
            <a:r>
              <a:rPr lang="en-US" dirty="0" smtClean="0"/>
              <a:t>/7/16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5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solid waste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10558" cy="34309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Waste Stream: the flow of solid waste that is recycled, incinerated or placed in a solid waste landfill.  </a:t>
            </a:r>
          </a:p>
          <a:p>
            <a:r>
              <a:rPr lang="en-US" dirty="0" smtClean="0"/>
              <a:t>Nondurable goods: disposable (paper, plastic)</a:t>
            </a:r>
          </a:p>
          <a:p>
            <a:r>
              <a:rPr lang="en-US" dirty="0" smtClean="0"/>
              <a:t>Durable goods: Last for years (appliances, tires)</a:t>
            </a:r>
          </a:p>
          <a:p>
            <a:r>
              <a:rPr lang="en-US" dirty="0" smtClean="0"/>
              <a:t>Compostable goods: Made up of organics matter and can decompose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539" y="4267487"/>
            <a:ext cx="1800850" cy="23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6"/>
            <a:ext cx="8229600" cy="1143000"/>
          </a:xfrm>
        </p:spPr>
        <p:txBody>
          <a:bodyPr/>
          <a:lstStyle/>
          <a:p>
            <a:r>
              <a:rPr lang="en-US" dirty="0" smtClean="0"/>
              <a:t>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564"/>
            <a:ext cx="8229600" cy="4525963"/>
          </a:xfrm>
        </p:spPr>
        <p:txBody>
          <a:bodyPr/>
          <a:lstStyle/>
          <a:p>
            <a:r>
              <a:rPr lang="en-US" dirty="0" smtClean="0"/>
              <a:t>Only 2% of waste stream but HUGE environmental impact.</a:t>
            </a:r>
          </a:p>
          <a:p>
            <a:pPr lvl="1"/>
            <a:r>
              <a:rPr lang="en-US" dirty="0" smtClean="0"/>
              <a:t>May contain heavy metals such as lead or mercury</a:t>
            </a:r>
          </a:p>
          <a:p>
            <a:pPr lvl="1"/>
            <a:r>
              <a:rPr lang="en-US" dirty="0" smtClean="0"/>
              <a:t>Large amount of E-waste sent to china</a:t>
            </a:r>
          </a:p>
          <a:p>
            <a:pPr lvl="2"/>
            <a:r>
              <a:rPr lang="en-US" dirty="0" smtClean="0"/>
              <a:t>Adults and children separate valuable metals with little protective gear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0" y="4560620"/>
            <a:ext cx="3446069" cy="229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6457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Reduce, Reuse</a:t>
            </a:r>
            <a:r>
              <a:rPr lang="en-US" dirty="0"/>
              <a:t>,</a:t>
            </a:r>
            <a:r>
              <a:rPr lang="en-US" dirty="0" smtClean="0"/>
              <a:t>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(waste minimization or waste prevention)</a:t>
            </a:r>
          </a:p>
          <a:p>
            <a:r>
              <a:rPr lang="en-US" dirty="0" smtClean="0"/>
              <a:t>Source reduction: reduce the use of materials that will become MSW</a:t>
            </a:r>
          </a:p>
          <a:p>
            <a:pPr lvl="1"/>
            <a:r>
              <a:rPr lang="en-US" dirty="0" smtClean="0"/>
              <a:t>Examples: double-sided printing, electronically downloading songs instead of CDs</a:t>
            </a:r>
          </a:p>
          <a:p>
            <a:pPr lvl="1"/>
            <a:r>
              <a:rPr lang="en-US" dirty="0" smtClean="0"/>
              <a:t>Most environmentally sound method of waste disposal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18" y="5077901"/>
            <a:ext cx="2469210" cy="14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Reduce, Reuse,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Reuse: material cycles longer within a system before becoming an output</a:t>
            </a:r>
          </a:p>
          <a:p>
            <a:pPr lvl="1"/>
            <a:r>
              <a:rPr lang="en-US" dirty="0" smtClean="0"/>
              <a:t>Some energy may need to be used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02" y="4877759"/>
            <a:ext cx="3020331" cy="1248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1457"/>
            <a:ext cx="2858318" cy="1886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33" y="4663908"/>
            <a:ext cx="2173172" cy="16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3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Reduce, Reuse,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64192" cy="31925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Recycle: materials destined to become MSW are collected and converted into raw materials that are then used to produce new objects.</a:t>
            </a:r>
          </a:p>
          <a:p>
            <a:r>
              <a:rPr lang="en-US" dirty="0" smtClean="0"/>
              <a:t>Close-loop (primary) recycling: recycling of a product into the same product.</a:t>
            </a:r>
          </a:p>
          <a:p>
            <a:r>
              <a:rPr lang="en-US" dirty="0" smtClean="0"/>
              <a:t>Open-loop (secondary) recycling: materials are used to form new products that are usually lower quality</a:t>
            </a:r>
          </a:p>
          <a:p>
            <a:r>
              <a:rPr lang="en-US" dirty="0" smtClean="0"/>
              <a:t>Reduces greenhouse gas emissions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548" y="4792749"/>
            <a:ext cx="278766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0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5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Items that can be recycled: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Cardboard</a:t>
            </a:r>
          </a:p>
          <a:p>
            <a:pPr lvl="1"/>
            <a:r>
              <a:rPr lang="en-US" dirty="0" smtClean="0"/>
              <a:t>Aluminum cans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Plastic bottles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lass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46" y="4637738"/>
            <a:ext cx="2794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9779" cy="5008604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three </a:t>
            </a:r>
            <a:r>
              <a:rPr lang="en-US" dirty="0" err="1" smtClean="0"/>
              <a:t>Rs</a:t>
            </a:r>
            <a:r>
              <a:rPr lang="en-US" dirty="0" smtClean="0"/>
              <a:t>? What are the benefits and disadvantages of each?</a:t>
            </a:r>
          </a:p>
          <a:p>
            <a:r>
              <a:rPr lang="en-US" dirty="0" smtClean="0"/>
              <a:t>What is the difference between open and closed-loop recycling?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Video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we sending our E-Waste overseas?</a:t>
            </a:r>
          </a:p>
          <a:p>
            <a:r>
              <a:rPr lang="en-US" dirty="0" smtClean="0"/>
              <a:t>How can it harm workers?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4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16 through page 452 (stop right before hazardous waste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Research two specific ways we can reduce the amount of E-waste</a:t>
            </a:r>
            <a:endParaRPr lang="en-US" dirty="0" smtClean="0"/>
          </a:p>
          <a:p>
            <a:r>
              <a:rPr lang="en-US" dirty="0" smtClean="0"/>
              <a:t>Unit 8 exam FRQ rewrite due on </a:t>
            </a:r>
            <a:r>
              <a:rPr lang="en-US" b="1" dirty="0" smtClean="0"/>
              <a:t>Friday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6617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10: Waste and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69" y="1253796"/>
            <a:ext cx="8229600" cy="56042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Weeks</a:t>
            </a:r>
          </a:p>
          <a:p>
            <a:r>
              <a:rPr lang="en-US" dirty="0" smtClean="0"/>
              <a:t>Ch. 16 Waste Generation and Waste Disposal </a:t>
            </a:r>
          </a:p>
          <a:p>
            <a:r>
              <a:rPr lang="en-US" dirty="0" smtClean="0"/>
              <a:t>Ch. 17 Human Health and Environmental Risks</a:t>
            </a:r>
          </a:p>
          <a:p>
            <a:r>
              <a:rPr lang="en-US" dirty="0" smtClean="0"/>
              <a:t>Lab: LD </a:t>
            </a:r>
            <a:r>
              <a:rPr lang="en-US" baseline="-25000" dirty="0" smtClean="0"/>
              <a:t>50</a:t>
            </a:r>
          </a:p>
          <a:p>
            <a:r>
              <a:rPr lang="en-US" dirty="0" smtClean="0"/>
              <a:t>EQs:</a:t>
            </a:r>
          </a:p>
          <a:p>
            <a:pPr lvl="1"/>
            <a:r>
              <a:rPr lang="en-US" dirty="0"/>
              <a:t>How does our culture embrace a throw-away society? </a:t>
            </a:r>
          </a:p>
          <a:p>
            <a:pPr lvl="1"/>
            <a:r>
              <a:rPr lang="en-US" dirty="0"/>
              <a:t>How can we reuse trash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How does our way of life affect our health?</a:t>
            </a:r>
            <a:r>
              <a:rPr lang="en-US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/>
              <a:t>Current event presentations: Wendy and </a:t>
            </a:r>
            <a:r>
              <a:rPr lang="en-US" dirty="0" err="1" smtClean="0"/>
              <a:t>Saliha</a:t>
            </a:r>
            <a:r>
              <a:rPr lang="en-US" dirty="0" smtClean="0"/>
              <a:t> on Tues. the 15</a:t>
            </a:r>
            <a:r>
              <a:rPr lang="en-US" baseline="30000" dirty="0" smtClean="0"/>
              <a:t>th</a:t>
            </a:r>
            <a:r>
              <a:rPr lang="en-US" dirty="0" smtClean="0"/>
              <a:t>  (email me the topic by this Friday)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6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Pass back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Videos:</a:t>
            </a:r>
          </a:p>
          <a:p>
            <a:pPr lvl="1"/>
            <a:r>
              <a:rPr lang="en-US" dirty="0" smtClean="0"/>
              <a:t>E-waste</a:t>
            </a:r>
          </a:p>
          <a:p>
            <a:pPr lvl="1"/>
            <a:r>
              <a:rPr lang="en-US" dirty="0" smtClean="0"/>
              <a:t>The Story of Stuff</a:t>
            </a:r>
          </a:p>
          <a:p>
            <a:r>
              <a:rPr lang="en-US" dirty="0" smtClean="0"/>
              <a:t>Reminder: Make up Unit 9 exam today and tomorrow!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1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Solid Waste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Waste:</a:t>
            </a:r>
            <a:r>
              <a:rPr lang="en-US" dirty="0" smtClean="0"/>
              <a:t> a component of a human-dominated system in which products are manufactured, used, and eventually disposed. </a:t>
            </a:r>
          </a:p>
          <a:p>
            <a:r>
              <a:rPr lang="en-US" dirty="0" smtClean="0"/>
              <a:t>Humans are the only organism that produce waste that others cannot use</a:t>
            </a:r>
          </a:p>
          <a:p>
            <a:r>
              <a:rPr lang="en-US" dirty="0" smtClean="0"/>
              <a:t>The average person produces approximately 5 pounds of waste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9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Throw-Away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Wealthier country</a:t>
            </a:r>
            <a:r>
              <a:rPr lang="en-US" dirty="0" smtClean="0">
                <a:sym typeface="Wingdings"/>
              </a:rPr>
              <a:t> more waste</a:t>
            </a:r>
          </a:p>
          <a:p>
            <a:r>
              <a:rPr lang="en-US" dirty="0" smtClean="0">
                <a:sym typeface="Wingdings"/>
              </a:rPr>
              <a:t>Industrialization increased wealth items purchased can be thrown away</a:t>
            </a:r>
          </a:p>
          <a:p>
            <a:r>
              <a:rPr lang="en-US" dirty="0" smtClean="0">
                <a:sym typeface="Wingdings"/>
              </a:rPr>
              <a:t>Planned obsolescence: designing a product so that it will need to be replaced in a few years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2" y="4740279"/>
            <a:ext cx="3473142" cy="204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65" y="4740279"/>
            <a:ext cx="2682735" cy="21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and the throw-away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is home to approximately 5% of the world's population but </a:t>
            </a:r>
            <a:r>
              <a:rPr lang="en-US" dirty="0" smtClean="0"/>
              <a:t>produces </a:t>
            </a:r>
            <a:r>
              <a:rPr lang="en-US" dirty="0"/>
              <a:t>33% of the world's total </a:t>
            </a:r>
            <a:r>
              <a:rPr lang="en-US" dirty="0" smtClean="0"/>
              <a:t>waste</a:t>
            </a:r>
          </a:p>
          <a:p>
            <a:r>
              <a:rPr lang="en-US" dirty="0" smtClean="0"/>
              <a:t>Municipal solid waste (MSW): trash collected by municipalities</a:t>
            </a:r>
            <a:r>
              <a:rPr lang="en-US" i="1" dirty="0" smtClean="0"/>
              <a:t> (town or city that has a local government)</a:t>
            </a:r>
            <a:r>
              <a:rPr lang="en-US" dirty="0" smtClean="0"/>
              <a:t> from households, small businesses, and institutions. </a:t>
            </a:r>
          </a:p>
          <a:p>
            <a:pPr lvl="1"/>
            <a:r>
              <a:rPr lang="en-US" dirty="0" smtClean="0"/>
              <a:t>Majority is sent to sanitary landfills</a:t>
            </a:r>
          </a:p>
        </p:txBody>
      </p:sp>
    </p:spTree>
    <p:extLst>
      <p:ext uri="{BB962C8B-B14F-4D97-AF65-F5344CB8AC3E}">
        <p14:creationId xmlns:p14="http://schemas.microsoft.com/office/powerpoint/2010/main" val="114744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Z:\sumanas\friedland1e\jpegs\ch16\figure_16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77" y="1173163"/>
            <a:ext cx="663519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8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618"/>
            <a:ext cx="8229600" cy="1143000"/>
          </a:xfrm>
        </p:spPr>
        <p:txBody>
          <a:bodyPr/>
          <a:lstStyle/>
          <a:p>
            <a:r>
              <a:rPr lang="en-US" dirty="0" smtClean="0"/>
              <a:t>Waste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38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Agricultural waste</a:t>
            </a:r>
          </a:p>
          <a:p>
            <a:r>
              <a:rPr lang="en-US" sz="2800" dirty="0" smtClean="0"/>
              <a:t>Mining waste</a:t>
            </a:r>
          </a:p>
          <a:p>
            <a:r>
              <a:rPr lang="en-US" sz="2800" dirty="0" smtClean="0"/>
              <a:t>Industrial waste</a:t>
            </a:r>
          </a:p>
          <a:p>
            <a:r>
              <a:rPr lang="en-US" sz="2800" dirty="0" smtClean="0"/>
              <a:t>The largest portion of municipal solid waste produced in the U.S. is paper</a:t>
            </a:r>
            <a:endParaRPr lang="en-US" sz="2800" dirty="0"/>
          </a:p>
        </p:txBody>
      </p:sp>
      <p:pic>
        <p:nvPicPr>
          <p:cNvPr id="4" name="Picture 3" descr="Z:\sumanas\friedland1e\jpegs\ch16\figure_16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10" y="3395333"/>
            <a:ext cx="5655810" cy="32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95132"/>
            <a:ext cx="7556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639</Words>
  <Application>Microsoft Macintosh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SWBAT define waste generation from an ecological and waste systems perspective.</vt:lpstr>
      <vt:lpstr>Unit 10: Waste and Toxicity</vt:lpstr>
      <vt:lpstr>Agenda</vt:lpstr>
      <vt:lpstr>The Solid Waste System</vt:lpstr>
      <vt:lpstr>Throw-Away Society</vt:lpstr>
      <vt:lpstr>U.S. and the throw-away society</vt:lpstr>
      <vt:lpstr>Municipal Waste</vt:lpstr>
      <vt:lpstr>Waste types</vt:lpstr>
      <vt:lpstr>PowerPoint Presentation</vt:lpstr>
      <vt:lpstr>Content of the solid waste stream</vt:lpstr>
      <vt:lpstr>E-Waste</vt:lpstr>
      <vt:lpstr>Reduce, Reuse, Recycle</vt:lpstr>
      <vt:lpstr>Reduce, Reuse, Recycle</vt:lpstr>
      <vt:lpstr>Reduce, Reuse, Recycle</vt:lpstr>
      <vt:lpstr>Recycling</vt:lpstr>
      <vt:lpstr>Checkpoint</vt:lpstr>
      <vt:lpstr>E-Waste Video Recap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define waste generation from an ecological and waste systems perspective.</dc:title>
  <dc:creator>Kayla McDaniel</dc:creator>
  <cp:lastModifiedBy>Kayla McDaniel</cp:lastModifiedBy>
  <cp:revision>78</cp:revision>
  <dcterms:created xsi:type="dcterms:W3CDTF">2015-03-05T13:28:55Z</dcterms:created>
  <dcterms:modified xsi:type="dcterms:W3CDTF">2016-03-07T18:02:18Z</dcterms:modified>
</cp:coreProperties>
</file>