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58" r:id="rId5"/>
    <p:sldId id="260" r:id="rId6"/>
    <p:sldId id="278" r:id="rId7"/>
    <p:sldId id="261" r:id="rId8"/>
    <p:sldId id="262" r:id="rId9"/>
    <p:sldId id="263" r:id="rId10"/>
    <p:sldId id="264" r:id="rId11"/>
    <p:sldId id="265" r:id="rId12"/>
    <p:sldId id="266" r:id="rId13"/>
    <p:sldId id="267" r:id="rId14"/>
    <p:sldId id="268" r:id="rId15"/>
    <p:sldId id="269" r:id="rId16"/>
    <p:sldId id="276" r:id="rId17"/>
    <p:sldId id="271" r:id="rId18"/>
    <p:sldId id="270" r:id="rId19"/>
    <p:sldId id="279" r:id="rId20"/>
    <p:sldId id="273" r:id="rId21"/>
    <p:sldId id="277"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41F84-E10E-1448-97B4-E45ECC3BB6F5}" type="datetimeFigureOut">
              <a:rPr lang="en-US" smtClean="0"/>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3F955-B230-C446-9659-6B14285908C6}" type="slidenum">
              <a:rPr lang="en-US" smtClean="0"/>
              <a:t>‹#›</a:t>
            </a:fld>
            <a:endParaRPr lang="en-US"/>
          </a:p>
        </p:txBody>
      </p:sp>
    </p:spTree>
    <p:extLst>
      <p:ext uri="{BB962C8B-B14F-4D97-AF65-F5344CB8AC3E}">
        <p14:creationId xmlns:p14="http://schemas.microsoft.com/office/powerpoint/2010/main" val="915254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b="1" noProof="1">
                <a:solidFill>
                  <a:srgbClr val="221E1F"/>
                </a:solidFill>
                <a:ea typeface="ＭＳ Ｐゴシック" charset="0"/>
              </a:rPr>
              <a:t>Figure 10.A:</a:t>
            </a:r>
            <a:r>
              <a:rPr noProof="1">
                <a:solidFill>
                  <a:srgbClr val="221E1F"/>
                </a:solidFill>
                <a:ea typeface="ＭＳ Ｐゴシック" charset="0"/>
              </a:rPr>
              <a:t> This chart shows estimates of the annual global economic values of some ecological services provided by forests compared to the raw materials they produce (in billions of dollars). (Data from Robert Costanza)</a:t>
            </a: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1DFAC20-CEC3-6C45-ABA9-C0B840E6704C}" type="slidenum">
              <a:rPr lang="en-US" sz="1200"/>
              <a:pPr/>
              <a:t>16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750B7ABF-1C0D-4A4F-B5D0-B785FFDA027C}" type="slidenum">
              <a:rPr lang="en-US" sz="1200"/>
              <a:pPr/>
              <a:t>20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2F887-DAF1-4E4F-8BC3-E06498272E3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78306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F887-DAF1-4E4F-8BC3-E06498272E3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7244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F887-DAF1-4E4F-8BC3-E06498272E3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295131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F887-DAF1-4E4F-8BC3-E06498272E3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187835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2F887-DAF1-4E4F-8BC3-E06498272E3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169009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2F887-DAF1-4E4F-8BC3-E06498272E3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18091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2F887-DAF1-4E4F-8BC3-E06498272E3F}" type="datetimeFigureOut">
              <a:rPr lang="en-US" smtClean="0"/>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67589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2F887-DAF1-4E4F-8BC3-E06498272E3F}" type="datetimeFigureOut">
              <a:rPr lang="en-US" smtClean="0"/>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8979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2F887-DAF1-4E4F-8BC3-E06498272E3F}" type="datetimeFigureOut">
              <a:rPr lang="en-US" smtClean="0"/>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413629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F887-DAF1-4E4F-8BC3-E06498272E3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32783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F887-DAF1-4E4F-8BC3-E06498272E3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0056A-6107-6D4D-94DC-33917D710C84}" type="slidenum">
              <a:rPr lang="en-US" smtClean="0"/>
              <a:t>‹#›</a:t>
            </a:fld>
            <a:endParaRPr lang="en-US"/>
          </a:p>
        </p:txBody>
      </p:sp>
    </p:spTree>
    <p:extLst>
      <p:ext uri="{BB962C8B-B14F-4D97-AF65-F5344CB8AC3E}">
        <p14:creationId xmlns:p14="http://schemas.microsoft.com/office/powerpoint/2010/main" val="1134675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2F887-DAF1-4E4F-8BC3-E06498272E3F}" type="datetimeFigureOut">
              <a:rPr lang="en-US" smtClean="0"/>
              <a:t>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0056A-6107-6D4D-94DC-33917D710C84}" type="slidenum">
              <a:rPr lang="en-US" smtClean="0"/>
              <a:t>‹#›</a:t>
            </a:fld>
            <a:endParaRPr lang="en-US"/>
          </a:p>
        </p:txBody>
      </p:sp>
    </p:spTree>
    <p:extLst>
      <p:ext uri="{BB962C8B-B14F-4D97-AF65-F5344CB8AC3E}">
        <p14:creationId xmlns:p14="http://schemas.microsoft.com/office/powerpoint/2010/main" val="207247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SWBAT identify ways in which public lands are used.</a:t>
            </a:r>
            <a:endParaRPr lang="en-US" dirty="0"/>
          </a:p>
        </p:txBody>
      </p:sp>
      <p:sp>
        <p:nvSpPr>
          <p:cNvPr id="3" name="Subtitle 2"/>
          <p:cNvSpPr>
            <a:spLocks noGrp="1"/>
          </p:cNvSpPr>
          <p:nvPr>
            <p:ph type="subTitle" idx="1"/>
          </p:nvPr>
        </p:nvSpPr>
        <p:spPr>
          <a:xfrm>
            <a:off x="1208742" y="121024"/>
            <a:ext cx="7086600" cy="2508624"/>
          </a:xfrm>
        </p:spPr>
        <p:txBody>
          <a:bodyPr/>
          <a:lstStyle/>
          <a:p>
            <a:pPr algn="l"/>
            <a:r>
              <a:rPr lang="en-US" dirty="0" smtClean="0"/>
              <a:t>APES Unit 8                                        2</a:t>
            </a:r>
            <a:r>
              <a:rPr lang="en-US" dirty="0" smtClean="0"/>
              <a:t>/2/16</a:t>
            </a:r>
            <a:endParaRPr lang="en-US" dirty="0"/>
          </a:p>
        </p:txBody>
      </p:sp>
    </p:spTree>
    <p:extLst>
      <p:ext uri="{BB962C8B-B14F-4D97-AF65-F5344CB8AC3E}">
        <p14:creationId xmlns:p14="http://schemas.microsoft.com/office/powerpoint/2010/main" val="2434730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Lands in the U.S.</a:t>
            </a:r>
            <a:endParaRPr lang="en-US" dirty="0"/>
          </a:p>
        </p:txBody>
      </p:sp>
      <p:sp>
        <p:nvSpPr>
          <p:cNvPr id="3" name="Content Placeholder 2"/>
          <p:cNvSpPr>
            <a:spLocks noGrp="1"/>
          </p:cNvSpPr>
          <p:nvPr>
            <p:ph idx="1"/>
          </p:nvPr>
        </p:nvSpPr>
        <p:spPr/>
        <p:txBody>
          <a:bodyPr/>
          <a:lstStyle/>
          <a:p>
            <a:r>
              <a:rPr lang="en-US" dirty="0" smtClean="0"/>
              <a:t>Federal government largest single land owner in the U.S.</a:t>
            </a:r>
            <a:endParaRPr lang="en-US" dirty="0"/>
          </a:p>
        </p:txBody>
      </p:sp>
      <p:pic>
        <p:nvPicPr>
          <p:cNvPr id="4" name="Picture 3"/>
          <p:cNvPicPr>
            <a:picLocks noChangeAspect="1"/>
          </p:cNvPicPr>
          <p:nvPr/>
        </p:nvPicPr>
        <p:blipFill>
          <a:blip r:embed="rId2"/>
          <a:stretch>
            <a:fillRect/>
          </a:stretch>
        </p:blipFill>
        <p:spPr>
          <a:xfrm>
            <a:off x="1942352" y="2778728"/>
            <a:ext cx="5035549" cy="3870095"/>
          </a:xfrm>
          <a:prstGeom prst="rect">
            <a:avLst/>
          </a:prstGeom>
        </p:spPr>
      </p:pic>
    </p:spTree>
    <p:extLst>
      <p:ext uri="{BB962C8B-B14F-4D97-AF65-F5344CB8AC3E}">
        <p14:creationId xmlns:p14="http://schemas.microsoft.com/office/powerpoint/2010/main" val="28628841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Lands in the U.S.</a:t>
            </a:r>
            <a:endParaRPr lang="en-US" dirty="0"/>
          </a:p>
        </p:txBody>
      </p:sp>
      <p:sp>
        <p:nvSpPr>
          <p:cNvPr id="3" name="Content Placeholder 2"/>
          <p:cNvSpPr>
            <a:spLocks noGrp="1"/>
          </p:cNvSpPr>
          <p:nvPr>
            <p:ph idx="1"/>
          </p:nvPr>
        </p:nvSpPr>
        <p:spPr/>
        <p:txBody>
          <a:bodyPr/>
          <a:lstStyle/>
          <a:p>
            <a:r>
              <a:rPr lang="en-US" dirty="0" smtClean="0"/>
              <a:t>Resource Conservation Ethic: maximize resource use based on the greatest good for everyone</a:t>
            </a:r>
          </a:p>
          <a:p>
            <a:r>
              <a:rPr lang="en-US" dirty="0" smtClean="0"/>
              <a:t>Multiple-use lands:</a:t>
            </a:r>
          </a:p>
          <a:p>
            <a:pPr lvl="1"/>
            <a:r>
              <a:rPr lang="en-US" dirty="0" smtClean="0"/>
              <a:t>Can be used for grazing, timber, or mineral extraction</a:t>
            </a:r>
          </a:p>
        </p:txBody>
      </p:sp>
      <p:pic>
        <p:nvPicPr>
          <p:cNvPr id="4" name="Picture 3"/>
          <p:cNvPicPr>
            <a:picLocks noChangeAspect="1"/>
          </p:cNvPicPr>
          <p:nvPr/>
        </p:nvPicPr>
        <p:blipFill>
          <a:blip r:embed="rId2"/>
          <a:stretch>
            <a:fillRect/>
          </a:stretch>
        </p:blipFill>
        <p:spPr>
          <a:xfrm>
            <a:off x="5318701" y="4480212"/>
            <a:ext cx="3170383" cy="2377787"/>
          </a:xfrm>
          <a:prstGeom prst="rect">
            <a:avLst/>
          </a:prstGeom>
        </p:spPr>
      </p:pic>
    </p:spTree>
    <p:extLst>
      <p:ext uri="{BB962C8B-B14F-4D97-AF65-F5344CB8AC3E}">
        <p14:creationId xmlns:p14="http://schemas.microsoft.com/office/powerpoint/2010/main" val="3695534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29" y="-113833"/>
            <a:ext cx="8229600" cy="1143000"/>
          </a:xfrm>
        </p:spPr>
        <p:txBody>
          <a:bodyPr/>
          <a:lstStyle/>
          <a:p>
            <a:r>
              <a:rPr lang="en-US" dirty="0" smtClean="0"/>
              <a:t>Federal Agencies</a:t>
            </a:r>
            <a:endParaRPr lang="en-US" dirty="0"/>
          </a:p>
        </p:txBody>
      </p:sp>
      <p:sp>
        <p:nvSpPr>
          <p:cNvPr id="3" name="Content Placeholder 2"/>
          <p:cNvSpPr>
            <a:spLocks noGrp="1"/>
          </p:cNvSpPr>
          <p:nvPr>
            <p:ph idx="1"/>
          </p:nvPr>
        </p:nvSpPr>
        <p:spPr>
          <a:xfrm>
            <a:off x="343646" y="1029167"/>
            <a:ext cx="8462683" cy="5437095"/>
          </a:xfrm>
        </p:spPr>
        <p:txBody>
          <a:bodyPr>
            <a:normAutofit fontScale="92500" lnSpcReduction="10000"/>
          </a:bodyPr>
          <a:lstStyle/>
          <a:p>
            <a:pPr marL="342900" lvl="1" indent="-342900">
              <a:buFont typeface="Arial"/>
              <a:buChar char="•"/>
            </a:pPr>
            <a:r>
              <a:rPr lang="en-US" dirty="0"/>
              <a:t>Bureau of </a:t>
            </a:r>
            <a:r>
              <a:rPr lang="en-US" dirty="0" smtClean="0"/>
              <a:t>Land </a:t>
            </a:r>
            <a:r>
              <a:rPr lang="en-US" dirty="0"/>
              <a:t>M</a:t>
            </a:r>
            <a:r>
              <a:rPr lang="en-US" dirty="0" smtClean="0"/>
              <a:t>anagement </a:t>
            </a:r>
            <a:r>
              <a:rPr lang="en-US" dirty="0"/>
              <a:t>(BLM)</a:t>
            </a:r>
            <a:r>
              <a:rPr lang="en-US" dirty="0" smtClean="0"/>
              <a:t>:</a:t>
            </a:r>
          </a:p>
          <a:p>
            <a:pPr marL="742950" lvl="2" indent="-342900"/>
            <a:r>
              <a:rPr lang="en-US" dirty="0" smtClean="0"/>
              <a:t>Grazing, mining, timber harvesting and recreation</a:t>
            </a:r>
          </a:p>
          <a:p>
            <a:pPr marL="742950" lvl="2" indent="-342900"/>
            <a:r>
              <a:rPr lang="en-US" dirty="0" smtClean="0"/>
              <a:t>Administers areas of critical environmental concern and conservation areas</a:t>
            </a:r>
          </a:p>
          <a:p>
            <a:pPr marL="0" indent="-400050"/>
            <a:r>
              <a:rPr lang="en-US" dirty="0" smtClean="0"/>
              <a:t>United States Forest Service:</a:t>
            </a:r>
          </a:p>
          <a:p>
            <a:pPr marL="800100" lvl="2" indent="-400050"/>
            <a:r>
              <a:rPr lang="en-US" dirty="0" smtClean="0"/>
              <a:t>Allow logging with a permit</a:t>
            </a:r>
          </a:p>
          <a:p>
            <a:pPr marL="800100" lvl="2" indent="-400050"/>
            <a:r>
              <a:rPr lang="en-US" dirty="0" smtClean="0"/>
              <a:t>Most jobs are associated with recreation</a:t>
            </a:r>
          </a:p>
          <a:p>
            <a:pPr marL="0" indent="-400050"/>
            <a:r>
              <a:rPr lang="en-US" dirty="0" smtClean="0"/>
              <a:t>National park service</a:t>
            </a:r>
          </a:p>
          <a:p>
            <a:pPr marL="800100" lvl="2" indent="-400050"/>
            <a:r>
              <a:rPr lang="en-US" dirty="0" smtClean="0"/>
              <a:t>Recreation and conservation</a:t>
            </a:r>
          </a:p>
          <a:p>
            <a:pPr marL="800100" lvl="2" indent="-400050"/>
            <a:r>
              <a:rPr lang="en-US" dirty="0" smtClean="0"/>
              <a:t>Administers national parks, battlefields, monuments and seashores</a:t>
            </a:r>
          </a:p>
          <a:p>
            <a:pPr marL="0" indent="-400050"/>
            <a:r>
              <a:rPr lang="en-US" dirty="0" smtClean="0"/>
              <a:t>Fish and Wildlife Service (FWS)</a:t>
            </a:r>
          </a:p>
          <a:p>
            <a:pPr marL="800100" lvl="2" indent="-400050"/>
            <a:r>
              <a:rPr lang="en-US" dirty="0" smtClean="0"/>
              <a:t>Wildlife conservation, hunting and recreation</a:t>
            </a:r>
          </a:p>
          <a:p>
            <a:pPr marL="400050" lvl="1" indent="-400050"/>
            <a:endParaRPr lang="en-US" dirty="0" smtClean="0"/>
          </a:p>
          <a:p>
            <a:pPr marL="742950" lvl="2" indent="-342900"/>
            <a:endParaRPr lang="en-US" dirty="0" smtClean="0"/>
          </a:p>
          <a:p>
            <a:pPr marL="742950" lvl="2" indent="-342900"/>
            <a:endParaRPr lang="en-US" dirty="0"/>
          </a:p>
        </p:txBody>
      </p:sp>
    </p:spTree>
    <p:extLst>
      <p:ext uri="{BB962C8B-B14F-4D97-AF65-F5344CB8AC3E}">
        <p14:creationId xmlns:p14="http://schemas.microsoft.com/office/powerpoint/2010/main" val="3977824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Rangelands</a:t>
            </a:r>
            <a:endParaRPr lang="en-US" dirty="0"/>
          </a:p>
        </p:txBody>
      </p:sp>
      <p:sp>
        <p:nvSpPr>
          <p:cNvPr id="3" name="Content Placeholder 2"/>
          <p:cNvSpPr>
            <a:spLocks noGrp="1"/>
          </p:cNvSpPr>
          <p:nvPr>
            <p:ph idx="1"/>
          </p:nvPr>
        </p:nvSpPr>
        <p:spPr>
          <a:xfrm>
            <a:off x="328706" y="896471"/>
            <a:ext cx="7993529" cy="5961529"/>
          </a:xfrm>
        </p:spPr>
        <p:style>
          <a:lnRef idx="2">
            <a:schemeClr val="dk1"/>
          </a:lnRef>
          <a:fillRef idx="1">
            <a:schemeClr val="lt1"/>
          </a:fillRef>
          <a:effectRef idx="0">
            <a:schemeClr val="dk1"/>
          </a:effectRef>
          <a:fontRef idx="minor">
            <a:schemeClr val="dk1"/>
          </a:fontRef>
        </p:style>
        <p:txBody>
          <a:bodyPr/>
          <a:lstStyle/>
          <a:p>
            <a:r>
              <a:rPr lang="en-US" dirty="0" smtClean="0"/>
              <a:t>Dry, open grasslands</a:t>
            </a:r>
          </a:p>
          <a:p>
            <a:r>
              <a:rPr lang="en-US" dirty="0" smtClean="0"/>
              <a:t>NOT plowed or planted</a:t>
            </a:r>
          </a:p>
          <a:p>
            <a:r>
              <a:rPr lang="en-US" dirty="0" smtClean="0"/>
              <a:t>Benefits of rangelands</a:t>
            </a:r>
          </a:p>
          <a:p>
            <a:pPr lvl="1"/>
            <a:r>
              <a:rPr lang="en-US" dirty="0" smtClean="0"/>
              <a:t>Less fossil fuel use than CAFOs</a:t>
            </a:r>
          </a:p>
          <a:p>
            <a:pPr lvl="1"/>
            <a:r>
              <a:rPr lang="en-US" dirty="0" smtClean="0"/>
              <a:t>Cattle and sheep can be raised on lands that are too dry to farm</a:t>
            </a:r>
          </a:p>
          <a:p>
            <a:r>
              <a:rPr lang="en-US" dirty="0" smtClean="0"/>
              <a:t>Disadvantages of rangelands:</a:t>
            </a:r>
          </a:p>
          <a:p>
            <a:pPr lvl="1"/>
            <a:r>
              <a:rPr lang="en-US" dirty="0" smtClean="0"/>
              <a:t>Overgrazing can strip an area of vegetation</a:t>
            </a:r>
          </a:p>
          <a:p>
            <a:pPr lvl="1"/>
            <a:endParaRPr lang="en-US" dirty="0"/>
          </a:p>
        </p:txBody>
      </p:sp>
      <p:pic>
        <p:nvPicPr>
          <p:cNvPr id="4" name="Picture 3"/>
          <p:cNvPicPr>
            <a:picLocks noChangeAspect="1"/>
          </p:cNvPicPr>
          <p:nvPr/>
        </p:nvPicPr>
        <p:blipFill>
          <a:blip r:embed="rId2"/>
          <a:stretch>
            <a:fillRect/>
          </a:stretch>
        </p:blipFill>
        <p:spPr>
          <a:xfrm>
            <a:off x="6424705" y="5274235"/>
            <a:ext cx="2375647" cy="1583765"/>
          </a:xfrm>
          <a:prstGeom prst="rect">
            <a:avLst/>
          </a:prstGeom>
        </p:spPr>
      </p:pic>
    </p:spTree>
    <p:extLst>
      <p:ext uri="{BB962C8B-B14F-4D97-AF65-F5344CB8AC3E}">
        <p14:creationId xmlns:p14="http://schemas.microsoft.com/office/powerpoint/2010/main" val="268261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7"/>
            <a:ext cx="8229600" cy="1143000"/>
          </a:xfrm>
        </p:spPr>
        <p:txBody>
          <a:bodyPr/>
          <a:lstStyle/>
          <a:p>
            <a:r>
              <a:rPr lang="en-US" dirty="0"/>
              <a:t>R</a:t>
            </a:r>
            <a:r>
              <a:rPr lang="en-US" dirty="0" smtClean="0"/>
              <a:t>angelands</a:t>
            </a:r>
            <a:endParaRPr lang="en-US" dirty="0"/>
          </a:p>
        </p:txBody>
      </p:sp>
      <p:sp>
        <p:nvSpPr>
          <p:cNvPr id="3" name="Content Placeholder 2"/>
          <p:cNvSpPr>
            <a:spLocks noGrp="1"/>
          </p:cNvSpPr>
          <p:nvPr>
            <p:ph idx="1"/>
          </p:nvPr>
        </p:nvSpPr>
        <p:spPr>
          <a:xfrm>
            <a:off x="457199" y="1148697"/>
            <a:ext cx="8447741" cy="5515068"/>
          </a:xfrm>
        </p:spPr>
        <p:txBody>
          <a:bodyPr>
            <a:normAutofit/>
          </a:bodyPr>
          <a:lstStyle/>
          <a:p>
            <a:r>
              <a:rPr lang="en-US" dirty="0" smtClean="0"/>
              <a:t>Ways to conserve rangelands from grassland overgrazing:</a:t>
            </a:r>
          </a:p>
          <a:p>
            <a:pPr lvl="1"/>
            <a:r>
              <a:rPr lang="en-US" dirty="0" smtClean="0"/>
              <a:t>Fencing off damaged rangeland</a:t>
            </a:r>
          </a:p>
          <a:p>
            <a:pPr lvl="1"/>
            <a:r>
              <a:rPr lang="en-US" dirty="0" smtClean="0"/>
              <a:t>Moving livestock</a:t>
            </a:r>
          </a:p>
          <a:p>
            <a:pPr lvl="1"/>
            <a:r>
              <a:rPr lang="en-US" dirty="0" smtClean="0"/>
              <a:t>Protecting an area of land for 2 years before allowing grazing</a:t>
            </a:r>
          </a:p>
          <a:p>
            <a:pPr lvl="1"/>
            <a:r>
              <a:rPr lang="en-US" dirty="0" smtClean="0"/>
              <a:t>Situating water holes at strategic locations</a:t>
            </a:r>
          </a:p>
          <a:p>
            <a:r>
              <a:rPr lang="en-US" dirty="0" smtClean="0"/>
              <a:t>Taylor Grazing Act of 1934: permit-based system to limit the number of animals grazing in a particular area</a:t>
            </a:r>
          </a:p>
          <a:p>
            <a:pPr lvl="1"/>
            <a:endParaRPr lang="en-US" dirty="0" smtClean="0"/>
          </a:p>
          <a:p>
            <a:pPr lvl="1"/>
            <a:endParaRPr lang="en-US" dirty="0"/>
          </a:p>
        </p:txBody>
      </p:sp>
    </p:spTree>
    <p:extLst>
      <p:ext uri="{BB962C8B-B14F-4D97-AF65-F5344CB8AC3E}">
        <p14:creationId xmlns:p14="http://schemas.microsoft.com/office/powerpoint/2010/main" val="358601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23" y="274638"/>
            <a:ext cx="7386918" cy="517244"/>
          </a:xfrm>
        </p:spPr>
        <p:txBody>
          <a:bodyPr>
            <a:normAutofit fontScale="90000"/>
          </a:bodyPr>
          <a:lstStyle/>
          <a:p>
            <a:r>
              <a:rPr lang="en-US" dirty="0" smtClean="0"/>
              <a:t>Forests</a:t>
            </a:r>
            <a:endParaRPr lang="en-US" dirty="0"/>
          </a:p>
        </p:txBody>
      </p:sp>
      <p:sp>
        <p:nvSpPr>
          <p:cNvPr id="4" name="Text Box 9"/>
          <p:cNvSpPr txBox="1">
            <a:spLocks noChangeArrowheads="1"/>
          </p:cNvSpPr>
          <p:nvPr/>
        </p:nvSpPr>
        <p:spPr bwMode="auto">
          <a:xfrm>
            <a:off x="2403569" y="983549"/>
            <a:ext cx="4889500" cy="366712"/>
          </a:xfrm>
          <a:prstGeom prst="rect">
            <a:avLst/>
          </a:prstGeom>
          <a:solidFill>
            <a:srgbClr val="0050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1" hangingPunct="1">
              <a:defRPr/>
            </a:pPr>
            <a:r>
              <a:rPr lang="en-US" sz="1800" b="1" dirty="0">
                <a:solidFill>
                  <a:schemeClr val="bg1"/>
                </a:solidFill>
                <a:cs typeface="Arial" charset="0"/>
              </a:rPr>
              <a:t>Natural Capital</a:t>
            </a:r>
          </a:p>
        </p:txBody>
      </p:sp>
      <p:pic>
        <p:nvPicPr>
          <p:cNvPr id="5" name="Picture 22" descr="E_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282" y="1807882"/>
            <a:ext cx="1276718" cy="386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Grp="1" noChangeArrowheads="1"/>
          </p:cNvSpPr>
          <p:nvPr>
            <p:ph idx="1"/>
          </p:nvPr>
        </p:nvSpPr>
        <p:spPr bwMode="auto">
          <a:xfrm>
            <a:off x="292846" y="1689846"/>
            <a:ext cx="386080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0" indent="0" eaLnBrk="1" hangingPunct="1">
              <a:buNone/>
              <a:defRPr/>
            </a:pPr>
            <a:r>
              <a:rPr lang="en-US" sz="2400" b="1" u="sng" dirty="0" smtClean="0">
                <a:solidFill>
                  <a:srgbClr val="000000"/>
                </a:solidFill>
                <a:cs typeface="Arial" charset="0"/>
              </a:rPr>
              <a:t>Ecological Services:</a:t>
            </a:r>
          </a:p>
          <a:p>
            <a:pPr>
              <a:defRPr/>
            </a:pPr>
            <a:r>
              <a:rPr lang="en-US" sz="2400" dirty="0" smtClean="0">
                <a:solidFill>
                  <a:srgbClr val="000000"/>
                </a:solidFill>
                <a:cs typeface="Arial" charset="0"/>
              </a:rPr>
              <a:t>	Reduce soil erosion</a:t>
            </a:r>
          </a:p>
          <a:p>
            <a:pPr>
              <a:defRPr/>
            </a:pPr>
            <a:r>
              <a:rPr lang="en-US" sz="2400" dirty="0">
                <a:solidFill>
                  <a:srgbClr val="000000"/>
                </a:solidFill>
                <a:cs typeface="Arial" charset="0"/>
              </a:rPr>
              <a:t>	</a:t>
            </a:r>
            <a:r>
              <a:rPr lang="en-US" sz="2400" dirty="0" smtClean="0">
                <a:solidFill>
                  <a:srgbClr val="000000"/>
                </a:solidFill>
                <a:cs typeface="Arial" charset="0"/>
              </a:rPr>
              <a:t>Nutrient cycling</a:t>
            </a:r>
          </a:p>
          <a:p>
            <a:pPr>
              <a:defRPr/>
            </a:pPr>
            <a:r>
              <a:rPr lang="en-US" sz="2400" dirty="0" smtClean="0">
                <a:solidFill>
                  <a:srgbClr val="000000"/>
                </a:solidFill>
                <a:cs typeface="Arial" charset="0"/>
              </a:rPr>
              <a:t>	Absorb, release, and </a:t>
            </a:r>
            <a:r>
              <a:rPr lang="en-US" sz="2400" dirty="0" smtClean="0">
                <a:solidFill>
                  <a:srgbClr val="000000"/>
                </a:solidFill>
                <a:cs typeface="Arial" charset="0"/>
              </a:rPr>
              <a:t>  purify </a:t>
            </a:r>
            <a:r>
              <a:rPr lang="en-US" sz="2400" dirty="0" smtClean="0">
                <a:solidFill>
                  <a:srgbClr val="000000"/>
                </a:solidFill>
                <a:cs typeface="Arial" charset="0"/>
              </a:rPr>
              <a:t>water and air</a:t>
            </a:r>
          </a:p>
          <a:p>
            <a:pPr>
              <a:defRPr/>
            </a:pPr>
            <a:r>
              <a:rPr lang="en-US" sz="2400" dirty="0" smtClean="0">
                <a:solidFill>
                  <a:srgbClr val="000000"/>
                </a:solidFill>
                <a:cs typeface="Arial" charset="0"/>
              </a:rPr>
              <a:t>	Influence climate by </a:t>
            </a:r>
            <a:r>
              <a:rPr lang="en-US" sz="2400" dirty="0" smtClean="0">
                <a:solidFill>
                  <a:srgbClr val="000000"/>
                </a:solidFill>
                <a:cs typeface="Arial" charset="0"/>
              </a:rPr>
              <a:t> storing </a:t>
            </a:r>
            <a:r>
              <a:rPr lang="en-US" sz="2400" dirty="0" smtClean="0">
                <a:solidFill>
                  <a:srgbClr val="000000"/>
                </a:solidFill>
                <a:cs typeface="Arial" charset="0"/>
              </a:rPr>
              <a:t>carbon</a:t>
            </a:r>
          </a:p>
          <a:p>
            <a:pPr>
              <a:defRPr/>
            </a:pPr>
            <a:r>
              <a:rPr lang="en-US" sz="2400" dirty="0" smtClean="0">
                <a:solidFill>
                  <a:srgbClr val="000000"/>
                </a:solidFill>
                <a:cs typeface="Arial" charset="0"/>
              </a:rPr>
              <a:t>	Provide </a:t>
            </a:r>
            <a:r>
              <a:rPr lang="en-US" sz="2400" dirty="0" smtClean="0">
                <a:solidFill>
                  <a:srgbClr val="000000"/>
                </a:solidFill>
                <a:cs typeface="Arial" charset="0"/>
              </a:rPr>
              <a:t>Habitats</a:t>
            </a:r>
            <a:endParaRPr lang="en-US" sz="2400" dirty="0" smtClean="0">
              <a:solidFill>
                <a:srgbClr val="000000"/>
              </a:solidFill>
              <a:cs typeface="Arial" charset="0"/>
            </a:endParaRPr>
          </a:p>
        </p:txBody>
      </p:sp>
      <p:sp>
        <p:nvSpPr>
          <p:cNvPr id="10" name="TextBox 9"/>
          <p:cNvSpPr txBox="1"/>
          <p:nvPr/>
        </p:nvSpPr>
        <p:spPr>
          <a:xfrm>
            <a:off x="5812118" y="1734669"/>
            <a:ext cx="3331882" cy="3508653"/>
          </a:xfrm>
          <a:prstGeom prst="rect">
            <a:avLst/>
          </a:prstGeom>
          <a:noFill/>
        </p:spPr>
        <p:txBody>
          <a:bodyPr wrap="square" rtlCol="0">
            <a:spAutoFit/>
          </a:bodyPr>
          <a:lstStyle/>
          <a:p>
            <a:r>
              <a:rPr lang="en-US" sz="2800" b="1" u="sng" dirty="0" smtClean="0"/>
              <a:t>Economic Services</a:t>
            </a:r>
            <a:r>
              <a:rPr lang="en-US" sz="2800" dirty="0" smtClean="0"/>
              <a:t>:</a:t>
            </a:r>
          </a:p>
          <a:p>
            <a:r>
              <a:rPr lang="en-US" sz="2800" dirty="0" err="1" smtClean="0"/>
              <a:t>Fuelwood</a:t>
            </a:r>
            <a:endParaRPr lang="en-US" sz="2800" dirty="0" smtClean="0"/>
          </a:p>
          <a:p>
            <a:r>
              <a:rPr lang="en-US" sz="2800" dirty="0" smtClean="0"/>
              <a:t>Lumber</a:t>
            </a:r>
          </a:p>
          <a:p>
            <a:r>
              <a:rPr lang="en-US" sz="2800" dirty="0" smtClean="0"/>
              <a:t>Pulp to make paper</a:t>
            </a:r>
          </a:p>
          <a:p>
            <a:r>
              <a:rPr lang="en-US" sz="2800" dirty="0" smtClean="0"/>
              <a:t>Recreation</a:t>
            </a:r>
          </a:p>
          <a:p>
            <a:r>
              <a:rPr lang="en-US" sz="2800" dirty="0" smtClean="0"/>
              <a:t> Jobs</a:t>
            </a:r>
          </a:p>
          <a:p>
            <a:endParaRPr lang="en-US" dirty="0" smtClean="0"/>
          </a:p>
          <a:p>
            <a:endParaRPr lang="en-US" dirty="0" smtClean="0"/>
          </a:p>
          <a:p>
            <a:endParaRPr lang="en-US" dirty="0"/>
          </a:p>
        </p:txBody>
      </p:sp>
    </p:spTree>
    <p:extLst>
      <p:ext uri="{BB962C8B-B14F-4D97-AF65-F5344CB8AC3E}">
        <p14:creationId xmlns:p14="http://schemas.microsoft.com/office/powerpoint/2010/main" val="3217712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0" y="0"/>
            <a:ext cx="9144000" cy="1524000"/>
          </a:xfrm>
        </p:spPr>
        <p:txBody>
          <a:bodyPr anchor="b"/>
          <a:lstStyle/>
          <a:p>
            <a:pPr eaLnBrk="1" hangingPunct="1"/>
            <a:r>
              <a:rPr lang="en-US" sz="3600">
                <a:ea typeface="ＭＳ Ｐゴシック" charset="0"/>
              </a:rPr>
              <a:t>Estimated Annual Global Economic Values of Ecological Services Provided by Forests</a:t>
            </a:r>
          </a:p>
        </p:txBody>
      </p:sp>
      <p:pic>
        <p:nvPicPr>
          <p:cNvPr id="14340" name="Picture 4" descr="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752600"/>
            <a:ext cx="676275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341" name="Rectangle 5"/>
          <p:cNvSpPr>
            <a:spLocks noChangeArrowheads="1"/>
          </p:cNvSpPr>
          <p:nvPr/>
        </p:nvSpPr>
        <p:spPr bwMode="auto">
          <a:xfrm>
            <a:off x="7983538" y="6584950"/>
            <a:ext cx="11763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82058" tIns="41029" rIns="82058" bIns="41029">
            <a:spAutoFit/>
          </a:bodyPr>
          <a:lstStyle/>
          <a:p>
            <a:pPr algn="r" defTabSz="820738">
              <a:defRPr/>
            </a:pPr>
            <a:r>
              <a:rPr lang="en-US" sz="1200" b="1">
                <a:cs typeface="Arial" charset="0"/>
              </a:rPr>
              <a:t>Fig. 10-A, p. 221</a:t>
            </a:r>
          </a:p>
        </p:txBody>
      </p:sp>
    </p:spTree>
    <p:extLst>
      <p:ext uri="{BB962C8B-B14F-4D97-AF65-F5344CB8AC3E}">
        <p14:creationId xmlns:p14="http://schemas.microsoft.com/office/powerpoint/2010/main" val="327117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ea typeface="ＭＳ Ｐゴシック" charset="0"/>
              </a:rPr>
              <a:t>Global Forest Watch</a:t>
            </a:r>
          </a:p>
        </p:txBody>
      </p:sp>
      <p:sp>
        <p:nvSpPr>
          <p:cNvPr id="15362" name="Content Placeholder 2"/>
          <p:cNvSpPr>
            <a:spLocks noGrp="1"/>
          </p:cNvSpPr>
          <p:nvPr>
            <p:ph idx="1"/>
          </p:nvPr>
        </p:nvSpPr>
        <p:spPr>
          <a:xfrm>
            <a:off x="76200" y="1600200"/>
            <a:ext cx="8915400" cy="5029200"/>
          </a:xfrm>
        </p:spPr>
        <p:txBody>
          <a:bodyPr/>
          <a:lstStyle/>
          <a:p>
            <a:r>
              <a:rPr lang="en-US" dirty="0">
                <a:ea typeface="ＭＳ Ｐゴシック" charset="0"/>
              </a:rPr>
              <a:t>230 million hectares of trees lost between 2000 and 2012 alone!</a:t>
            </a:r>
          </a:p>
          <a:p>
            <a:endParaRPr lang="en-US" sz="1200" dirty="0">
              <a:ea typeface="ＭＳ Ｐゴシック" charset="0"/>
            </a:endParaRPr>
          </a:p>
          <a:p>
            <a:r>
              <a:rPr lang="en-US" b="1" dirty="0">
                <a:solidFill>
                  <a:srgbClr val="1A7016"/>
                </a:solidFill>
                <a:ea typeface="ＭＳ Ｐゴシック" charset="0"/>
              </a:rPr>
              <a:t>Hectare: </a:t>
            </a:r>
            <a:r>
              <a:rPr lang="en-US" dirty="0">
                <a:ea typeface="ＭＳ Ｐゴシック" charset="0"/>
              </a:rPr>
              <a:t>a metric unit, equal to 100 square </a:t>
            </a:r>
            <a:r>
              <a:rPr lang="en-US" dirty="0" smtClean="0">
                <a:ea typeface="ＭＳ Ｐゴシック" charset="0"/>
              </a:rPr>
              <a:t>acres</a:t>
            </a:r>
          </a:p>
          <a:p>
            <a:r>
              <a:rPr lang="en-US" dirty="0" smtClean="0">
                <a:ea typeface="ＭＳ Ｐゴシック" charset="0"/>
              </a:rPr>
              <a:t>Greatest rate of deforestation currently in Asia</a:t>
            </a:r>
            <a:endParaRPr lang="en-US" dirty="0">
              <a:ea typeface="ＭＳ Ｐゴシック" charset="0"/>
            </a:endParaRPr>
          </a:p>
        </p:txBody>
      </p:sp>
      <p:pic>
        <p:nvPicPr>
          <p:cNvPr id="15363" name="Picture 4" descr="Global Forest Watch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12" y="4056327"/>
            <a:ext cx="4701988" cy="24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41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charset="0"/>
              </a:rPr>
              <a:t>How does deforestation lead to enhanced climate change?</a:t>
            </a:r>
            <a:endParaRPr lang="en-US" dirty="0"/>
          </a:p>
        </p:txBody>
      </p:sp>
      <p:sp>
        <p:nvSpPr>
          <p:cNvPr id="3" name="Content Placeholder 2"/>
          <p:cNvSpPr>
            <a:spLocks noGrp="1"/>
          </p:cNvSpPr>
          <p:nvPr>
            <p:ph idx="1"/>
          </p:nvPr>
        </p:nvSpPr>
        <p:spPr/>
        <p:txBody>
          <a:bodyPr/>
          <a:lstStyle/>
          <a:p>
            <a:r>
              <a:rPr lang="en-US" dirty="0">
                <a:ea typeface="ＭＳ Ｐゴシック" charset="0"/>
              </a:rPr>
              <a:t>Less Photosynthesis = less CO</a:t>
            </a:r>
            <a:r>
              <a:rPr lang="en-US" sz="1800" dirty="0">
                <a:ea typeface="ＭＳ Ｐゴシック" charset="0"/>
              </a:rPr>
              <a:t>2</a:t>
            </a:r>
            <a:r>
              <a:rPr lang="en-US" dirty="0">
                <a:ea typeface="ＭＳ Ｐゴシック" charset="0"/>
              </a:rPr>
              <a:t> absorbed</a:t>
            </a:r>
          </a:p>
          <a:p>
            <a:r>
              <a:rPr lang="en-US" dirty="0">
                <a:ea typeface="ＭＳ Ｐゴシック" charset="0"/>
              </a:rPr>
              <a:t>More leaf litter= more CO</a:t>
            </a:r>
            <a:r>
              <a:rPr lang="en-US" sz="1800" dirty="0">
                <a:ea typeface="ＭＳ Ｐゴシック" charset="0"/>
              </a:rPr>
              <a:t>2</a:t>
            </a:r>
            <a:r>
              <a:rPr lang="en-US" dirty="0">
                <a:ea typeface="ＭＳ Ｐゴシック" charset="0"/>
              </a:rPr>
              <a:t> released during decay</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68861"/>
            <a:ext cx="494188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59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a:t>
            </a:r>
            <a:endParaRPr lang="en-US" dirty="0"/>
          </a:p>
        </p:txBody>
      </p:sp>
      <p:sp>
        <p:nvSpPr>
          <p:cNvPr id="3" name="Content Placeholder 2"/>
          <p:cNvSpPr>
            <a:spLocks noGrp="1"/>
          </p:cNvSpPr>
          <p:nvPr>
            <p:ph idx="1"/>
          </p:nvPr>
        </p:nvSpPr>
        <p:spPr/>
        <p:txBody>
          <a:bodyPr/>
          <a:lstStyle/>
          <a:p>
            <a:r>
              <a:rPr lang="en-US" dirty="0" smtClean="0"/>
              <a:t>What are the main uses of public lands in the US?</a:t>
            </a:r>
            <a:endParaRPr lang="en-US" dirty="0"/>
          </a:p>
        </p:txBody>
      </p:sp>
    </p:spTree>
    <p:extLst>
      <p:ext uri="{BB962C8B-B14F-4D97-AF65-F5344CB8AC3E}">
        <p14:creationId xmlns:p14="http://schemas.microsoft.com/office/powerpoint/2010/main" val="3005493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Lecture</a:t>
            </a:r>
          </a:p>
          <a:p>
            <a:r>
              <a:rPr lang="en-US" dirty="0" smtClean="0"/>
              <a:t>Pass Back Midterms and U.N. Reports</a:t>
            </a:r>
            <a:endParaRPr lang="en-US" dirty="0" smtClean="0"/>
          </a:p>
          <a:p>
            <a:r>
              <a:rPr lang="en-US" dirty="0" smtClean="0"/>
              <a:t>Reading</a:t>
            </a:r>
          </a:p>
          <a:p>
            <a:r>
              <a:rPr lang="en-US" u="sng" dirty="0" smtClean="0"/>
              <a:t>Reminders:</a:t>
            </a:r>
          </a:p>
          <a:p>
            <a:pPr lvl="1"/>
            <a:r>
              <a:rPr lang="en-US" dirty="0" smtClean="0"/>
              <a:t>Come up at lunch TODAY if you were absent on Friday</a:t>
            </a:r>
          </a:p>
          <a:p>
            <a:pPr lvl="1"/>
            <a:r>
              <a:rPr lang="en-US" dirty="0" smtClean="0"/>
              <a:t>Pick up Barron’s review book after school</a:t>
            </a:r>
          </a:p>
          <a:p>
            <a:endParaRPr lang="en-US" dirty="0"/>
          </a:p>
        </p:txBody>
      </p:sp>
    </p:spTree>
    <p:extLst>
      <p:ext uri="{BB962C8B-B14F-4D97-AF65-F5344CB8AC3E}">
        <p14:creationId xmlns:p14="http://schemas.microsoft.com/office/powerpoint/2010/main" val="20607881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chor="b">
            <a:normAutofit fontScale="90000"/>
          </a:bodyPr>
          <a:lstStyle/>
          <a:p>
            <a:pPr eaLnBrk="1" hangingPunct="1"/>
            <a:r>
              <a:rPr lang="en-US" dirty="0">
                <a:ea typeface="ＭＳ Ｐゴシック" charset="0"/>
              </a:rPr>
              <a:t>Forests Vary in Their Make-Up, </a:t>
            </a:r>
            <a:br>
              <a:rPr lang="en-US" dirty="0">
                <a:ea typeface="ＭＳ Ｐゴシック" charset="0"/>
              </a:rPr>
            </a:br>
            <a:r>
              <a:rPr lang="en-US" dirty="0">
                <a:ea typeface="ＭＳ Ｐゴシック" charset="0"/>
              </a:rPr>
              <a:t>Age, and Origins</a:t>
            </a:r>
          </a:p>
        </p:txBody>
      </p:sp>
      <p:sp>
        <p:nvSpPr>
          <p:cNvPr id="20482" name="Rectangle 3"/>
          <p:cNvSpPr>
            <a:spLocks noGrp="1" noChangeArrowheads="1"/>
          </p:cNvSpPr>
          <p:nvPr>
            <p:ph type="body" idx="1"/>
          </p:nvPr>
        </p:nvSpPr>
        <p:spPr>
          <a:xfrm>
            <a:off x="38100" y="1524000"/>
            <a:ext cx="6972300" cy="4724400"/>
          </a:xfrm>
        </p:spPr>
        <p:txBody>
          <a:bodyPr>
            <a:normAutofit fontScale="85000" lnSpcReduction="10000"/>
          </a:bodyPr>
          <a:lstStyle/>
          <a:p>
            <a:r>
              <a:rPr lang="en-US" b="1" dirty="0">
                <a:solidFill>
                  <a:srgbClr val="1F881A"/>
                </a:solidFill>
                <a:ea typeface="ＭＳ Ｐゴシック" charset="0"/>
              </a:rPr>
              <a:t>Old-</a:t>
            </a:r>
            <a:r>
              <a:rPr lang="en-US" b="1" dirty="0" smtClean="0">
                <a:solidFill>
                  <a:srgbClr val="1F881A"/>
                </a:solidFill>
                <a:ea typeface="ＭＳ Ｐゴシック" charset="0"/>
              </a:rPr>
              <a:t>growth, virgin forests, </a:t>
            </a:r>
            <a:r>
              <a:rPr lang="en-US" dirty="0">
                <a:ea typeface="ＭＳ Ｐゴシック" charset="0"/>
              </a:rPr>
              <a:t>or</a:t>
            </a:r>
            <a:r>
              <a:rPr lang="en-US" b="1" dirty="0">
                <a:solidFill>
                  <a:srgbClr val="1F881A"/>
                </a:solidFill>
                <a:ea typeface="ＭＳ Ｐゴシック" charset="0"/>
              </a:rPr>
              <a:t> primary forest</a:t>
            </a:r>
            <a:r>
              <a:rPr lang="en-US" dirty="0">
                <a:ea typeface="ＭＳ Ｐゴシック" charset="0"/>
              </a:rPr>
              <a:t> (36%)</a:t>
            </a:r>
          </a:p>
          <a:p>
            <a:pPr lvl="1"/>
            <a:r>
              <a:rPr lang="en-US" dirty="0">
                <a:ea typeface="ＭＳ Ｐゴシック" charset="0"/>
              </a:rPr>
              <a:t>Undisturbed for 100s of </a:t>
            </a:r>
            <a:r>
              <a:rPr lang="en-US" dirty="0" smtClean="0">
                <a:ea typeface="ＭＳ Ｐゴシック" charset="0"/>
              </a:rPr>
              <a:t>years</a:t>
            </a:r>
          </a:p>
          <a:p>
            <a:pPr lvl="1"/>
            <a:r>
              <a:rPr lang="en-US" dirty="0" smtClean="0">
                <a:ea typeface="ＭＳ Ｐゴシック" charset="0"/>
              </a:rPr>
              <a:t>Large numbers of standing trees and fallen logs</a:t>
            </a:r>
            <a:endParaRPr lang="en-US" dirty="0">
              <a:ea typeface="ＭＳ Ｐゴシック" charset="0"/>
            </a:endParaRPr>
          </a:p>
          <a:p>
            <a:pPr lvl="1"/>
            <a:r>
              <a:rPr lang="en-US" dirty="0">
                <a:ea typeface="ＭＳ Ｐゴシック" charset="0"/>
              </a:rPr>
              <a:t>Reservoirs of biodiversity</a:t>
            </a:r>
          </a:p>
          <a:p>
            <a:pPr>
              <a:buFont typeface="Times" charset="0"/>
              <a:buNone/>
            </a:pPr>
            <a:endParaRPr lang="en-US" sz="1200" b="1" dirty="0">
              <a:solidFill>
                <a:srgbClr val="1F881A"/>
              </a:solidFill>
              <a:ea typeface="ＭＳ Ｐゴシック" charset="0"/>
            </a:endParaRPr>
          </a:p>
          <a:p>
            <a:r>
              <a:rPr lang="en-US" b="1" dirty="0">
                <a:solidFill>
                  <a:srgbClr val="1F881A"/>
                </a:solidFill>
                <a:ea typeface="ＭＳ Ｐゴシック" charset="0"/>
              </a:rPr>
              <a:t>Second-growth forest</a:t>
            </a:r>
            <a:r>
              <a:rPr lang="en-US" dirty="0">
                <a:ea typeface="ＭＳ Ｐゴシック" charset="0"/>
              </a:rPr>
              <a:t> (60%)</a:t>
            </a:r>
          </a:p>
          <a:p>
            <a:pPr lvl="1"/>
            <a:r>
              <a:rPr lang="en-US" dirty="0">
                <a:ea typeface="ＭＳ Ｐゴシック" charset="0"/>
              </a:rPr>
              <a:t>Secondary ecological succession</a:t>
            </a:r>
          </a:p>
          <a:p>
            <a:pPr eaLnBrk="1" hangingPunct="1"/>
            <a:endParaRPr lang="en-US" sz="1200" dirty="0">
              <a:ea typeface="ＭＳ Ｐゴシック" charset="0"/>
            </a:endParaRPr>
          </a:p>
          <a:p>
            <a:pPr eaLnBrk="1" hangingPunct="1"/>
            <a:r>
              <a:rPr lang="en-US" b="1" dirty="0">
                <a:solidFill>
                  <a:srgbClr val="1F881A"/>
                </a:solidFill>
                <a:ea typeface="ＭＳ Ｐゴシック" charset="0"/>
              </a:rPr>
              <a:t>Tree plantation</a:t>
            </a:r>
            <a:r>
              <a:rPr lang="en-US" dirty="0">
                <a:ea typeface="ＭＳ Ｐゴシック" charset="0"/>
              </a:rPr>
              <a:t>, (</a:t>
            </a:r>
            <a:r>
              <a:rPr lang="en-US" b="1" dirty="0">
                <a:solidFill>
                  <a:srgbClr val="1F881A"/>
                </a:solidFill>
                <a:ea typeface="ＭＳ Ｐゴシック" charset="0"/>
              </a:rPr>
              <a:t>tree farm</a:t>
            </a:r>
            <a:r>
              <a:rPr lang="en-US" dirty="0">
                <a:ea typeface="ＭＳ Ｐゴシック" charset="0"/>
              </a:rPr>
              <a:t>,</a:t>
            </a:r>
            <a:r>
              <a:rPr lang="en-US" b="1" dirty="0">
                <a:solidFill>
                  <a:srgbClr val="1F881A"/>
                </a:solidFill>
                <a:ea typeface="ＭＳ Ｐゴシック" charset="0"/>
              </a:rPr>
              <a:t> commercial forest</a:t>
            </a:r>
            <a:r>
              <a:rPr lang="en-US" dirty="0">
                <a:ea typeface="ＭＳ Ｐゴシック" charset="0"/>
              </a:rPr>
              <a:t>) (4%)</a:t>
            </a:r>
          </a:p>
          <a:p>
            <a:pPr lvl="1" eaLnBrk="1" hangingPunct="1"/>
            <a:r>
              <a:rPr lang="en-US" dirty="0">
                <a:ea typeface="ＭＳ Ｐゴシック" charset="0"/>
              </a:rPr>
              <a:t>May supply most industrial wood in the future</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066800"/>
            <a:ext cx="18240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55828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U.N. Growth reports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Glows:</a:t>
            </a:r>
          </a:p>
          <a:p>
            <a:pPr lvl="1"/>
            <a:r>
              <a:rPr lang="en-US" dirty="0" smtClean="0"/>
              <a:t>Reading the rubric and following specific format of report </a:t>
            </a:r>
          </a:p>
          <a:p>
            <a:pPr lvl="1"/>
            <a:r>
              <a:rPr lang="en-US" dirty="0" smtClean="0"/>
              <a:t>In text citations</a:t>
            </a:r>
          </a:p>
          <a:p>
            <a:pPr lvl="1"/>
            <a:r>
              <a:rPr lang="en-US" dirty="0" smtClean="0"/>
              <a:t>Variety of sources</a:t>
            </a:r>
          </a:p>
          <a:p>
            <a:r>
              <a:rPr lang="en-US" dirty="0" smtClean="0"/>
              <a:t>Grows:</a:t>
            </a:r>
          </a:p>
          <a:p>
            <a:pPr lvl="1"/>
            <a:r>
              <a:rPr lang="en-US" dirty="0" smtClean="0"/>
              <a:t>Organization</a:t>
            </a:r>
          </a:p>
          <a:p>
            <a:r>
              <a:rPr lang="en-US" dirty="0" smtClean="0"/>
              <a:t>Shout outs:</a:t>
            </a:r>
          </a:p>
          <a:p>
            <a:pPr lvl="1"/>
            <a:r>
              <a:rPr lang="en-US" dirty="0" smtClean="0"/>
              <a:t>Innovative solution: </a:t>
            </a:r>
            <a:r>
              <a:rPr lang="en-US" dirty="0" err="1" smtClean="0"/>
              <a:t>Rahila</a:t>
            </a:r>
            <a:endParaRPr lang="en-US" dirty="0" smtClean="0"/>
          </a:p>
          <a:p>
            <a:pPr lvl="1"/>
            <a:r>
              <a:rPr lang="en-US" dirty="0" smtClean="0"/>
              <a:t>Organization: </a:t>
            </a:r>
            <a:r>
              <a:rPr lang="en-US" dirty="0" err="1" smtClean="0"/>
              <a:t>Mahnoor</a:t>
            </a:r>
            <a:endParaRPr lang="en-US" dirty="0" smtClean="0"/>
          </a:p>
          <a:p>
            <a:pPr lvl="1"/>
            <a:r>
              <a:rPr lang="en-US" dirty="0" smtClean="0"/>
              <a:t>Quantity and quality of research: </a:t>
            </a:r>
            <a:r>
              <a:rPr lang="en-US" dirty="0" err="1" smtClean="0"/>
              <a:t>Rimsha</a:t>
            </a:r>
            <a:r>
              <a:rPr lang="en-US" dirty="0" smtClean="0"/>
              <a:t> and </a:t>
            </a:r>
            <a:r>
              <a:rPr lang="en-US" dirty="0" err="1" smtClean="0"/>
              <a:t>Ramlah</a:t>
            </a:r>
            <a:endParaRPr lang="en-US" dirty="0"/>
          </a:p>
        </p:txBody>
      </p:sp>
    </p:spTree>
    <p:extLst>
      <p:ext uri="{BB962C8B-B14F-4D97-AF65-F5344CB8AC3E}">
        <p14:creationId xmlns:p14="http://schemas.microsoft.com/office/powerpoint/2010/main" val="11232159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Read until page 273 in the textbook (stop right before “residential land use is expanding”)</a:t>
            </a:r>
            <a:endParaRPr lang="en-US" dirty="0"/>
          </a:p>
        </p:txBody>
      </p:sp>
    </p:spTree>
    <p:extLst>
      <p:ext uri="{BB962C8B-B14F-4D97-AF65-F5344CB8AC3E}">
        <p14:creationId xmlns:p14="http://schemas.microsoft.com/office/powerpoint/2010/main" val="1665024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89"/>
            <a:ext cx="8229600" cy="1143000"/>
          </a:xfrm>
        </p:spPr>
        <p:txBody>
          <a:bodyPr/>
          <a:lstStyle/>
          <a:p>
            <a:r>
              <a:rPr lang="en-US" dirty="0" smtClean="0"/>
              <a:t>Unit 8: Land and Food</a:t>
            </a:r>
            <a:endParaRPr lang="en-US" dirty="0"/>
          </a:p>
        </p:txBody>
      </p:sp>
      <p:sp>
        <p:nvSpPr>
          <p:cNvPr id="3" name="Content Placeholder 2"/>
          <p:cNvSpPr>
            <a:spLocks noGrp="1"/>
          </p:cNvSpPr>
          <p:nvPr>
            <p:ph idx="1"/>
          </p:nvPr>
        </p:nvSpPr>
        <p:spPr>
          <a:xfrm>
            <a:off x="457200" y="1006811"/>
            <a:ext cx="8229600" cy="4525963"/>
          </a:xfrm>
        </p:spPr>
        <p:txBody>
          <a:bodyPr>
            <a:normAutofit lnSpcReduction="10000"/>
          </a:bodyPr>
          <a:lstStyle/>
          <a:p>
            <a:r>
              <a:rPr lang="en-US" dirty="0" smtClean="0"/>
              <a:t>~ 2 weeks</a:t>
            </a:r>
          </a:p>
          <a:p>
            <a:r>
              <a:rPr lang="en-US" dirty="0" smtClean="0"/>
              <a:t>Ch. 10 and 11</a:t>
            </a:r>
          </a:p>
          <a:p>
            <a:r>
              <a:rPr lang="en-US" dirty="0" smtClean="0"/>
              <a:t>Soil Salinization Inquiry lab</a:t>
            </a:r>
          </a:p>
          <a:p>
            <a:r>
              <a:rPr lang="en-US" dirty="0" smtClean="0"/>
              <a:t>EQs:</a:t>
            </a:r>
          </a:p>
          <a:p>
            <a:pPr lvl="1"/>
            <a:r>
              <a:rPr lang="en-US" dirty="0"/>
              <a:t>How does agriculture and our food choices impact the environment</a:t>
            </a:r>
            <a:r>
              <a:rPr lang="en-US" dirty="0" smtClean="0"/>
              <a:t>?</a:t>
            </a:r>
            <a:r>
              <a:rPr lang="en-US" dirty="0"/>
              <a:t> </a:t>
            </a:r>
          </a:p>
          <a:p>
            <a:pPr lvl="1"/>
            <a:r>
              <a:rPr lang="en-US" dirty="0"/>
              <a:t>What role do GMOs play in feeding the world</a:t>
            </a:r>
            <a:r>
              <a:rPr lang="en-US" dirty="0" smtClean="0"/>
              <a:t>?</a:t>
            </a:r>
          </a:p>
          <a:p>
            <a:pPr lvl="1"/>
            <a:r>
              <a:rPr lang="en-US" dirty="0" smtClean="0"/>
              <a:t>Current event presentations: </a:t>
            </a:r>
            <a:r>
              <a:rPr lang="en-US" dirty="0" err="1" smtClean="0"/>
              <a:t>Mahnoor</a:t>
            </a:r>
            <a:r>
              <a:rPr lang="en-US" dirty="0" smtClean="0"/>
              <a:t> and </a:t>
            </a:r>
            <a:r>
              <a:rPr lang="en-US" dirty="0" err="1" smtClean="0"/>
              <a:t>Wyllana</a:t>
            </a:r>
            <a:r>
              <a:rPr lang="en-US" dirty="0" smtClean="0"/>
              <a:t> on Feb. 23</a:t>
            </a:r>
            <a:r>
              <a:rPr lang="en-US" baseline="30000" dirty="0" smtClean="0"/>
              <a:t>rd</a:t>
            </a:r>
            <a:r>
              <a:rPr lang="en-US" dirty="0" smtClean="0"/>
              <a:t> </a:t>
            </a:r>
            <a:endParaRPr lang="en-US" dirty="0"/>
          </a:p>
          <a:p>
            <a:pPr lvl="1"/>
            <a:endParaRPr lang="en-US" dirty="0"/>
          </a:p>
        </p:txBody>
      </p:sp>
      <p:pic>
        <p:nvPicPr>
          <p:cNvPr id="4" name="Picture 3"/>
          <p:cNvPicPr>
            <a:picLocks noChangeAspect="1"/>
          </p:cNvPicPr>
          <p:nvPr/>
        </p:nvPicPr>
        <p:blipFill>
          <a:blip r:embed="rId2"/>
          <a:stretch>
            <a:fillRect/>
          </a:stretch>
        </p:blipFill>
        <p:spPr>
          <a:xfrm>
            <a:off x="6723529" y="5385388"/>
            <a:ext cx="2420471" cy="1453469"/>
          </a:xfrm>
          <a:prstGeom prst="rect">
            <a:avLst/>
          </a:prstGeom>
        </p:spPr>
      </p:pic>
    </p:spTree>
    <p:extLst>
      <p:ext uri="{BB962C8B-B14F-4D97-AF65-F5344CB8AC3E}">
        <p14:creationId xmlns:p14="http://schemas.microsoft.com/office/powerpoint/2010/main" val="21669243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of the Commons</a:t>
            </a:r>
            <a:endParaRPr lang="en-US" dirty="0"/>
          </a:p>
        </p:txBody>
      </p:sp>
      <p:sp>
        <p:nvSpPr>
          <p:cNvPr id="3" name="Content Placeholder 2"/>
          <p:cNvSpPr>
            <a:spLocks noGrp="1"/>
          </p:cNvSpPr>
          <p:nvPr>
            <p:ph idx="1"/>
          </p:nvPr>
        </p:nvSpPr>
        <p:spPr/>
        <p:txBody>
          <a:bodyPr/>
          <a:lstStyle/>
          <a:p>
            <a:r>
              <a:rPr lang="en-US" dirty="0" smtClean="0"/>
              <a:t>Paper published by Garret Hardin in 1968</a:t>
            </a:r>
          </a:p>
          <a:p>
            <a:r>
              <a:rPr lang="en-US" dirty="0" smtClean="0"/>
              <a:t>Shared, limited resource becomes depleted because people act from self-interest for short-term gain</a:t>
            </a:r>
          </a:p>
          <a:p>
            <a:r>
              <a:rPr lang="en-US" dirty="0" smtClean="0"/>
              <a:t>Product of scarcity and ownership</a:t>
            </a:r>
            <a:endParaRPr lang="en-US" dirty="0"/>
          </a:p>
        </p:txBody>
      </p:sp>
      <p:pic>
        <p:nvPicPr>
          <p:cNvPr id="4" name="Picture 3"/>
          <p:cNvPicPr>
            <a:picLocks noChangeAspect="1"/>
          </p:cNvPicPr>
          <p:nvPr/>
        </p:nvPicPr>
        <p:blipFill>
          <a:blip r:embed="rId2"/>
          <a:stretch>
            <a:fillRect/>
          </a:stretch>
        </p:blipFill>
        <p:spPr>
          <a:xfrm>
            <a:off x="941295" y="4940299"/>
            <a:ext cx="3735294" cy="1848233"/>
          </a:xfrm>
          <a:prstGeom prst="rect">
            <a:avLst/>
          </a:prstGeom>
        </p:spPr>
      </p:pic>
      <p:pic>
        <p:nvPicPr>
          <p:cNvPr id="5" name="Picture 4"/>
          <p:cNvPicPr>
            <a:picLocks noChangeAspect="1"/>
          </p:cNvPicPr>
          <p:nvPr/>
        </p:nvPicPr>
        <p:blipFill>
          <a:blip r:embed="rId3"/>
          <a:stretch>
            <a:fillRect/>
          </a:stretch>
        </p:blipFill>
        <p:spPr>
          <a:xfrm>
            <a:off x="5513293" y="4940299"/>
            <a:ext cx="2525059" cy="1701950"/>
          </a:xfrm>
          <a:prstGeom prst="rect">
            <a:avLst/>
          </a:prstGeom>
        </p:spPr>
      </p:pic>
    </p:spTree>
    <p:extLst>
      <p:ext uri="{BB962C8B-B14F-4D97-AF65-F5344CB8AC3E}">
        <p14:creationId xmlns:p14="http://schemas.microsoft.com/office/powerpoint/2010/main" val="2089509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a:t>
            </a:r>
            <a:endParaRPr lang="en-US" dirty="0"/>
          </a:p>
        </p:txBody>
      </p:sp>
      <p:sp>
        <p:nvSpPr>
          <p:cNvPr id="3" name="Content Placeholder 2"/>
          <p:cNvSpPr>
            <a:spLocks noGrp="1"/>
          </p:cNvSpPr>
          <p:nvPr>
            <p:ph idx="1"/>
          </p:nvPr>
        </p:nvSpPr>
        <p:spPr/>
        <p:txBody>
          <a:bodyPr/>
          <a:lstStyle/>
          <a:p>
            <a:r>
              <a:rPr lang="en-US" dirty="0" smtClean="0"/>
              <a:t>Cost of benefit of a good not included in the price</a:t>
            </a:r>
          </a:p>
          <a:p>
            <a:r>
              <a:rPr lang="en-US" dirty="0" smtClean="0"/>
              <a:t>Negative externalities</a:t>
            </a:r>
            <a:r>
              <a:rPr lang="en-US" dirty="0" smtClean="0">
                <a:sym typeface="Wingdings"/>
              </a:rPr>
              <a:t> serious environmental damage</a:t>
            </a:r>
            <a:endParaRPr lang="en-US" dirty="0"/>
          </a:p>
        </p:txBody>
      </p:sp>
      <p:pic>
        <p:nvPicPr>
          <p:cNvPr id="4" name="Picture 3"/>
          <p:cNvPicPr>
            <a:picLocks noChangeAspect="1"/>
          </p:cNvPicPr>
          <p:nvPr/>
        </p:nvPicPr>
        <p:blipFill>
          <a:blip r:embed="rId2"/>
          <a:stretch>
            <a:fillRect/>
          </a:stretch>
        </p:blipFill>
        <p:spPr>
          <a:xfrm>
            <a:off x="5854700" y="4394200"/>
            <a:ext cx="3289300" cy="2463800"/>
          </a:xfrm>
          <a:prstGeom prst="rect">
            <a:avLst/>
          </a:prstGeom>
        </p:spPr>
      </p:pic>
    </p:spTree>
    <p:extLst>
      <p:ext uri="{BB962C8B-B14F-4D97-AF65-F5344CB8AC3E}">
        <p14:creationId xmlns:p14="http://schemas.microsoft.com/office/powerpoint/2010/main" val="2105964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Content Placeholder 2"/>
          <p:cNvSpPr>
            <a:spLocks noGrp="1"/>
          </p:cNvSpPr>
          <p:nvPr>
            <p:ph idx="1"/>
          </p:nvPr>
        </p:nvSpPr>
        <p:spPr/>
        <p:txBody>
          <a:bodyPr/>
          <a:lstStyle/>
          <a:p>
            <a:r>
              <a:rPr lang="en-US" dirty="0" smtClean="0"/>
              <a:t>How is the tragedy of the commons related to externalities?</a:t>
            </a:r>
            <a:endParaRPr lang="en-US" dirty="0"/>
          </a:p>
        </p:txBody>
      </p:sp>
    </p:spTree>
    <p:extLst>
      <p:ext uri="{BB962C8B-B14F-4D97-AF65-F5344CB8AC3E}">
        <p14:creationId xmlns:p14="http://schemas.microsoft.com/office/powerpoint/2010/main" val="179583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49"/>
            <a:ext cx="8229600" cy="1143000"/>
          </a:xfrm>
        </p:spPr>
        <p:txBody>
          <a:bodyPr/>
          <a:lstStyle/>
          <a:p>
            <a:r>
              <a:rPr lang="en-US" dirty="0" smtClean="0"/>
              <a:t>Maximum Sustainable Yield</a:t>
            </a:r>
            <a:endParaRPr lang="en-US" dirty="0"/>
          </a:p>
        </p:txBody>
      </p:sp>
      <p:sp>
        <p:nvSpPr>
          <p:cNvPr id="3" name="Content Placeholder 2"/>
          <p:cNvSpPr>
            <a:spLocks noGrp="1"/>
          </p:cNvSpPr>
          <p:nvPr>
            <p:ph idx="1"/>
          </p:nvPr>
        </p:nvSpPr>
        <p:spPr>
          <a:xfrm>
            <a:off x="457200" y="1078753"/>
            <a:ext cx="8229600" cy="4525963"/>
          </a:xfrm>
        </p:spPr>
        <p:txBody>
          <a:bodyPr>
            <a:normAutofit/>
          </a:bodyPr>
          <a:lstStyle/>
          <a:p>
            <a:r>
              <a:rPr lang="en-US" sz="2800" dirty="0" smtClean="0"/>
              <a:t>Maximum amount of resource that can be harvested without compromising the future availability of the resource. </a:t>
            </a:r>
          </a:p>
          <a:p>
            <a:r>
              <a:rPr lang="en-US" sz="2800" dirty="0" smtClean="0"/>
              <a:t>In theory, MSY should be about half of carrying capacity</a:t>
            </a:r>
          </a:p>
        </p:txBody>
      </p:sp>
      <p:pic>
        <p:nvPicPr>
          <p:cNvPr id="4" name="Picture 3"/>
          <p:cNvPicPr>
            <a:picLocks noChangeAspect="1"/>
          </p:cNvPicPr>
          <p:nvPr/>
        </p:nvPicPr>
        <p:blipFill>
          <a:blip r:embed="rId2"/>
          <a:stretch>
            <a:fillRect/>
          </a:stretch>
        </p:blipFill>
        <p:spPr>
          <a:xfrm>
            <a:off x="2046941" y="4349774"/>
            <a:ext cx="2525059" cy="2508225"/>
          </a:xfrm>
          <a:prstGeom prst="rect">
            <a:avLst/>
          </a:prstGeom>
        </p:spPr>
      </p:pic>
      <p:pic>
        <p:nvPicPr>
          <p:cNvPr id="5" name="Picture 4"/>
          <p:cNvPicPr>
            <a:picLocks noChangeAspect="1"/>
          </p:cNvPicPr>
          <p:nvPr/>
        </p:nvPicPr>
        <p:blipFill>
          <a:blip r:embed="rId3"/>
          <a:stretch>
            <a:fillRect/>
          </a:stretch>
        </p:blipFill>
        <p:spPr>
          <a:xfrm>
            <a:off x="5707528" y="4527176"/>
            <a:ext cx="2599765" cy="1949824"/>
          </a:xfrm>
          <a:prstGeom prst="rect">
            <a:avLst/>
          </a:prstGeom>
        </p:spPr>
      </p:pic>
    </p:spTree>
    <p:extLst>
      <p:ext uri="{BB962C8B-B14F-4D97-AF65-F5344CB8AC3E}">
        <p14:creationId xmlns:p14="http://schemas.microsoft.com/office/powerpoint/2010/main" val="2872317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Categories of Public Lands</a:t>
            </a:r>
            <a:endParaRPr lang="en-US" dirty="0"/>
          </a:p>
        </p:txBody>
      </p:sp>
      <p:sp>
        <p:nvSpPr>
          <p:cNvPr id="3" name="Content Placeholder 2"/>
          <p:cNvSpPr>
            <a:spLocks noGrp="1"/>
          </p:cNvSpPr>
          <p:nvPr>
            <p:ph idx="1"/>
          </p:nvPr>
        </p:nvSpPr>
        <p:spPr/>
        <p:txBody>
          <a:bodyPr/>
          <a:lstStyle/>
          <a:p>
            <a:r>
              <a:rPr lang="en-US" dirty="0" smtClean="0"/>
              <a:t>National Parks: </a:t>
            </a:r>
          </a:p>
          <a:p>
            <a:pPr lvl="1"/>
            <a:r>
              <a:rPr lang="en-US" dirty="0" smtClean="0"/>
              <a:t>Can be used for education, scientific or recreational use</a:t>
            </a:r>
          </a:p>
          <a:p>
            <a:pPr lvl="1"/>
            <a:r>
              <a:rPr lang="en-US" dirty="0" smtClean="0"/>
              <a:t>Not used for extraction of natural resources</a:t>
            </a:r>
          </a:p>
          <a:p>
            <a:r>
              <a:rPr lang="en-US" dirty="0" smtClean="0"/>
              <a:t>Managed Resource Protected Areas:	</a:t>
            </a:r>
          </a:p>
          <a:p>
            <a:pPr lvl="1"/>
            <a:r>
              <a:rPr lang="en-US" dirty="0" smtClean="0"/>
              <a:t>Use of biological mineral and recreational resources in a sustainable way</a:t>
            </a:r>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6454590" y="5136251"/>
            <a:ext cx="2480234" cy="1563853"/>
          </a:xfrm>
          <a:prstGeom prst="rect">
            <a:avLst/>
          </a:prstGeom>
        </p:spPr>
      </p:pic>
    </p:spTree>
    <p:extLst>
      <p:ext uri="{BB962C8B-B14F-4D97-AF65-F5344CB8AC3E}">
        <p14:creationId xmlns:p14="http://schemas.microsoft.com/office/powerpoint/2010/main" val="206577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Categories of Public Lands</a:t>
            </a:r>
            <a:endParaRPr lang="en-US" dirty="0"/>
          </a:p>
        </p:txBody>
      </p:sp>
      <p:sp>
        <p:nvSpPr>
          <p:cNvPr id="3" name="Content Placeholder 2"/>
          <p:cNvSpPr>
            <a:spLocks noGrp="1"/>
          </p:cNvSpPr>
          <p:nvPr>
            <p:ph idx="1"/>
          </p:nvPr>
        </p:nvSpPr>
        <p:spPr/>
        <p:txBody>
          <a:bodyPr>
            <a:normAutofit/>
          </a:bodyPr>
          <a:lstStyle/>
          <a:p>
            <a:r>
              <a:rPr lang="en-US" dirty="0" smtClean="0"/>
              <a:t>Habitat/Species management areas: </a:t>
            </a:r>
          </a:p>
          <a:p>
            <a:pPr lvl="1"/>
            <a:r>
              <a:rPr lang="en-US" dirty="0" smtClean="0"/>
              <a:t>Managed to maintain biological communities</a:t>
            </a:r>
          </a:p>
          <a:p>
            <a:r>
              <a:rPr lang="en-US" dirty="0" smtClean="0"/>
              <a:t>Nature reserves and wilderness areas:</a:t>
            </a:r>
          </a:p>
          <a:p>
            <a:pPr lvl="1"/>
            <a:r>
              <a:rPr lang="en-US" dirty="0" smtClean="0"/>
              <a:t>Established to protect species and ecosystems</a:t>
            </a:r>
          </a:p>
          <a:p>
            <a:r>
              <a:rPr lang="en-US" dirty="0" smtClean="0"/>
              <a:t>Protected landscapes and seascapes</a:t>
            </a:r>
          </a:p>
          <a:p>
            <a:pPr lvl="1"/>
            <a:r>
              <a:rPr lang="en-US" dirty="0" smtClean="0"/>
              <a:t>Orchards, villages and beaches</a:t>
            </a:r>
          </a:p>
          <a:p>
            <a:r>
              <a:rPr lang="en-US" dirty="0" smtClean="0"/>
              <a:t>National monuments</a:t>
            </a:r>
          </a:p>
          <a:p>
            <a:pPr lvl="1"/>
            <a:r>
              <a:rPr lang="en-US" dirty="0" smtClean="0"/>
              <a:t>Protect land of cultural interest</a:t>
            </a:r>
            <a:endParaRPr lang="en-US" dirty="0"/>
          </a:p>
        </p:txBody>
      </p:sp>
      <p:pic>
        <p:nvPicPr>
          <p:cNvPr id="4" name="Picture 3"/>
          <p:cNvPicPr>
            <a:picLocks noChangeAspect="1"/>
          </p:cNvPicPr>
          <p:nvPr/>
        </p:nvPicPr>
        <p:blipFill>
          <a:blip r:embed="rId2"/>
          <a:stretch>
            <a:fillRect/>
          </a:stretch>
        </p:blipFill>
        <p:spPr>
          <a:xfrm>
            <a:off x="6685854" y="4960472"/>
            <a:ext cx="2458145" cy="1766792"/>
          </a:xfrm>
          <a:prstGeom prst="rect">
            <a:avLst/>
          </a:prstGeom>
        </p:spPr>
      </p:pic>
    </p:spTree>
    <p:extLst>
      <p:ext uri="{BB962C8B-B14F-4D97-AF65-F5344CB8AC3E}">
        <p14:creationId xmlns:p14="http://schemas.microsoft.com/office/powerpoint/2010/main" val="3213758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1759</TotalTime>
  <Words>757</Words>
  <Application>Microsoft Macintosh PowerPoint</Application>
  <PresentationFormat>On-screen Show (4:3)</PresentationFormat>
  <Paragraphs>133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SWBAT identify ways in which public lands are used.</vt:lpstr>
      <vt:lpstr>Agenda:</vt:lpstr>
      <vt:lpstr>Unit 8: Land and Food</vt:lpstr>
      <vt:lpstr>Tragedy of the Commons</vt:lpstr>
      <vt:lpstr>Externalities</vt:lpstr>
      <vt:lpstr>Turn and Talk</vt:lpstr>
      <vt:lpstr>Maximum Sustainable Yield</vt:lpstr>
      <vt:lpstr>International Categories of Public Lands</vt:lpstr>
      <vt:lpstr>International Categories of Public Lands</vt:lpstr>
      <vt:lpstr>Public Lands in the U.S.</vt:lpstr>
      <vt:lpstr>Public Lands in the U.S.</vt:lpstr>
      <vt:lpstr>Federal Agencies</vt:lpstr>
      <vt:lpstr>Rangelands</vt:lpstr>
      <vt:lpstr>Rangelands</vt:lpstr>
      <vt:lpstr>Forests</vt:lpstr>
      <vt:lpstr>Estimated Annual Global Economic Values of Ecological Services Provided by Forests</vt:lpstr>
      <vt:lpstr>Global Forest Watch</vt:lpstr>
      <vt:lpstr>How does deforestation lead to enhanced climate change?</vt:lpstr>
      <vt:lpstr>Checkpoint</vt:lpstr>
      <vt:lpstr>Forests Vary in Their Make-Up,  Age, and Origins</vt:lpstr>
      <vt:lpstr>Population U.N. Growth reports</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SWBAT identify ways in which public lands are used.</dc:title>
  <dc:creator>Kayla McDaniel</dc:creator>
  <cp:lastModifiedBy>Kayla McDaniel</cp:lastModifiedBy>
  <cp:revision>54</cp:revision>
  <dcterms:created xsi:type="dcterms:W3CDTF">2015-01-31T21:31:00Z</dcterms:created>
  <dcterms:modified xsi:type="dcterms:W3CDTF">2016-02-02T15:48:58Z</dcterms:modified>
</cp:coreProperties>
</file>