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9" r:id="rId3"/>
    <p:sldId id="271" r:id="rId4"/>
    <p:sldId id="272" r:id="rId5"/>
    <p:sldId id="268" r:id="rId6"/>
    <p:sldId id="259" r:id="rId7"/>
    <p:sldId id="260" r:id="rId8"/>
    <p:sldId id="265" r:id="rId9"/>
    <p:sldId id="261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9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15241B-1425-CA4B-91C4-DD3DFF2E8E5A}" type="datetimeFigureOut">
              <a:rPr lang="en-US" smtClean="0"/>
              <a:t>4/21/16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F5A4B9-877E-A142-95A2-A6ED73850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113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5A4B9-877E-A142-95A2-A6ED738505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99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5BA34-5DD7-8B4E-A2A6-29C612FEE0AB}" type="datetimeFigureOut">
              <a:rPr lang="en-US" smtClean="0"/>
              <a:t>4/21/16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1F0D-E39B-F348-8DCE-4C02D7404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795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5BA34-5DD7-8B4E-A2A6-29C612FEE0AB}" type="datetimeFigureOut">
              <a:rPr lang="en-US" smtClean="0"/>
              <a:t>4/21/16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1F0D-E39B-F348-8DCE-4C02D7404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052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5BA34-5DD7-8B4E-A2A6-29C612FEE0AB}" type="datetimeFigureOut">
              <a:rPr lang="en-US" smtClean="0"/>
              <a:t>4/21/16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1F0D-E39B-F348-8DCE-4C02D7404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69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5BA34-5DD7-8B4E-A2A6-29C612FEE0AB}" type="datetimeFigureOut">
              <a:rPr lang="en-US" smtClean="0"/>
              <a:t>4/21/16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1F0D-E39B-F348-8DCE-4C02D7404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305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5BA34-5DD7-8B4E-A2A6-29C612FEE0AB}" type="datetimeFigureOut">
              <a:rPr lang="en-US" smtClean="0"/>
              <a:t>4/21/16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1F0D-E39B-F348-8DCE-4C02D7404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40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5BA34-5DD7-8B4E-A2A6-29C612FEE0AB}" type="datetimeFigureOut">
              <a:rPr lang="en-US" smtClean="0"/>
              <a:t>4/21/16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1F0D-E39B-F348-8DCE-4C02D7404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08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5BA34-5DD7-8B4E-A2A6-29C612FEE0AB}" type="datetimeFigureOut">
              <a:rPr lang="en-US" smtClean="0"/>
              <a:t>4/21/16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1F0D-E39B-F348-8DCE-4C02D7404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777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5BA34-5DD7-8B4E-A2A6-29C612FEE0AB}" type="datetimeFigureOut">
              <a:rPr lang="en-US" smtClean="0"/>
              <a:t>4/21/16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1F0D-E39B-F348-8DCE-4C02D7404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203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5BA34-5DD7-8B4E-A2A6-29C612FEE0AB}" type="datetimeFigureOut">
              <a:rPr lang="en-US" smtClean="0"/>
              <a:t>4/21/16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1F0D-E39B-F348-8DCE-4C02D7404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699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5BA34-5DD7-8B4E-A2A6-29C612FEE0AB}" type="datetimeFigureOut">
              <a:rPr lang="en-US" smtClean="0"/>
              <a:t>4/21/16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1F0D-E39B-F348-8DCE-4C02D7404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22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5BA34-5DD7-8B4E-A2A6-29C612FEE0AB}" type="datetimeFigureOut">
              <a:rPr lang="en-US" smtClean="0"/>
              <a:t>4/21/16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1F0D-E39B-F348-8DCE-4C02D7404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23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5BA34-5DD7-8B4E-A2A6-29C612FEE0AB}" type="datetimeFigureOut">
              <a:rPr lang="en-US" smtClean="0"/>
              <a:t>4/21/16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41F0D-E39B-F348-8DCE-4C02D7404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81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SWBAT review </a:t>
            </a:r>
            <a:r>
              <a:rPr lang="en-US" dirty="0" smtClean="0"/>
              <a:t>answers to a practice exam.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4818"/>
            <a:ext cx="6400800" cy="1752600"/>
          </a:xfrm>
        </p:spPr>
        <p:txBody>
          <a:bodyPr/>
          <a:lstStyle/>
          <a:p>
            <a:pPr algn="l"/>
            <a:r>
              <a:rPr lang="en-US" dirty="0" smtClean="0"/>
              <a:t>APES                                          </a:t>
            </a:r>
            <a:r>
              <a:rPr lang="en-US" dirty="0" smtClean="0"/>
              <a:t>4/</a:t>
            </a:r>
            <a:r>
              <a:rPr lang="en-US" dirty="0" smtClean="0"/>
              <a:t>22</a:t>
            </a:r>
            <a:r>
              <a:rPr lang="en-US" dirty="0" smtClean="0"/>
              <a:t>/16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400" y="3809450"/>
            <a:ext cx="28448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228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Ms. McDaniel’s Educated Guesses on FRQ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Keystone Pipeline</a:t>
            </a:r>
          </a:p>
          <a:p>
            <a:r>
              <a:rPr lang="en-US" dirty="0" err="1" smtClean="0"/>
              <a:t>Thermohaline</a:t>
            </a:r>
            <a:r>
              <a:rPr lang="en-US" dirty="0" smtClean="0"/>
              <a:t> circulation</a:t>
            </a:r>
          </a:p>
          <a:p>
            <a:r>
              <a:rPr lang="en-US" dirty="0" smtClean="0"/>
              <a:t>Ebola</a:t>
            </a:r>
            <a:r>
              <a:rPr lang="en-US" dirty="0" smtClean="0"/>
              <a:t>/diseases</a:t>
            </a:r>
          </a:p>
          <a:p>
            <a:r>
              <a:rPr lang="en-US" dirty="0" smtClean="0"/>
              <a:t>LD50</a:t>
            </a:r>
          </a:p>
          <a:p>
            <a:r>
              <a:rPr lang="en-US" dirty="0" smtClean="0"/>
              <a:t>Indoor Air Pollution</a:t>
            </a:r>
          </a:p>
          <a:p>
            <a:r>
              <a:rPr lang="en-US" dirty="0" smtClean="0"/>
              <a:t>Mining</a:t>
            </a:r>
          </a:p>
          <a:p>
            <a:r>
              <a:rPr lang="en-US" dirty="0" smtClean="0"/>
              <a:t>Drought/Desalinization</a:t>
            </a:r>
          </a:p>
          <a:p>
            <a:r>
              <a:rPr lang="en-US" dirty="0" smtClean="0"/>
              <a:t>Human Population growth/demographic transition </a:t>
            </a:r>
            <a:r>
              <a:rPr lang="en-US" dirty="0" smtClean="0"/>
              <a:t>model</a:t>
            </a:r>
          </a:p>
          <a:p>
            <a:r>
              <a:rPr lang="en-US" dirty="0" smtClean="0"/>
              <a:t>Experimental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701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most importantly….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CONFIDENT going into the exam</a:t>
            </a:r>
          </a:p>
          <a:p>
            <a:r>
              <a:rPr lang="en-US" dirty="0" smtClean="0"/>
              <a:t>Be proud of all the work you’ve done this year….</a:t>
            </a:r>
          </a:p>
          <a:p>
            <a:r>
              <a:rPr lang="en-US" dirty="0" smtClean="0"/>
              <a:t>Because I’m really proud of all of you </a:t>
            </a:r>
            <a:r>
              <a:rPr lang="en-US" dirty="0" smtClean="0">
                <a:sym typeface="Wingdings"/>
              </a:rPr>
              <a:t>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139" y="4156828"/>
            <a:ext cx="3119124" cy="234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589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Pass Back Mock Exam</a:t>
            </a:r>
          </a:p>
          <a:p>
            <a:r>
              <a:rPr lang="en-US" dirty="0" smtClean="0"/>
              <a:t>Go Over Mock exam answers</a:t>
            </a:r>
          </a:p>
          <a:p>
            <a:r>
              <a:rPr lang="en-US" dirty="0" smtClean="0"/>
              <a:t>Dry Runs (if time)</a:t>
            </a:r>
          </a:p>
          <a:p>
            <a:r>
              <a:rPr lang="en-US" dirty="0" smtClean="0"/>
              <a:t>Tips for the day of the Exam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706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Mock Exam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Percent Increase: (final –original) /original</a:t>
            </a:r>
          </a:p>
          <a:p>
            <a:r>
              <a:rPr lang="en-US" dirty="0" smtClean="0"/>
              <a:t>Methane is a greenhouse gas --&gt; link this to global warming</a:t>
            </a:r>
          </a:p>
          <a:p>
            <a:r>
              <a:rPr lang="en-US" dirty="0" smtClean="0"/>
              <a:t>China has greater CO2 emissions because it has a greater population</a:t>
            </a:r>
          </a:p>
          <a:p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is not a component of smog</a:t>
            </a:r>
          </a:p>
          <a:p>
            <a:r>
              <a:rPr lang="en-US" dirty="0" smtClean="0"/>
              <a:t>Always state a specific pollutant </a:t>
            </a:r>
            <a:r>
              <a:rPr lang="en-US" dirty="0" smtClean="0">
                <a:sym typeface="Wingdings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074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Percent Increase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Attia</a:t>
            </a:r>
            <a:r>
              <a:rPr lang="en-US" dirty="0" smtClean="0"/>
              <a:t> has 6 flowers on Monday. She goes flower picking again on Friday and ends with 24 flowers. What is the percent increase of flowers?</a:t>
            </a:r>
          </a:p>
          <a:p>
            <a:r>
              <a:rPr lang="en-US" dirty="0" smtClean="0"/>
              <a:t>300%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0" y="3422650"/>
            <a:ext cx="2476500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512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a typeface="ＭＳ Ｐゴシック" charset="0"/>
              </a:rPr>
              <a:t>Stages in Coal Formation over Millions </a:t>
            </a:r>
            <a:br>
              <a:rPr lang="en-US" dirty="0">
                <a:ea typeface="ＭＳ Ｐゴシック" charset="0"/>
              </a:rPr>
            </a:br>
            <a:r>
              <a:rPr lang="en-US" dirty="0">
                <a:ea typeface="ＭＳ Ｐゴシック" charset="0"/>
              </a:rPr>
              <a:t>of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2840038"/>
            <a:ext cx="9144000" cy="2709862"/>
            <a:chOff x="0" y="1789"/>
            <a:chExt cx="5760" cy="1707"/>
          </a:xfrm>
        </p:grpSpPr>
        <p:pic>
          <p:nvPicPr>
            <p:cNvPr id="5" name="Picture 12" descr="1511_E cop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" y="1789"/>
              <a:ext cx="5648" cy="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13"/>
            <p:cNvSpPr txBox="1">
              <a:spLocks noChangeArrowheads="1"/>
            </p:cNvSpPr>
            <p:nvPr/>
          </p:nvSpPr>
          <p:spPr bwMode="auto">
            <a:xfrm>
              <a:off x="975" y="1814"/>
              <a:ext cx="46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Heat</a:t>
              </a:r>
            </a:p>
          </p:txBody>
        </p:sp>
        <p:sp>
          <p:nvSpPr>
            <p:cNvPr id="7" name="Text Box 14"/>
            <p:cNvSpPr txBox="1">
              <a:spLocks noChangeArrowheads="1"/>
            </p:cNvSpPr>
            <p:nvPr/>
          </p:nvSpPr>
          <p:spPr bwMode="auto">
            <a:xfrm>
              <a:off x="2413" y="1824"/>
              <a:ext cx="46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Heat</a:t>
              </a:r>
            </a:p>
          </p:txBody>
        </p:sp>
        <p:sp>
          <p:nvSpPr>
            <p:cNvPr id="8" name="Text Box 15"/>
            <p:cNvSpPr txBox="1">
              <a:spLocks noChangeArrowheads="1"/>
            </p:cNvSpPr>
            <p:nvPr/>
          </p:nvSpPr>
          <p:spPr bwMode="auto">
            <a:xfrm>
              <a:off x="4151" y="1809"/>
              <a:ext cx="46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Heat</a:t>
              </a:r>
            </a:p>
          </p:txBody>
        </p:sp>
        <p:sp>
          <p:nvSpPr>
            <p:cNvPr id="9" name="Text Box 16"/>
            <p:cNvSpPr txBox="1">
              <a:spLocks noChangeArrowheads="1"/>
            </p:cNvSpPr>
            <p:nvPr/>
          </p:nvSpPr>
          <p:spPr bwMode="auto">
            <a:xfrm>
              <a:off x="864" y="2145"/>
              <a:ext cx="77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Pressure</a:t>
              </a:r>
            </a:p>
          </p:txBody>
        </p:sp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2304" y="2145"/>
              <a:ext cx="77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Pressure</a:t>
              </a:r>
            </a:p>
          </p:txBody>
        </p:sp>
        <p:sp>
          <p:nvSpPr>
            <p:cNvPr id="11" name="Text Box 18"/>
            <p:cNvSpPr txBox="1">
              <a:spLocks noChangeArrowheads="1"/>
            </p:cNvSpPr>
            <p:nvPr/>
          </p:nvSpPr>
          <p:spPr bwMode="auto">
            <a:xfrm>
              <a:off x="4009" y="2140"/>
              <a:ext cx="77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Pressure</a:t>
              </a:r>
            </a:p>
          </p:txBody>
        </p:sp>
        <p:sp>
          <p:nvSpPr>
            <p:cNvPr id="12" name="Text Box 19"/>
            <p:cNvSpPr txBox="1">
              <a:spLocks noChangeArrowheads="1"/>
            </p:cNvSpPr>
            <p:nvPr/>
          </p:nvSpPr>
          <p:spPr bwMode="auto">
            <a:xfrm>
              <a:off x="0" y="2394"/>
              <a:ext cx="1451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Partially decayed plant matter in swamps and bogs; low heat content</a:t>
              </a:r>
            </a:p>
          </p:txBody>
        </p:sp>
        <p:sp>
          <p:nvSpPr>
            <p:cNvPr id="13" name="Text Box 20"/>
            <p:cNvSpPr txBox="1">
              <a:spLocks noChangeArrowheads="1"/>
            </p:cNvSpPr>
            <p:nvPr/>
          </p:nvSpPr>
          <p:spPr bwMode="auto">
            <a:xfrm>
              <a:off x="1352" y="2394"/>
              <a:ext cx="1443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Low heat content; low sulfur content; limited supplies in most areas</a:t>
              </a:r>
            </a:p>
          </p:txBody>
        </p:sp>
        <p:sp>
          <p:nvSpPr>
            <p:cNvPr id="14" name="Text Box 21"/>
            <p:cNvSpPr txBox="1">
              <a:spLocks noChangeArrowheads="1"/>
            </p:cNvSpPr>
            <p:nvPr/>
          </p:nvSpPr>
          <p:spPr bwMode="auto">
            <a:xfrm>
              <a:off x="2739" y="2400"/>
              <a:ext cx="1584" cy="1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Extensively used as a fuel because of its high heat content and large supplies; normally has a high sulfur content</a:t>
              </a:r>
            </a:p>
          </p:txBody>
        </p:sp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>
              <a:off x="4320" y="2400"/>
              <a:ext cx="1440" cy="1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Highly desirable fuel because of its high heat content and low sulfur content; supplies are limited in most areas</a:t>
              </a:r>
            </a:p>
          </p:txBody>
        </p:sp>
      </p:grpSp>
      <p:grpSp>
        <p:nvGrpSpPr>
          <p:cNvPr id="16" name="Group 3"/>
          <p:cNvGrpSpPr>
            <a:grpSpLocks/>
          </p:cNvGrpSpPr>
          <p:nvPr/>
        </p:nvGrpSpPr>
        <p:grpSpPr bwMode="auto">
          <a:xfrm>
            <a:off x="66675" y="1770063"/>
            <a:ext cx="9029700" cy="1054100"/>
            <a:chOff x="42" y="1276"/>
            <a:chExt cx="5688" cy="664"/>
          </a:xfrm>
        </p:grpSpPr>
        <p:pic>
          <p:nvPicPr>
            <p:cNvPr id="17" name="Picture 4" descr="1511_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" y="1276"/>
              <a:ext cx="5648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5"/>
            <p:cNvSpPr txBox="1">
              <a:spLocks noChangeArrowheads="1"/>
            </p:cNvSpPr>
            <p:nvPr/>
          </p:nvSpPr>
          <p:spPr bwMode="auto">
            <a:xfrm>
              <a:off x="465" y="1372"/>
              <a:ext cx="211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r>
                <a:rPr lang="en-US" sz="1400">
                  <a:solidFill>
                    <a:srgbClr val="FFFFFF"/>
                  </a:solidFill>
                  <a:latin typeface="Arial" charset="0"/>
                </a:rPr>
                <a:t>Increasing moisture content</a:t>
              </a:r>
            </a:p>
          </p:txBody>
        </p:sp>
        <p:sp>
          <p:nvSpPr>
            <p:cNvPr id="19" name="Text Box 6"/>
            <p:cNvSpPr txBox="1">
              <a:spLocks noChangeArrowheads="1"/>
            </p:cNvSpPr>
            <p:nvPr/>
          </p:nvSpPr>
          <p:spPr bwMode="auto">
            <a:xfrm>
              <a:off x="3504" y="1321"/>
              <a:ext cx="206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r>
                <a:rPr lang="en-US" sz="1400">
                  <a:solidFill>
                    <a:srgbClr val="FFFFFF"/>
                  </a:solidFill>
                  <a:latin typeface="Arial" charset="0"/>
                </a:rPr>
                <a:t>Increasing heat and carbon content</a:t>
              </a:r>
            </a:p>
          </p:txBody>
        </p:sp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81" y="1536"/>
              <a:ext cx="77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Peat </a:t>
              </a:r>
            </a:p>
            <a:p>
              <a:pPr algn="ctr" eaLnBrk="1" hangingPunct="1">
                <a:defRPr/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(not a coal)</a:t>
              </a:r>
            </a:p>
          </p:txBody>
        </p:sp>
        <p:sp>
          <p:nvSpPr>
            <p:cNvPr id="21" name="Text Box 8"/>
            <p:cNvSpPr txBox="1">
              <a:spLocks noChangeArrowheads="1"/>
            </p:cNvSpPr>
            <p:nvPr/>
          </p:nvSpPr>
          <p:spPr bwMode="auto">
            <a:xfrm>
              <a:off x="1114" y="1531"/>
              <a:ext cx="152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Lignite </a:t>
              </a:r>
            </a:p>
            <a:p>
              <a:pPr algn="ctr" eaLnBrk="1" hangingPunct="1">
                <a:defRPr/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(brown coal)</a:t>
              </a:r>
            </a:p>
          </p:txBody>
        </p:sp>
        <p:sp>
          <p:nvSpPr>
            <p:cNvPr id="22" name="Text Box 9"/>
            <p:cNvSpPr txBox="1">
              <a:spLocks noChangeArrowheads="1"/>
            </p:cNvSpPr>
            <p:nvPr/>
          </p:nvSpPr>
          <p:spPr bwMode="auto">
            <a:xfrm>
              <a:off x="2784" y="1536"/>
              <a:ext cx="129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Bituminous </a:t>
              </a:r>
            </a:p>
            <a:p>
              <a:pPr algn="ctr" eaLnBrk="1" hangingPunct="1">
                <a:defRPr/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(soft coal)</a:t>
              </a:r>
            </a:p>
          </p:txBody>
        </p:sp>
        <p:sp>
          <p:nvSpPr>
            <p:cNvPr id="23" name="Text Box 10"/>
            <p:cNvSpPr txBox="1">
              <a:spLocks noChangeArrowheads="1"/>
            </p:cNvSpPr>
            <p:nvPr/>
          </p:nvSpPr>
          <p:spPr bwMode="auto">
            <a:xfrm>
              <a:off x="4463" y="1523"/>
              <a:ext cx="126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Anthracite </a:t>
              </a:r>
            </a:p>
            <a:p>
              <a:pPr algn="ctr" eaLnBrk="1" hangingPunct="1">
                <a:defRPr/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(hard coal)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8434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 Run: Nuclear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52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Nonrenewable energy (isotopes of Uranium)</a:t>
            </a:r>
          </a:p>
          <a:p>
            <a:r>
              <a:rPr lang="en-US" dirty="0" smtClean="0"/>
              <a:t>Nuclear fission</a:t>
            </a:r>
          </a:p>
          <a:p>
            <a:r>
              <a:rPr lang="en-US" dirty="0" smtClean="0"/>
              <a:t>Nuclear fusion</a:t>
            </a:r>
          </a:p>
          <a:p>
            <a:r>
              <a:rPr lang="en-US" dirty="0" smtClean="0"/>
              <a:t>Safety issues:</a:t>
            </a:r>
          </a:p>
          <a:p>
            <a:pPr lvl="1"/>
            <a:r>
              <a:rPr lang="en-US" dirty="0" smtClean="0"/>
              <a:t>Meltdown</a:t>
            </a:r>
          </a:p>
          <a:p>
            <a:pPr lvl="1"/>
            <a:r>
              <a:rPr lang="en-US" dirty="0" smtClean="0"/>
              <a:t>Explosion</a:t>
            </a:r>
          </a:p>
          <a:p>
            <a:pPr lvl="1"/>
            <a:r>
              <a:rPr lang="en-US" dirty="0" smtClean="0"/>
              <a:t>Nuclear weapons</a:t>
            </a:r>
          </a:p>
          <a:p>
            <a:pPr lvl="1"/>
            <a:r>
              <a:rPr lang="en-US" dirty="0" smtClean="0"/>
              <a:t>Highly radioactive waste</a:t>
            </a:r>
          </a:p>
          <a:p>
            <a:pPr lvl="1"/>
            <a:r>
              <a:rPr lang="en-US" dirty="0" smtClean="0"/>
              <a:t>Thermal pollution</a:t>
            </a:r>
          </a:p>
          <a:p>
            <a:pPr lvl="1"/>
            <a:r>
              <a:rPr lang="en-US" dirty="0" smtClean="0"/>
              <a:t>NIMBY</a:t>
            </a:r>
          </a:p>
          <a:p>
            <a:r>
              <a:rPr lang="en-US" dirty="0" smtClean="0"/>
              <a:t>Chernobyl</a:t>
            </a:r>
          </a:p>
          <a:p>
            <a:r>
              <a:rPr lang="en-US" dirty="0" smtClean="0"/>
              <a:t>Three Mile Island</a:t>
            </a:r>
          </a:p>
          <a:p>
            <a:r>
              <a:rPr lang="en-US" dirty="0" smtClean="0"/>
              <a:t>Fukushima</a:t>
            </a:r>
          </a:p>
          <a:p>
            <a:r>
              <a:rPr lang="en-US" dirty="0" smtClean="0"/>
              <a:t>Yucca Mountain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7082" y="2540145"/>
            <a:ext cx="4539718" cy="347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810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 Run: Renewable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Hydroelectric energy</a:t>
            </a:r>
          </a:p>
          <a:p>
            <a:r>
              <a:rPr lang="en-US" dirty="0" smtClean="0"/>
              <a:t>Biofuels</a:t>
            </a:r>
          </a:p>
          <a:p>
            <a:pPr lvl="1"/>
            <a:r>
              <a:rPr lang="en-US" dirty="0" smtClean="0"/>
              <a:t>Biodiesel</a:t>
            </a:r>
          </a:p>
          <a:p>
            <a:pPr lvl="1"/>
            <a:r>
              <a:rPr lang="en-US" dirty="0" smtClean="0"/>
              <a:t>Gasohol (10% ethanol, 90% gasoline)</a:t>
            </a:r>
          </a:p>
          <a:p>
            <a:pPr lvl="1"/>
            <a:r>
              <a:rPr lang="en-US" dirty="0" smtClean="0"/>
              <a:t>Ethanol</a:t>
            </a:r>
          </a:p>
          <a:p>
            <a:r>
              <a:rPr lang="en-US" dirty="0" smtClean="0"/>
              <a:t>Solar energy</a:t>
            </a:r>
          </a:p>
          <a:p>
            <a:pPr lvl="1"/>
            <a:r>
              <a:rPr lang="en-US" dirty="0" smtClean="0"/>
              <a:t>Passive energy</a:t>
            </a:r>
          </a:p>
          <a:p>
            <a:pPr lvl="1"/>
            <a:r>
              <a:rPr lang="en-US" dirty="0" smtClean="0"/>
              <a:t>Active energy</a:t>
            </a:r>
          </a:p>
          <a:p>
            <a:r>
              <a:rPr lang="en-US" dirty="0" smtClean="0"/>
              <a:t>Wind power</a:t>
            </a:r>
          </a:p>
          <a:p>
            <a:r>
              <a:rPr lang="en-US" dirty="0" smtClean="0"/>
              <a:t>Geothermal Energy</a:t>
            </a:r>
          </a:p>
          <a:p>
            <a:r>
              <a:rPr lang="en-US" dirty="0" smtClean="0"/>
              <a:t>Hydrogen Cells</a:t>
            </a:r>
          </a:p>
          <a:p>
            <a:r>
              <a:rPr lang="en-US" dirty="0" smtClean="0"/>
              <a:t>Ocean Tides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276" y="3143054"/>
            <a:ext cx="3400905" cy="336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395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FRQ </a:t>
            </a:r>
            <a:r>
              <a:rPr lang="en-US" dirty="0" smtClean="0"/>
              <a:t>packet- 14 total!</a:t>
            </a:r>
          </a:p>
          <a:p>
            <a:pPr lvl="1"/>
            <a:r>
              <a:rPr lang="en-US" dirty="0" smtClean="0"/>
              <a:t>Include the original FRQ and the reflection sheet</a:t>
            </a:r>
          </a:p>
          <a:p>
            <a:r>
              <a:rPr lang="en-US" dirty="0" smtClean="0"/>
              <a:t>Tips for studying this weekend:</a:t>
            </a:r>
          </a:p>
          <a:p>
            <a:pPr lvl="1"/>
            <a:r>
              <a:rPr lang="en-US" dirty="0" smtClean="0"/>
              <a:t>APES in a box videos on </a:t>
            </a:r>
            <a:r>
              <a:rPr lang="en-US" dirty="0" err="1" smtClean="0"/>
              <a:t>vimeo</a:t>
            </a:r>
            <a:endParaRPr lang="en-US" dirty="0" smtClean="0"/>
          </a:p>
          <a:p>
            <a:pPr lvl="1"/>
            <a:r>
              <a:rPr lang="en-US" dirty="0" err="1"/>
              <a:t>CrashCourse</a:t>
            </a:r>
            <a:r>
              <a:rPr lang="en-US" dirty="0"/>
              <a:t> </a:t>
            </a:r>
            <a:r>
              <a:rPr lang="en-US" dirty="0" err="1"/>
              <a:t>Youtube</a:t>
            </a:r>
            <a:r>
              <a:rPr lang="en-US" dirty="0"/>
              <a:t> videos!</a:t>
            </a:r>
          </a:p>
          <a:p>
            <a:pPr lvl="1"/>
            <a:r>
              <a:rPr lang="en-US" dirty="0"/>
              <a:t>Do Practice </a:t>
            </a:r>
            <a:r>
              <a:rPr lang="en-US" dirty="0" smtClean="0"/>
              <a:t>exams in your </a:t>
            </a:r>
            <a:r>
              <a:rPr lang="fr-FR" dirty="0" smtClean="0"/>
              <a:t>A.P</a:t>
            </a:r>
            <a:r>
              <a:rPr lang="fr-FR" dirty="0"/>
              <a:t>. </a:t>
            </a:r>
            <a:r>
              <a:rPr lang="fr-FR" dirty="0" err="1" smtClean="0"/>
              <a:t>review</a:t>
            </a:r>
            <a:r>
              <a:rPr lang="fr-FR" dirty="0" smtClean="0"/>
              <a:t> </a:t>
            </a:r>
            <a:r>
              <a:rPr lang="fr-FR" dirty="0"/>
              <a:t>book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01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1143000"/>
          </a:xfrm>
        </p:spPr>
        <p:txBody>
          <a:bodyPr/>
          <a:lstStyle/>
          <a:p>
            <a:r>
              <a:rPr lang="en-US" dirty="0" smtClean="0"/>
              <a:t>Tips for the Exam Day!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2041"/>
            <a:ext cx="8494749" cy="5257800"/>
          </a:xfrm>
        </p:spPr>
        <p:txBody>
          <a:bodyPr>
            <a:normAutofit fontScale="55000" lnSpcReduction="20000"/>
          </a:bodyPr>
          <a:lstStyle/>
          <a:p>
            <a:r>
              <a:rPr lang="en-US" sz="3800" dirty="0" smtClean="0"/>
              <a:t>DO </a:t>
            </a:r>
            <a:r>
              <a:rPr lang="en-US" sz="3800" b="1" u="sng" dirty="0" smtClean="0"/>
              <a:t>NOT</a:t>
            </a:r>
            <a:r>
              <a:rPr lang="en-US" sz="3800" dirty="0" smtClean="0"/>
              <a:t> STAY UP ALL NIGHT STUDYING!!!!</a:t>
            </a:r>
          </a:p>
          <a:p>
            <a:r>
              <a:rPr lang="en-US" sz="3800" dirty="0" smtClean="0"/>
              <a:t>Remember: </a:t>
            </a:r>
            <a:r>
              <a:rPr lang="en-US" sz="3800" b="1" dirty="0" smtClean="0"/>
              <a:t>be at school by 7:30 a.m.</a:t>
            </a:r>
          </a:p>
          <a:p>
            <a:r>
              <a:rPr lang="en-US" sz="3800" dirty="0" smtClean="0"/>
              <a:t>This test is a marathon, not a sprint!</a:t>
            </a:r>
          </a:p>
          <a:p>
            <a:r>
              <a:rPr lang="en-US" sz="3800" dirty="0" smtClean="0"/>
              <a:t>Multiple choice:</a:t>
            </a:r>
          </a:p>
          <a:p>
            <a:pPr lvl="1"/>
            <a:r>
              <a:rPr lang="en-US" sz="3800" dirty="0" smtClean="0"/>
              <a:t>Skip questions you’re completely unsure of and come back to them</a:t>
            </a:r>
          </a:p>
          <a:p>
            <a:pPr lvl="1"/>
            <a:r>
              <a:rPr lang="en-US" sz="3800" dirty="0" smtClean="0"/>
              <a:t>If you have to guess, guess all the same letter </a:t>
            </a:r>
            <a:endParaRPr lang="en-US" sz="3800" dirty="0" smtClean="0"/>
          </a:p>
          <a:p>
            <a:r>
              <a:rPr lang="en-US" sz="4200" dirty="0" smtClean="0"/>
              <a:t>FRQ</a:t>
            </a:r>
            <a:r>
              <a:rPr lang="en-US" sz="4200" dirty="0" smtClean="0"/>
              <a:t>:</a:t>
            </a:r>
          </a:p>
          <a:p>
            <a:pPr lvl="1"/>
            <a:r>
              <a:rPr lang="en-US" sz="3800" dirty="0" smtClean="0"/>
              <a:t>Don’t overthink the question! You definitely know</a:t>
            </a:r>
            <a:r>
              <a:rPr lang="en-US" sz="3800" i="1" dirty="0" smtClean="0"/>
              <a:t> something </a:t>
            </a:r>
            <a:r>
              <a:rPr lang="en-US" sz="3800" dirty="0" smtClean="0"/>
              <a:t>about the topic</a:t>
            </a:r>
          </a:p>
          <a:p>
            <a:pPr lvl="1"/>
            <a:r>
              <a:rPr lang="en-US" sz="3800" dirty="0" smtClean="0"/>
              <a:t>Pay attention to the verb: identify, discuss, explain, describe</a:t>
            </a:r>
          </a:p>
          <a:p>
            <a:pPr lvl="1"/>
            <a:r>
              <a:rPr lang="en-US" sz="3800" dirty="0" smtClean="0"/>
              <a:t>Pay attention to environmental vs. economic vs. societal</a:t>
            </a:r>
          </a:p>
          <a:p>
            <a:pPr lvl="1"/>
            <a:r>
              <a:rPr lang="en-US" sz="3800" dirty="0" smtClean="0"/>
              <a:t>Write about 3 sentences per letter</a:t>
            </a:r>
          </a:p>
          <a:p>
            <a:pPr lvl="1"/>
            <a:r>
              <a:rPr lang="en-US" sz="3800" dirty="0" smtClean="0"/>
              <a:t>Begin with the one you know the most about</a:t>
            </a:r>
          </a:p>
          <a:p>
            <a:pPr lvl="1"/>
            <a:r>
              <a:rPr lang="en-US" sz="3800" dirty="0" smtClean="0"/>
              <a:t>Remember- the math always has a non-math portion!</a:t>
            </a:r>
            <a:r>
              <a:rPr lang="en-US" sz="3400" dirty="0" smtClean="0"/>
              <a:t/>
            </a:r>
            <a:br>
              <a:rPr lang="en-US" sz="3400" dirty="0" smtClean="0"/>
            </a:br>
            <a:r>
              <a:rPr lang="en-US" sz="3400" dirty="0" smtClean="0"/>
              <a:t>	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0548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2161</TotalTime>
  <Words>530</Words>
  <Application>Microsoft Macintosh PowerPoint</Application>
  <PresentationFormat>On-screen Show (4:3)</PresentationFormat>
  <Paragraphs>101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SWBAT review answers to a practice exam.</vt:lpstr>
      <vt:lpstr>Agenda</vt:lpstr>
      <vt:lpstr>Mock Exam Notes</vt:lpstr>
      <vt:lpstr>Percent Increase Practice</vt:lpstr>
      <vt:lpstr>Stages in Coal Formation over Millions  of Years</vt:lpstr>
      <vt:lpstr>Dry Run: Nuclear Energy</vt:lpstr>
      <vt:lpstr>Dry Run: Renewable Energy</vt:lpstr>
      <vt:lpstr>Homework</vt:lpstr>
      <vt:lpstr>Tips for the Exam Day!</vt:lpstr>
      <vt:lpstr>Ms. McDaniel’s Educated Guesses on FRQ Topics</vt:lpstr>
      <vt:lpstr>But most importantly….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Kayla McDaniel</dc:creator>
  <cp:lastModifiedBy>Kayla McDaniel</cp:lastModifiedBy>
  <cp:revision>44</cp:revision>
  <dcterms:created xsi:type="dcterms:W3CDTF">2015-04-30T17:02:06Z</dcterms:created>
  <dcterms:modified xsi:type="dcterms:W3CDTF">2016-04-22T16:52:33Z</dcterms:modified>
</cp:coreProperties>
</file>