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50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059036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906899"/>
          </a:xfrm>
          <a:prstGeom prst="rect">
            <a:avLst/>
          </a:prstGeom>
        </p:spPr>
        <p:txBody>
          <a:bodyPr lIns="91425" tIns="91425" rIns="91425" bIns="91425" anchor="t" anchorCtr="0"/>
          <a:lstStyle>
            <a:lvl1pPr>
              <a:spcBef>
                <a:spcPts val="0"/>
              </a:spcBef>
              <a:buChar char="-"/>
              <a:defRPr/>
            </a:lvl1pPr>
            <a:lvl2pPr>
              <a:spcBef>
                <a:spcPts val="0"/>
              </a:spcBef>
              <a:buChar char="-"/>
              <a:defRPr/>
            </a:lvl2pPr>
            <a:lvl3pPr>
              <a:spcBef>
                <a:spcPts val="0"/>
              </a:spcBef>
              <a:buChar char="-"/>
              <a:defRPr/>
            </a:lvl3pPr>
            <a:lvl4pPr>
              <a:spcBef>
                <a:spcPts val="0"/>
              </a:spcBef>
              <a:buChar char="-"/>
              <a:defRPr/>
            </a:lvl4pPr>
            <a:lvl5pPr>
              <a:spcBef>
                <a:spcPts val="0"/>
              </a:spcBef>
              <a:buChar char="-"/>
              <a:defRPr/>
            </a:lvl5pPr>
            <a:lvl6pPr>
              <a:spcBef>
                <a:spcPts val="0"/>
              </a:spcBef>
              <a:buChar char="-"/>
              <a:defRPr/>
            </a:lvl6pPr>
            <a:lvl7pPr>
              <a:spcBef>
                <a:spcPts val="0"/>
              </a:spcBef>
              <a:buChar char="-"/>
              <a:defRPr/>
            </a:lvl7pPr>
            <a:lvl8pPr>
              <a:spcBef>
                <a:spcPts val="0"/>
              </a:spcBef>
              <a:buChar char="-"/>
              <a:defRPr/>
            </a:lvl8pPr>
            <a:lvl9pPr>
              <a:spcBef>
                <a:spcPts val="0"/>
              </a:spcBef>
              <a:buChar char="-"/>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www.greenfacts.org/glossary/tuv/value.htm" TargetMode="External"/><Relationship Id="rId5" Type="http://schemas.openxmlformats.org/officeDocument/2006/relationships/hyperlink" Target="http://www.greenfacts.org/glossary/def/ecosystem.htm"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hyperlink" Target="http://news.nationalgeographic.com/news/2011/02/110218-cocaine-coca-farming-colombia-rainforests-environment-science/" TargetMode="External"/><Relationship Id="rId4" Type="http://schemas.openxmlformats.org/officeDocument/2006/relationships/hyperlink" Target="http://www.greenpeace.org/usa/forests/solutions-to-deforestation/" TargetMode="External"/><Relationship Id="rId5" Type="http://schemas.openxmlformats.org/officeDocument/2006/relationships/hyperlink" Target="http://www.businessinsider.com/colombias-drug-backed-economy-2011-4?op=1" TargetMode="External"/><Relationship Id="rId6" Type="http://schemas.openxmlformats.org/officeDocument/2006/relationships/hyperlink" Target="http://news.mongabay.com/2013/06/deforestation-rates-for-amazon-countries-outside-brazil/" TargetMode="External"/><Relationship Id="rId7" Type="http://schemas.openxmlformats.org/officeDocument/2006/relationships/hyperlink" Target="http://www.drugfreeworld.org/drugfacts/cocaine/effects-of-cocaine.html" TargetMode="External"/><Relationship Id="rId8" Type="http://schemas.openxmlformats.org/officeDocument/2006/relationships/hyperlink" Target="http://www.greenfacts.org/glossary/abc/biodiversity.htm"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www.theinnovationdiaries.com/1414/urban-foraging/" TargetMode="External"/><Relationship Id="rId5" Type="http://schemas.openxmlformats.org/officeDocument/2006/relationships/hyperlink" Target="http://www.theinnovationdiaries.com/2628/eco-friendly-weddings/"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animals.about.com/od/wildlifeconservation/p/worldwildlifefund.htm" TargetMode="External"/><Relationship Id="rId5" Type="http://schemas.openxmlformats.org/officeDocument/2006/relationships/hyperlink" Target="http://animals.about.com/cs/biogeography/g/biodiversity.htm" TargetMode="External"/><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hyperlink" Target="http://www.greenfacts.org/glossary/ghi/human-health.htm" TargetMode="External"/><Relationship Id="rId5" Type="http://schemas.openxmlformats.org/officeDocument/2006/relationships/hyperlink" Target="http://www.greenfacts.org/glossary/abc/biodiversity.htm" TargetMode="External"/><Relationship Id="rId6" Type="http://schemas.openxmlformats.org/officeDocument/2006/relationships/hyperlink" Target="http://www.greenfacts.org/glossary/def/ecosystem.htm"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hyperlink" Target="http://www.greenfacts.org/glossary/abc/biodiversity.htm" TargetMode="External"/><Relationship Id="rId5" Type="http://schemas.openxmlformats.org/officeDocument/2006/relationships/hyperlink" Target="http://www.greenfacts.org/glossary/pqrs/sustainability.htm" TargetMode="External"/><Relationship Id="rId6" Type="http://schemas.openxmlformats.org/officeDocument/2006/relationships/hyperlink" Target="http://www.greenfacts.org/glossary/def/ecosystem-services.htm" TargetMode="External"/><Relationship Id="rId7" Type="http://schemas.openxmlformats.org/officeDocument/2006/relationships/hyperlink" Target="http://www.greenfacts.org/glossary/def/ecosystem.htm"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828775"/>
            <a:ext cx="8520599" cy="2052599"/>
          </a:xfrm>
          <a:prstGeom prst="rect">
            <a:avLst/>
          </a:prstGeom>
        </p:spPr>
        <p:txBody>
          <a:bodyPr lIns="91425" tIns="91425" rIns="91425" bIns="91425" anchor="b" anchorCtr="0">
            <a:noAutofit/>
          </a:bodyPr>
          <a:lstStyle/>
          <a:p>
            <a:pPr>
              <a:spcBef>
                <a:spcPts val="0"/>
              </a:spcBef>
              <a:buNone/>
            </a:pPr>
            <a:r>
              <a:rPr lang="en" sz="4050">
                <a:solidFill>
                  <a:srgbClr val="FFFFFF"/>
                </a:solidFill>
                <a:latin typeface="Georgia"/>
                <a:ea typeface="Georgia"/>
                <a:cs typeface="Georgia"/>
                <a:sym typeface="Georgia"/>
              </a:rPr>
              <a:t>“Cocaine to Blame for Rain Forest Loss, Study Says”</a:t>
            </a:r>
          </a:p>
        </p:txBody>
      </p:sp>
      <p:sp>
        <p:nvSpPr>
          <p:cNvPr id="51" name="Shape 51"/>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a:spcBef>
                <a:spcPts val="0"/>
              </a:spcBef>
              <a:buNone/>
            </a:pPr>
            <a:r>
              <a:rPr lang="en">
                <a:solidFill>
                  <a:srgbClr val="FFFFFF"/>
                </a:solidFill>
              </a:rPr>
              <a:t>Amrat Tahir</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Social Concern: social structure</a:t>
            </a:r>
          </a:p>
        </p:txBody>
      </p:sp>
      <p:sp>
        <p:nvSpPr>
          <p:cNvPr id="111" name="Shape 111"/>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rtl="0">
              <a:spcBef>
                <a:spcPts val="0"/>
              </a:spcBef>
              <a:buNone/>
            </a:pPr>
            <a:r>
              <a:rPr lang="en" sz="1000" b="1">
                <a:solidFill>
                  <a:srgbClr val="FFFFFF"/>
                </a:solidFill>
              </a:rPr>
              <a:t>Many cultures attach spiritual and religious </a:t>
            </a:r>
            <a:r>
              <a:rPr lang="en" sz="1000" b="1">
                <a:solidFill>
                  <a:srgbClr val="FFFFFF"/>
                </a:solidFill>
                <a:hlinkClick r:id="rId4"/>
              </a:rPr>
              <a:t>values</a:t>
            </a:r>
            <a:r>
              <a:rPr lang="en" sz="1000" b="1">
                <a:solidFill>
                  <a:srgbClr val="FFFFFF"/>
                </a:solidFill>
              </a:rPr>
              <a:t> to </a:t>
            </a:r>
            <a:r>
              <a:rPr lang="en" sz="1000" b="1">
                <a:solidFill>
                  <a:srgbClr val="FFFFFF"/>
                </a:solidFill>
                <a:hlinkClick r:id="rId5"/>
              </a:rPr>
              <a:t>ecosystems</a:t>
            </a:r>
          </a:p>
          <a:p>
            <a:pPr rtl="0">
              <a:spcBef>
                <a:spcPts val="0"/>
              </a:spcBef>
              <a:buNone/>
            </a:pPr>
            <a:r>
              <a:rPr lang="en" sz="1000">
                <a:solidFill>
                  <a:srgbClr val="FFFFFF"/>
                </a:solidFill>
              </a:rPr>
              <a:t>A loss or damage to these components can harm social relations by  disrupting religious and social ceremonies that normally connect people.</a:t>
            </a:r>
          </a:p>
          <a:p>
            <a:pPr rtl="0">
              <a:spcBef>
                <a:spcPts val="0"/>
              </a:spcBef>
              <a:buNone/>
            </a:pPr>
            <a:r>
              <a:rPr lang="en" sz="1000">
                <a:solidFill>
                  <a:srgbClr val="FFFFFF"/>
                </a:solidFill>
              </a:rPr>
              <a:t>Damage to ecosystems, highly valued for their aesthetic, recreational, or spiritual values can damage social relations by:</a:t>
            </a:r>
          </a:p>
          <a:p>
            <a:pPr marL="457200" lvl="0" indent="-292100" rtl="0">
              <a:spcBef>
                <a:spcPts val="0"/>
              </a:spcBef>
              <a:buClr>
                <a:srgbClr val="FFFFFF"/>
              </a:buClr>
              <a:buSzPct val="100000"/>
              <a:buAutoNum type="arabicParenR"/>
            </a:pPr>
            <a:r>
              <a:rPr lang="en" sz="1000">
                <a:solidFill>
                  <a:srgbClr val="FFFFFF"/>
                </a:solidFill>
              </a:rPr>
              <a:t> reducing the bonding </a:t>
            </a:r>
            <a:r>
              <a:rPr lang="en" sz="1000">
                <a:solidFill>
                  <a:srgbClr val="FFFFFF"/>
                </a:solidFill>
                <a:hlinkClick r:id="rId4"/>
              </a:rPr>
              <a:t>value</a:t>
            </a:r>
            <a:r>
              <a:rPr lang="en" sz="1000">
                <a:solidFill>
                  <a:srgbClr val="FFFFFF"/>
                </a:solidFill>
              </a:rPr>
              <a:t> of the shared experience  </a:t>
            </a:r>
          </a:p>
          <a:p>
            <a:pPr marL="457200" lvl="0" indent="-292100">
              <a:spcBef>
                <a:spcPts val="0"/>
              </a:spcBef>
              <a:buClr>
                <a:srgbClr val="FFFFFF"/>
              </a:buClr>
              <a:buSzPct val="100000"/>
              <a:buAutoNum type="arabicParenR"/>
            </a:pPr>
            <a:r>
              <a:rPr lang="en" sz="1000">
                <a:solidFill>
                  <a:srgbClr val="FFFFFF"/>
                </a:solidFill>
              </a:rPr>
              <a:t>causing resentment toward groups that profit from their damage</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Economic Concerns</a:t>
            </a:r>
          </a:p>
        </p:txBody>
      </p:sp>
      <p:sp>
        <p:nvSpPr>
          <p:cNvPr id="117" name="Shape 117"/>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marL="457200" lvl="0" indent="-228600" rtl="0">
              <a:lnSpc>
                <a:spcPct val="100000"/>
              </a:lnSpc>
              <a:spcBef>
                <a:spcPts val="1000"/>
              </a:spcBef>
              <a:buClr>
                <a:schemeClr val="dk1"/>
              </a:buClr>
              <a:buSzPct val="100000"/>
              <a:buFont typeface="Georgia"/>
            </a:pPr>
            <a:r>
              <a:rPr lang="en" sz="1200">
                <a:solidFill>
                  <a:schemeClr val="dk1"/>
                </a:solidFill>
                <a:highlight>
                  <a:srgbClr val="FFFFFF"/>
                </a:highlight>
                <a:latin typeface="Georgia"/>
                <a:ea typeface="Georgia"/>
                <a:cs typeface="Georgia"/>
                <a:sym typeface="Georgia"/>
              </a:rPr>
              <a:t>“...deforestation is driven by clearing land to plant coca bushes, the study found. When remote areas attract growers of illegal coca, they became economic hubs for lots of associated agricultural activities.”</a:t>
            </a:r>
          </a:p>
          <a:p>
            <a:pPr marL="457200" lvl="0" indent="-228600" rtl="0">
              <a:lnSpc>
                <a:spcPct val="100000"/>
              </a:lnSpc>
              <a:spcBef>
                <a:spcPts val="1000"/>
              </a:spcBef>
              <a:buClr>
                <a:schemeClr val="dk1"/>
              </a:buClr>
              <a:buSzPct val="100000"/>
              <a:buFont typeface="Georgia"/>
            </a:pPr>
            <a:r>
              <a:rPr lang="en" sz="1200">
                <a:solidFill>
                  <a:schemeClr val="dk1"/>
                </a:solidFill>
                <a:highlight>
                  <a:srgbClr val="FFFFFF"/>
                </a:highlight>
                <a:latin typeface="Georgia"/>
                <a:ea typeface="Georgia"/>
                <a:cs typeface="Georgia"/>
                <a:sym typeface="Georgia"/>
              </a:rPr>
              <a:t>Unfortunately, there are no economic downfalls to the production of cocaine and practice of deforestation </a:t>
            </a:r>
          </a:p>
          <a:p>
            <a:pPr marL="457200" lvl="0" indent="-228600">
              <a:lnSpc>
                <a:spcPct val="100000"/>
              </a:lnSpc>
              <a:spcBef>
                <a:spcPts val="1000"/>
              </a:spcBef>
              <a:buClr>
                <a:schemeClr val="dk1"/>
              </a:buClr>
              <a:buSzPct val="100000"/>
              <a:buFont typeface="Georgia"/>
            </a:pPr>
            <a:r>
              <a:rPr lang="en" sz="1200">
                <a:solidFill>
                  <a:schemeClr val="dk1"/>
                </a:solidFill>
                <a:highlight>
                  <a:srgbClr val="FFFFFF"/>
                </a:highlight>
                <a:latin typeface="Georgia"/>
                <a:ea typeface="Georgia"/>
                <a:cs typeface="Georgia"/>
                <a:sym typeface="Georgia"/>
              </a:rPr>
              <a:t>Deforestation + planting= jobs </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Economics: GDP and Trade</a:t>
            </a:r>
          </a:p>
        </p:txBody>
      </p:sp>
      <p:sp>
        <p:nvSpPr>
          <p:cNvPr id="123" name="Shape 123"/>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rtl="0">
              <a:spcBef>
                <a:spcPts val="0"/>
              </a:spcBef>
              <a:buNone/>
            </a:pPr>
            <a:r>
              <a:rPr lang="en" sz="1400">
                <a:solidFill>
                  <a:srgbClr val="FFFFFF"/>
                </a:solidFill>
                <a:latin typeface="Georgia"/>
                <a:ea typeface="Georgia"/>
                <a:cs typeface="Georgia"/>
                <a:sym typeface="Georgia"/>
              </a:rPr>
              <a:t>-</a:t>
            </a:r>
            <a:r>
              <a:rPr lang="en" sz="1400">
                <a:solidFill>
                  <a:srgbClr val="222222"/>
                </a:solidFill>
                <a:highlight>
                  <a:srgbClr val="FFFFFF"/>
                </a:highlight>
                <a:latin typeface="Georgia"/>
                <a:ea typeface="Georgia"/>
                <a:cs typeface="Georgia"/>
                <a:sym typeface="Georgia"/>
              </a:rPr>
              <a:t>drug money accounts for around 1% of GDP</a:t>
            </a:r>
          </a:p>
          <a:p>
            <a:pPr rtl="0">
              <a:spcBef>
                <a:spcPts val="0"/>
              </a:spcBef>
              <a:buNone/>
            </a:pPr>
            <a:r>
              <a:rPr lang="en" sz="1400">
                <a:solidFill>
                  <a:srgbClr val="222222"/>
                </a:solidFill>
                <a:highlight>
                  <a:srgbClr val="FFFFFF"/>
                </a:highlight>
                <a:latin typeface="Georgia"/>
                <a:ea typeface="Georgia"/>
                <a:cs typeface="Georgia"/>
                <a:sym typeface="Georgia"/>
              </a:rPr>
              <a:t>-Colombia is the world's largest cocaine producer and accounted for 43% of global coca cultivation in 2009</a:t>
            </a:r>
          </a:p>
          <a:p>
            <a:pPr rtl="0">
              <a:spcBef>
                <a:spcPts val="0"/>
              </a:spcBef>
              <a:buNone/>
            </a:pPr>
            <a:r>
              <a:rPr lang="en" sz="1400">
                <a:solidFill>
                  <a:srgbClr val="222222"/>
                </a:solidFill>
                <a:highlight>
                  <a:srgbClr val="FFFFFF"/>
                </a:highlight>
                <a:latin typeface="Georgia"/>
                <a:ea typeface="Georgia"/>
                <a:cs typeface="Georgia"/>
                <a:sym typeface="Georgia"/>
              </a:rPr>
              <a:t>-Colombia's drug trade is worth $10 billion ,one quarter as much as the country's legal exports</a:t>
            </a:r>
          </a:p>
          <a:p>
            <a:pPr rtl="0">
              <a:spcBef>
                <a:spcPts val="0"/>
              </a:spcBef>
              <a:buNone/>
            </a:pPr>
            <a:r>
              <a:rPr lang="en" sz="1400">
                <a:solidFill>
                  <a:srgbClr val="222222"/>
                </a:solidFill>
                <a:highlight>
                  <a:srgbClr val="FFFFFF"/>
                </a:highlight>
                <a:latin typeface="Georgia"/>
                <a:ea typeface="Georgia"/>
                <a:cs typeface="Georgia"/>
                <a:sym typeface="Georgia"/>
              </a:rPr>
              <a:t>-Colombian drug cartels made $4.6 billion in profits from exporting to the US</a:t>
            </a:r>
          </a:p>
          <a:p>
            <a:pPr rtl="0">
              <a:spcBef>
                <a:spcPts val="0"/>
              </a:spcBef>
              <a:buNone/>
            </a:pPr>
            <a:endParaRPr sz="1850">
              <a:solidFill>
                <a:srgbClr val="222222"/>
              </a:solidFill>
              <a:highlight>
                <a:srgbClr val="FFFFFF"/>
              </a:highlight>
            </a:endParaRPr>
          </a:p>
          <a:p>
            <a:pPr>
              <a:spcBef>
                <a:spcPts val="0"/>
              </a:spcBef>
              <a:buNone/>
            </a:pPr>
            <a:endParaRPr sz="1450">
              <a:solidFill>
                <a:srgbClr val="222222"/>
              </a:solidFill>
              <a:highlight>
                <a:srgbClr val="FFFFFF"/>
              </a:highlight>
              <a:latin typeface="Georgia"/>
              <a:ea typeface="Georgia"/>
              <a:cs typeface="Georgia"/>
              <a:sym typeface="Georgia"/>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What is being done to help the problem?</a:t>
            </a:r>
          </a:p>
        </p:txBody>
      </p:sp>
      <p:sp>
        <p:nvSpPr>
          <p:cNvPr id="129" name="Shape 129"/>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marL="457200" lvl="0" indent="-228600" rtl="0">
              <a:spcBef>
                <a:spcPts val="0"/>
              </a:spcBef>
              <a:buClr>
                <a:srgbClr val="000000"/>
              </a:buClr>
              <a:buSzPct val="100000"/>
              <a:buFont typeface="Georgia"/>
            </a:pPr>
            <a:r>
              <a:rPr lang="en" sz="1400">
                <a:solidFill>
                  <a:srgbClr val="000000"/>
                </a:solidFill>
                <a:highlight>
                  <a:srgbClr val="FFFFFF"/>
                </a:highlight>
                <a:latin typeface="Georgia"/>
                <a:ea typeface="Georgia"/>
                <a:cs typeface="Georgia"/>
                <a:sym typeface="Georgia"/>
              </a:rPr>
              <a:t>Study suggests that boosting the land's protection status is a simple and effective place to start.</a:t>
            </a:r>
          </a:p>
          <a:p>
            <a:pPr marL="457200" lvl="0" indent="-228600" rtl="0">
              <a:spcBef>
                <a:spcPts val="0"/>
              </a:spcBef>
              <a:buClr>
                <a:srgbClr val="000000"/>
              </a:buClr>
              <a:buSzPct val="100000"/>
              <a:buFont typeface="Georgia"/>
            </a:pPr>
            <a:r>
              <a:rPr lang="en" sz="1400" b="1">
                <a:solidFill>
                  <a:srgbClr val="000000"/>
                </a:solidFill>
                <a:highlight>
                  <a:srgbClr val="FFFFFF"/>
                </a:highlight>
                <a:latin typeface="Georgia"/>
                <a:ea typeface="Georgia"/>
                <a:cs typeface="Georgia"/>
                <a:sym typeface="Georgia"/>
              </a:rPr>
              <a:t>Protection slows down deforestation </a:t>
            </a:r>
          </a:p>
          <a:p>
            <a:pPr rtl="0">
              <a:spcBef>
                <a:spcPts val="0"/>
              </a:spcBef>
              <a:buNone/>
            </a:pPr>
            <a:endParaRPr sz="1400">
              <a:solidFill>
                <a:srgbClr val="000000"/>
              </a:solidFill>
              <a:highlight>
                <a:srgbClr val="FFFFFF"/>
              </a:highlight>
              <a:latin typeface="Georgia"/>
              <a:ea typeface="Georgia"/>
              <a:cs typeface="Georgia"/>
              <a:sym typeface="Georgia"/>
            </a:endParaRPr>
          </a:p>
          <a:p>
            <a:pPr rtl="0">
              <a:spcBef>
                <a:spcPts val="0"/>
              </a:spcBef>
              <a:buNone/>
            </a:pPr>
            <a:r>
              <a:rPr lang="en" sz="1400">
                <a:solidFill>
                  <a:srgbClr val="000000"/>
                </a:solidFill>
                <a:highlight>
                  <a:srgbClr val="FFFFFF"/>
                </a:highlight>
                <a:latin typeface="Georgia"/>
                <a:ea typeface="Georgia"/>
                <a:cs typeface="Georgia"/>
                <a:sym typeface="Georgia"/>
              </a:rPr>
              <a:t>Other solutions:</a:t>
            </a:r>
          </a:p>
          <a:p>
            <a:pPr marL="457200" lvl="0" indent="-228600" rtl="0">
              <a:spcBef>
                <a:spcPts val="0"/>
              </a:spcBef>
              <a:buClr>
                <a:srgbClr val="000000"/>
              </a:buClr>
              <a:buSzPct val="100000"/>
              <a:buFont typeface="Georgia"/>
            </a:pPr>
            <a:r>
              <a:rPr lang="en" sz="1400" b="1">
                <a:solidFill>
                  <a:srgbClr val="000000"/>
                </a:solidFill>
                <a:highlight>
                  <a:srgbClr val="FFFFFF"/>
                </a:highlight>
                <a:latin typeface="Georgia"/>
                <a:ea typeface="Georgia"/>
                <a:cs typeface="Georgia"/>
                <a:sym typeface="Georgia"/>
              </a:rPr>
              <a:t>Pressuring Corporations and Markets: </a:t>
            </a:r>
            <a:r>
              <a:rPr lang="en" sz="1400">
                <a:solidFill>
                  <a:srgbClr val="000000"/>
                </a:solidFill>
                <a:highlight>
                  <a:srgbClr val="FFFFFF"/>
                </a:highlight>
                <a:latin typeface="Georgia"/>
                <a:ea typeface="Georgia"/>
                <a:cs typeface="Georgia"/>
                <a:sym typeface="Georgia"/>
              </a:rPr>
              <a:t>If corporations have the power to destroy the world’s forests, they also have the power to help save them.</a:t>
            </a:r>
          </a:p>
          <a:p>
            <a:pPr marL="457200" lvl="0" indent="-228600" rtl="0">
              <a:lnSpc>
                <a:spcPct val="109090"/>
              </a:lnSpc>
              <a:spcBef>
                <a:spcPts val="3000"/>
              </a:spcBef>
              <a:spcAft>
                <a:spcPts val="1500"/>
              </a:spcAft>
              <a:buClr>
                <a:srgbClr val="000000"/>
              </a:buClr>
              <a:buSzPct val="100000"/>
              <a:buFont typeface="Georgia"/>
            </a:pPr>
            <a:r>
              <a:rPr lang="en" sz="1400" b="1">
                <a:solidFill>
                  <a:srgbClr val="000000"/>
                </a:solidFill>
                <a:highlight>
                  <a:srgbClr val="FFFFFF"/>
                </a:highlight>
                <a:latin typeface="Georgia"/>
                <a:ea typeface="Georgia"/>
                <a:cs typeface="Georgia"/>
                <a:sym typeface="Georgia"/>
              </a:rPr>
              <a:t>Promoting Sustainable Consumer Options: </a:t>
            </a:r>
            <a:r>
              <a:rPr lang="en" sz="1400">
                <a:solidFill>
                  <a:srgbClr val="000000"/>
                </a:solidFill>
                <a:highlight>
                  <a:srgbClr val="FFFFFF"/>
                </a:highlight>
                <a:latin typeface="Georgia"/>
                <a:ea typeface="Georgia"/>
                <a:cs typeface="Georgia"/>
                <a:sym typeface="Georgia"/>
              </a:rPr>
              <a:t>When consumers speak, corporations listen. (Buying recycled wood products, supporting brands with 0 deforestation policies)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Pictures</a:t>
            </a:r>
          </a:p>
        </p:txBody>
      </p:sp>
      <p:sp>
        <p:nvSpPr>
          <p:cNvPr id="135" name="Shape 135"/>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lvl="0" rtl="0">
              <a:lnSpc>
                <a:spcPct val="100000"/>
              </a:lnSpc>
              <a:spcBef>
                <a:spcPts val="0"/>
              </a:spcBef>
              <a:spcAft>
                <a:spcPts val="0"/>
              </a:spcAft>
              <a:buNone/>
            </a:pPr>
            <a:r>
              <a:rPr lang="en" sz="1000" i="1">
                <a:solidFill>
                  <a:srgbClr val="000000"/>
                </a:solidFill>
                <a:latin typeface="Times New Roman"/>
                <a:ea typeface="Times New Roman"/>
                <a:cs typeface="Times New Roman"/>
                <a:sym typeface="Times New Roman"/>
              </a:rPr>
              <a:t>“A Colombian soldier in 1992 looks at a deforested land formerly </a:t>
            </a:r>
          </a:p>
          <a:p>
            <a:pPr lvl="0" rtl="0">
              <a:lnSpc>
                <a:spcPct val="100000"/>
              </a:lnSpc>
              <a:spcBef>
                <a:spcPts val="0"/>
              </a:spcBef>
              <a:spcAft>
                <a:spcPts val="0"/>
              </a:spcAft>
              <a:buClr>
                <a:schemeClr val="dk1"/>
              </a:buClr>
              <a:buSzPct val="110000"/>
              <a:buFont typeface="Arial"/>
              <a:buNone/>
            </a:pPr>
            <a:r>
              <a:rPr lang="en" sz="1000" i="1">
                <a:solidFill>
                  <a:srgbClr val="000000"/>
                </a:solidFill>
                <a:latin typeface="Times New Roman"/>
                <a:ea typeface="Times New Roman"/>
                <a:cs typeface="Times New Roman"/>
                <a:sym typeface="Times New Roman"/>
              </a:rPr>
              <a:t>used for poppy plantations.”</a:t>
            </a:r>
          </a:p>
          <a:p>
            <a:pPr lvl="0" rtl="0">
              <a:spcBef>
                <a:spcPts val="0"/>
              </a:spcBef>
              <a:spcAft>
                <a:spcPts val="0"/>
              </a:spcAft>
              <a:buClr>
                <a:schemeClr val="dk1"/>
              </a:buClr>
              <a:buSzPct val="110000"/>
              <a:buFont typeface="Arial"/>
              <a:buNone/>
            </a:pPr>
            <a:r>
              <a:rPr lang="en" sz="1000">
                <a:solidFill>
                  <a:schemeClr val="dk1"/>
                </a:solidFill>
                <a:highlight>
                  <a:srgbClr val="FFFFFF"/>
                </a:highlight>
              </a:rPr>
              <a:t> </a:t>
            </a:r>
          </a:p>
          <a:p>
            <a:pPr>
              <a:spcBef>
                <a:spcPts val="0"/>
              </a:spcBef>
              <a:buNone/>
            </a:pPr>
            <a:endParaRPr sz="800"/>
          </a:p>
        </p:txBody>
      </p:sp>
      <p:pic>
        <p:nvPicPr>
          <p:cNvPr id="136" name="Shape 136"/>
          <p:cNvPicPr preferRelativeResize="0"/>
          <p:nvPr/>
        </p:nvPicPr>
        <p:blipFill>
          <a:blip r:embed="rId3">
            <a:alphaModFix/>
          </a:blip>
          <a:stretch>
            <a:fillRect/>
          </a:stretch>
        </p:blipFill>
        <p:spPr>
          <a:xfrm>
            <a:off x="311700" y="1152474"/>
            <a:ext cx="3780800" cy="2614074"/>
          </a:xfrm>
          <a:prstGeom prst="rect">
            <a:avLst/>
          </a:prstGeom>
          <a:noFill/>
          <a:ln>
            <a:noFill/>
          </a:ln>
        </p:spPr>
      </p:pic>
      <p:pic>
        <p:nvPicPr>
          <p:cNvPr id="137" name="Shape 137"/>
          <p:cNvPicPr preferRelativeResize="0"/>
          <p:nvPr/>
        </p:nvPicPr>
        <p:blipFill>
          <a:blip r:embed="rId4">
            <a:alphaModFix/>
          </a:blip>
          <a:stretch>
            <a:fillRect/>
          </a:stretch>
        </p:blipFill>
        <p:spPr>
          <a:xfrm>
            <a:off x="4348250" y="1101925"/>
            <a:ext cx="4451149" cy="3004524"/>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endParaRPr/>
          </a:p>
        </p:txBody>
      </p:sp>
      <p:sp>
        <p:nvSpPr>
          <p:cNvPr id="143" name="Shape 143"/>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a:spcBef>
                <a:spcPts val="0"/>
              </a:spcBef>
              <a:buNone/>
            </a:pPr>
            <a:endParaRPr/>
          </a:p>
        </p:txBody>
      </p:sp>
      <p:pic>
        <p:nvPicPr>
          <p:cNvPr id="144" name="Shape 144"/>
          <p:cNvPicPr preferRelativeResize="0"/>
          <p:nvPr/>
        </p:nvPicPr>
        <p:blipFill>
          <a:blip r:embed="rId3">
            <a:alphaModFix/>
          </a:blip>
          <a:stretch>
            <a:fillRect/>
          </a:stretch>
        </p:blipFill>
        <p:spPr>
          <a:xfrm>
            <a:off x="891174" y="79875"/>
            <a:ext cx="7479651" cy="5063623"/>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For More Information:</a:t>
            </a:r>
          </a:p>
        </p:txBody>
      </p:sp>
      <p:sp>
        <p:nvSpPr>
          <p:cNvPr id="150" name="Shape 150"/>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rtl="0">
              <a:spcBef>
                <a:spcPts val="0"/>
              </a:spcBef>
              <a:buNone/>
            </a:pPr>
            <a:r>
              <a:rPr lang="en"/>
              <a:t>-</a:t>
            </a:r>
            <a:r>
              <a:rPr lang="en" u="sng">
                <a:solidFill>
                  <a:schemeClr val="hlink"/>
                </a:solidFill>
                <a:hlinkClick r:id="rId3"/>
              </a:rPr>
              <a:t>http://news.nationalgeographic.com/news/2011/02/110218-cocaine-coca-farming-colombia-rainforests-environment-science/</a:t>
            </a:r>
          </a:p>
          <a:p>
            <a:pPr rtl="0">
              <a:spcBef>
                <a:spcPts val="0"/>
              </a:spcBef>
              <a:buNone/>
            </a:pPr>
            <a:r>
              <a:rPr lang="en"/>
              <a:t>-</a:t>
            </a:r>
            <a:r>
              <a:rPr lang="en" u="sng">
                <a:solidFill>
                  <a:schemeClr val="hlink"/>
                </a:solidFill>
                <a:hlinkClick r:id="rId4"/>
              </a:rPr>
              <a:t>http://www.greenpeace.org/usa/forests/solutions-to-deforestation/</a:t>
            </a:r>
            <a:r>
              <a:rPr lang="en"/>
              <a:t> </a:t>
            </a:r>
          </a:p>
          <a:p>
            <a:pPr rtl="0">
              <a:spcBef>
                <a:spcPts val="0"/>
              </a:spcBef>
              <a:buNone/>
            </a:pPr>
            <a:r>
              <a:rPr lang="en"/>
              <a:t>- </a:t>
            </a:r>
            <a:r>
              <a:rPr lang="en" u="sng">
                <a:solidFill>
                  <a:schemeClr val="hlink"/>
                </a:solidFill>
                <a:hlinkClick r:id="rId5"/>
              </a:rPr>
              <a:t>http://www.businessinsider.com/colombias-drug-backed-economy-2011-4?op=1</a:t>
            </a:r>
          </a:p>
          <a:p>
            <a:pPr rtl="0">
              <a:spcBef>
                <a:spcPts val="0"/>
              </a:spcBef>
              <a:buNone/>
            </a:pPr>
            <a:r>
              <a:rPr lang="en"/>
              <a:t>-</a:t>
            </a:r>
            <a:r>
              <a:rPr lang="en" u="sng">
                <a:solidFill>
                  <a:schemeClr val="hlink"/>
                </a:solidFill>
                <a:hlinkClick r:id="rId6"/>
              </a:rPr>
              <a:t>http://news.mongabay.com/2013/06/deforestation-rates-for-amazon-countries-outside-brazil/</a:t>
            </a:r>
          </a:p>
          <a:p>
            <a:pPr rtl="0">
              <a:spcBef>
                <a:spcPts val="0"/>
              </a:spcBef>
              <a:buNone/>
            </a:pPr>
            <a:r>
              <a:rPr lang="en"/>
              <a:t>-</a:t>
            </a:r>
            <a:r>
              <a:rPr lang="en" u="sng">
                <a:solidFill>
                  <a:schemeClr val="hlink"/>
                </a:solidFill>
                <a:hlinkClick r:id="rId7"/>
              </a:rPr>
              <a:t>http://www.drugfreeworld.org/drugfacts/cocaine/effects-of-cocaine.html</a:t>
            </a:r>
          </a:p>
          <a:p>
            <a:pPr rtl="0">
              <a:spcBef>
                <a:spcPts val="0"/>
              </a:spcBef>
              <a:buNone/>
            </a:pPr>
            <a:r>
              <a:rPr lang="en"/>
              <a:t>-</a:t>
            </a:r>
            <a:r>
              <a:rPr lang="en" u="sng">
                <a:solidFill>
                  <a:schemeClr val="hlink"/>
                </a:solidFill>
                <a:hlinkClick r:id="rId8"/>
              </a:rPr>
              <a:t>http://www.greenfacts.org/glossary/abc/biodiversity.htm</a:t>
            </a:r>
            <a:r>
              <a:rPr lang="en"/>
              <a:t> </a:t>
            </a:r>
          </a:p>
          <a:p>
            <a:pPr rtl="0">
              <a:spcBef>
                <a:spcPts val="0"/>
              </a:spcBef>
              <a:buNone/>
            </a:pPr>
            <a:endParaRPr/>
          </a:p>
          <a:p>
            <a:pPr rtl="0">
              <a:spcBef>
                <a:spcPts val="0"/>
              </a:spcBef>
              <a:buNone/>
            </a:pPr>
            <a:endParaRPr/>
          </a:p>
          <a:p>
            <a:pPr>
              <a:spcBef>
                <a:spcPts val="0"/>
              </a:spcBef>
              <a:buNone/>
            </a:pPr>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67525" y="209150"/>
            <a:ext cx="8520599" cy="572699"/>
          </a:xfrm>
          <a:prstGeom prst="rect">
            <a:avLst/>
          </a:prstGeom>
        </p:spPr>
        <p:txBody>
          <a:bodyPr lIns="91425" tIns="91425" rIns="91425" bIns="91425" anchor="t" anchorCtr="0">
            <a:noAutofit/>
          </a:bodyPr>
          <a:lstStyle/>
          <a:p>
            <a:pPr rtl="0">
              <a:spcBef>
                <a:spcPts val="0"/>
              </a:spcBef>
              <a:buNone/>
            </a:pPr>
            <a:r>
              <a:rPr lang="en">
                <a:solidFill>
                  <a:srgbClr val="FFFFFF"/>
                </a:solidFill>
              </a:rPr>
              <a:t>What is the issue?</a:t>
            </a:r>
          </a:p>
          <a:p>
            <a:pPr>
              <a:spcBef>
                <a:spcPts val="0"/>
              </a:spcBef>
              <a:buNone/>
            </a:pPr>
            <a:endParaRPr/>
          </a:p>
        </p:txBody>
      </p:sp>
      <p:sp>
        <p:nvSpPr>
          <p:cNvPr id="57" name="Shape 57"/>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a:spcBef>
                <a:spcPts val="0"/>
              </a:spcBef>
              <a:buNone/>
            </a:pPr>
            <a:r>
              <a:rPr lang="en" sz="1450">
                <a:solidFill>
                  <a:srgbClr val="FFFFFF"/>
                </a:solidFill>
              </a:rPr>
              <a:t>Coca planting is linked to deforestation and is reducing biodiversity in the rainforests of Colombia.</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Where in the world?</a:t>
            </a:r>
          </a:p>
        </p:txBody>
      </p:sp>
      <p:sp>
        <p:nvSpPr>
          <p:cNvPr id="63" name="Shape 63"/>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a:spcBef>
                <a:spcPts val="0"/>
              </a:spcBef>
              <a:buNone/>
            </a:pPr>
            <a:r>
              <a:rPr lang="en" sz="3600">
                <a:solidFill>
                  <a:srgbClr val="000000"/>
                </a:solidFill>
                <a:latin typeface="Georgia"/>
                <a:ea typeface="Georgia"/>
                <a:cs typeface="Georgia"/>
                <a:sym typeface="Georgia"/>
              </a:rPr>
              <a:t>Colombia</a:t>
            </a:r>
          </a:p>
        </p:txBody>
      </p:sp>
      <p:pic>
        <p:nvPicPr>
          <p:cNvPr id="64" name="Shape 64"/>
          <p:cNvPicPr preferRelativeResize="0"/>
          <p:nvPr/>
        </p:nvPicPr>
        <p:blipFill>
          <a:blip r:embed="rId4">
            <a:alphaModFix/>
          </a:blip>
          <a:stretch>
            <a:fillRect/>
          </a:stretch>
        </p:blipFill>
        <p:spPr>
          <a:xfrm>
            <a:off x="3833175" y="1125537"/>
            <a:ext cx="5238750" cy="3933825"/>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solidFill>
                  <a:srgbClr val="FFFFFF"/>
                </a:solidFill>
              </a:rPr>
              <a:t>Why does it matter? </a:t>
            </a:r>
          </a:p>
        </p:txBody>
      </p:sp>
      <p:sp>
        <p:nvSpPr>
          <p:cNvPr id="70" name="Shape 70"/>
          <p:cNvSpPr txBox="1">
            <a:spLocks noGrp="1"/>
          </p:cNvSpPr>
          <p:nvPr>
            <p:ph type="body" idx="1"/>
          </p:nvPr>
        </p:nvSpPr>
        <p:spPr>
          <a:xfrm>
            <a:off x="213475" y="1075225"/>
            <a:ext cx="8520599" cy="3906899"/>
          </a:xfrm>
          <a:prstGeom prst="rect">
            <a:avLst/>
          </a:prstGeom>
        </p:spPr>
        <p:txBody>
          <a:bodyPr lIns="91425" tIns="91425" rIns="91425" bIns="91425" anchor="t" anchorCtr="0">
            <a:noAutofit/>
          </a:bodyPr>
          <a:lstStyle/>
          <a:p>
            <a:pPr rtl="0">
              <a:spcBef>
                <a:spcPts val="0"/>
              </a:spcBef>
              <a:buNone/>
            </a:pPr>
            <a:r>
              <a:rPr lang="en" sz="1200" b="1">
                <a:solidFill>
                  <a:srgbClr val="000000"/>
                </a:solidFill>
                <a:highlight>
                  <a:srgbClr val="F3F3F3"/>
                </a:highlight>
              </a:rPr>
              <a:t>First off, what is deforestation? </a:t>
            </a:r>
          </a:p>
          <a:p>
            <a:pPr marL="457200" lvl="0" indent="-228600" rtl="0">
              <a:spcBef>
                <a:spcPts val="0"/>
              </a:spcBef>
              <a:buClr>
                <a:srgbClr val="000000"/>
              </a:buClr>
              <a:buSzPct val="100000"/>
            </a:pPr>
            <a:r>
              <a:rPr lang="en" sz="900">
                <a:solidFill>
                  <a:srgbClr val="000000"/>
                </a:solidFill>
                <a:highlight>
                  <a:srgbClr val="F3F3F3"/>
                </a:highlight>
              </a:rPr>
              <a:t>Deforestation is the conversion of forests to pasture, cropland, </a:t>
            </a:r>
            <a:r>
              <a:rPr lang="en" sz="900">
                <a:solidFill>
                  <a:srgbClr val="000000"/>
                </a:solidFill>
                <a:highlight>
                  <a:srgbClr val="F3F3F3"/>
                </a:highlight>
                <a:hlinkClick r:id="rId4"/>
              </a:rPr>
              <a:t>urban</a:t>
            </a:r>
            <a:r>
              <a:rPr lang="en" sz="900">
                <a:solidFill>
                  <a:srgbClr val="000000"/>
                </a:solidFill>
                <a:highlight>
                  <a:srgbClr val="F3F3F3"/>
                </a:highlight>
              </a:rPr>
              <a:t> areas, or other landscapes </a:t>
            </a:r>
            <a:r>
              <a:rPr lang="en" sz="900">
                <a:solidFill>
                  <a:srgbClr val="000000"/>
                </a:solidFill>
                <a:highlight>
                  <a:srgbClr val="F3F3F3"/>
                </a:highlight>
                <a:hlinkClick r:id="rId5"/>
              </a:rPr>
              <a:t>that have</a:t>
            </a:r>
            <a:r>
              <a:rPr lang="en" sz="900">
                <a:solidFill>
                  <a:srgbClr val="000000"/>
                </a:solidFill>
                <a:highlight>
                  <a:srgbClr val="F3F3F3"/>
                </a:highlight>
              </a:rPr>
              <a:t> few or no trees remaining.  </a:t>
            </a:r>
          </a:p>
          <a:p>
            <a:pPr rtl="0">
              <a:spcBef>
                <a:spcPts val="0"/>
              </a:spcBef>
              <a:buNone/>
            </a:pPr>
            <a:r>
              <a:rPr lang="en" sz="1200" b="1">
                <a:solidFill>
                  <a:srgbClr val="000000"/>
                </a:solidFill>
                <a:highlight>
                  <a:srgbClr val="F3F3F3"/>
                </a:highlight>
              </a:rPr>
              <a:t>What are the effects of deforestation? </a:t>
            </a:r>
          </a:p>
          <a:p>
            <a:pPr marL="457200" lvl="0" indent="-228600" rtl="0">
              <a:spcBef>
                <a:spcPts val="0"/>
              </a:spcBef>
              <a:buClr>
                <a:srgbClr val="000000"/>
              </a:buClr>
              <a:buSzPct val="100000"/>
            </a:pPr>
            <a:r>
              <a:rPr lang="en" sz="900">
                <a:solidFill>
                  <a:srgbClr val="000000"/>
                </a:solidFill>
                <a:highlight>
                  <a:srgbClr val="F3F3F3"/>
                </a:highlight>
              </a:rPr>
              <a:t>Cut down trees → Less trees in ecosystem → Habitat loss for organisms → organisms in danger → less biodiversity </a:t>
            </a:r>
          </a:p>
          <a:p>
            <a:pPr marL="457200" lvl="0" indent="-228600" rtl="0">
              <a:spcBef>
                <a:spcPts val="0"/>
              </a:spcBef>
              <a:buClr>
                <a:srgbClr val="000000"/>
              </a:buClr>
              <a:buSzPct val="100000"/>
            </a:pPr>
            <a:r>
              <a:rPr lang="en" sz="900">
                <a:solidFill>
                  <a:srgbClr val="000000"/>
                </a:solidFill>
                <a:highlight>
                  <a:srgbClr val="F3F3F3"/>
                </a:highlight>
              </a:rPr>
              <a:t>Deforestation accounts for nearly 20% of human-caused greenhouse gas emissions in the world.</a:t>
            </a:r>
          </a:p>
          <a:p>
            <a:pPr rtl="0">
              <a:spcBef>
                <a:spcPts val="0"/>
              </a:spcBef>
              <a:buNone/>
            </a:pPr>
            <a:r>
              <a:rPr lang="en" sz="1200" b="1">
                <a:solidFill>
                  <a:srgbClr val="000000"/>
                </a:solidFill>
                <a:highlight>
                  <a:srgbClr val="F3F3F3"/>
                </a:highlight>
              </a:rPr>
              <a:t>How does less biodiversity affect me? </a:t>
            </a:r>
          </a:p>
          <a:p>
            <a:pPr marL="457200" lvl="0" indent="-228600" rtl="0">
              <a:spcBef>
                <a:spcPts val="0"/>
              </a:spcBef>
              <a:buClr>
                <a:srgbClr val="000000"/>
              </a:buClr>
              <a:buSzPct val="100000"/>
            </a:pPr>
            <a:r>
              <a:rPr lang="en" sz="900">
                <a:solidFill>
                  <a:srgbClr val="000000"/>
                </a:solidFill>
                <a:highlight>
                  <a:srgbClr val="F3F3F3"/>
                </a:highlight>
              </a:rPr>
              <a:t>Reduced biodiversity means millions of people face a future where food supplies are more vulnerable to pests and disease, and where freshwater is in irregular or short supply.</a:t>
            </a:r>
          </a:p>
          <a:p>
            <a:pPr marL="457200" lvl="0" indent="-228600" rtl="0">
              <a:spcBef>
                <a:spcPts val="0"/>
              </a:spcBef>
              <a:buClr>
                <a:srgbClr val="000000"/>
              </a:buClr>
              <a:buSzPct val="100000"/>
            </a:pPr>
            <a:r>
              <a:rPr lang="en" sz="900">
                <a:solidFill>
                  <a:srgbClr val="000000"/>
                </a:solidFill>
                <a:highlight>
                  <a:srgbClr val="F3F3F3"/>
                </a:highlight>
              </a:rPr>
              <a:t>Rise in climate change where the effects are tremendous as seen in the book “Eaarth” </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0" y="4029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Environmental Concerns</a:t>
            </a:r>
          </a:p>
        </p:txBody>
      </p:sp>
      <p:sp>
        <p:nvSpPr>
          <p:cNvPr id="76" name="Shape 76"/>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marL="457200" lvl="0" indent="-228600" rtl="0">
              <a:spcBef>
                <a:spcPts val="0"/>
              </a:spcBef>
            </a:pPr>
            <a:r>
              <a:rPr lang="en">
                <a:solidFill>
                  <a:srgbClr val="FFFFFF"/>
                </a:solidFill>
              </a:rPr>
              <a:t>“</a:t>
            </a:r>
            <a:r>
              <a:rPr lang="en" sz="1200">
                <a:solidFill>
                  <a:schemeClr val="dk1"/>
                </a:solidFill>
                <a:highlight>
                  <a:srgbClr val="FFFFFF"/>
                </a:highlight>
                <a:latin typeface="Georgia"/>
                <a:ea typeface="Georgia"/>
                <a:cs typeface="Georgia"/>
                <a:sym typeface="Georgia"/>
              </a:rPr>
              <a:t>Colombia's forests are home to many animals—including harpy eagles, tapirs, golden poison frogs, and spectacled bears—that are at risk of extinction”* </a:t>
            </a:r>
          </a:p>
          <a:p>
            <a:pPr marL="914400" indent="0" rtl="0">
              <a:spcBef>
                <a:spcPts val="0"/>
              </a:spcBef>
              <a:buNone/>
            </a:pPr>
            <a:r>
              <a:rPr lang="en" sz="1150" b="1">
                <a:solidFill>
                  <a:srgbClr val="191919"/>
                </a:solidFill>
                <a:highlight>
                  <a:srgbClr val="FFFFFF"/>
                </a:highlight>
              </a:rPr>
              <a:t>         Loss of one species can upset the balance of its environment and affect biodiversity.</a:t>
            </a:r>
          </a:p>
          <a:p>
            <a:pPr marL="914400" indent="0" rtl="0">
              <a:spcBef>
                <a:spcPts val="0"/>
              </a:spcBef>
              <a:buNone/>
            </a:pPr>
            <a:endParaRPr sz="1150" b="1">
              <a:solidFill>
                <a:srgbClr val="191919"/>
              </a:solidFill>
              <a:highlight>
                <a:srgbClr val="FFFFFF"/>
              </a:highlight>
            </a:endParaRPr>
          </a:p>
          <a:p>
            <a:pPr marL="914400" indent="0" rtl="0">
              <a:spcBef>
                <a:spcPts val="0"/>
              </a:spcBef>
              <a:buNone/>
            </a:pPr>
            <a:endParaRPr sz="1150" b="1">
              <a:solidFill>
                <a:srgbClr val="191919"/>
              </a:solidFill>
              <a:highlight>
                <a:srgbClr val="FFFFFF"/>
              </a:highlight>
            </a:endParaRPr>
          </a:p>
          <a:p>
            <a:pPr marL="914400" indent="0" rtl="0">
              <a:spcBef>
                <a:spcPts val="0"/>
              </a:spcBef>
              <a:buNone/>
            </a:pPr>
            <a:endParaRPr sz="1150" b="1">
              <a:solidFill>
                <a:srgbClr val="191919"/>
              </a:solidFill>
              <a:highlight>
                <a:srgbClr val="FFFFFF"/>
              </a:highlight>
            </a:endParaRPr>
          </a:p>
          <a:p>
            <a:pPr marL="914400" indent="0" rtl="0">
              <a:spcBef>
                <a:spcPts val="0"/>
              </a:spcBef>
              <a:buNone/>
            </a:pPr>
            <a:endParaRPr sz="1150" b="1">
              <a:solidFill>
                <a:srgbClr val="191919"/>
              </a:solidFill>
              <a:highlight>
                <a:srgbClr val="FFFFFF"/>
              </a:highlight>
            </a:endParaRPr>
          </a:p>
          <a:p>
            <a:pPr marL="914400" indent="0" rtl="0">
              <a:spcBef>
                <a:spcPts val="0"/>
              </a:spcBef>
              <a:buNone/>
            </a:pPr>
            <a:endParaRPr sz="1150" b="1">
              <a:solidFill>
                <a:srgbClr val="191919"/>
              </a:solidFill>
              <a:highlight>
                <a:srgbClr val="FFFFFF"/>
              </a:highlight>
            </a:endParaRPr>
          </a:p>
          <a:p>
            <a:pPr marL="0" indent="0" rtl="0">
              <a:spcBef>
                <a:spcPts val="0"/>
              </a:spcBef>
              <a:buNone/>
            </a:pPr>
            <a:endParaRPr sz="1150" b="1">
              <a:solidFill>
                <a:srgbClr val="191919"/>
              </a:solidFill>
              <a:highlight>
                <a:srgbClr val="FFFFFF"/>
              </a:highlight>
            </a:endParaRPr>
          </a:p>
          <a:p>
            <a:pPr marL="0" lvl="0" indent="0" rtl="0">
              <a:spcBef>
                <a:spcPts val="0"/>
              </a:spcBef>
              <a:buNone/>
            </a:pPr>
            <a:r>
              <a:rPr lang="en" sz="1150" b="1">
                <a:solidFill>
                  <a:srgbClr val="191919"/>
                </a:solidFill>
                <a:highlight>
                  <a:srgbClr val="FFFFFF"/>
                </a:highlight>
              </a:rPr>
              <a:t>Angry his people are going extinct. 				</a:t>
            </a:r>
          </a:p>
        </p:txBody>
      </p:sp>
      <p:pic>
        <p:nvPicPr>
          <p:cNvPr id="77" name="Shape 77"/>
          <p:cNvPicPr preferRelativeResize="0"/>
          <p:nvPr/>
        </p:nvPicPr>
        <p:blipFill>
          <a:blip r:embed="rId4">
            <a:alphaModFix/>
          </a:blip>
          <a:stretch>
            <a:fillRect/>
          </a:stretch>
        </p:blipFill>
        <p:spPr>
          <a:xfrm>
            <a:off x="233000" y="2245474"/>
            <a:ext cx="3424325" cy="2280624"/>
          </a:xfrm>
          <a:prstGeom prst="rect">
            <a:avLst/>
          </a:prstGeom>
          <a:noFill/>
          <a:ln>
            <a:noFill/>
          </a:ln>
        </p:spPr>
      </p:pic>
      <p:pic>
        <p:nvPicPr>
          <p:cNvPr id="78" name="Shape 78"/>
          <p:cNvPicPr preferRelativeResize="0"/>
          <p:nvPr/>
        </p:nvPicPr>
        <p:blipFill>
          <a:blip r:embed="rId5">
            <a:alphaModFix/>
          </a:blip>
          <a:stretch>
            <a:fillRect/>
          </a:stretch>
        </p:blipFill>
        <p:spPr>
          <a:xfrm>
            <a:off x="5407125" y="2381662"/>
            <a:ext cx="3495350" cy="2330997"/>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Environmental Concerns</a:t>
            </a:r>
          </a:p>
        </p:txBody>
      </p:sp>
      <p:sp>
        <p:nvSpPr>
          <p:cNvPr id="84" name="Shape 84"/>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marL="457200" lvl="0" indent="-228600" rtl="0">
              <a:spcBef>
                <a:spcPts val="0"/>
              </a:spcBef>
              <a:buClr>
                <a:srgbClr val="FFFFFF"/>
              </a:buClr>
              <a:buSzPct val="95833"/>
            </a:pPr>
            <a:r>
              <a:rPr lang="en" sz="1150">
                <a:solidFill>
                  <a:srgbClr val="FFFFFF"/>
                </a:solidFill>
              </a:rPr>
              <a:t>Losing even a small strand in the web of life contributes to the unraveling of our planet's sustainability, and that makes a difference to every single one of us.</a:t>
            </a:r>
          </a:p>
          <a:p>
            <a:pPr marL="457200" lvl="0" indent="-228600" rtl="0">
              <a:spcBef>
                <a:spcPts val="0"/>
              </a:spcBef>
              <a:buClr>
                <a:srgbClr val="FFFFFF"/>
              </a:buClr>
              <a:buSzPct val="95833"/>
            </a:pPr>
            <a:r>
              <a:rPr lang="en" sz="1200">
                <a:solidFill>
                  <a:srgbClr val="FFFFFF"/>
                </a:solidFill>
                <a:latin typeface="Georgia"/>
                <a:ea typeface="Georgia"/>
                <a:cs typeface="Georgia"/>
                <a:sym typeface="Georgia"/>
              </a:rPr>
              <a:t>Coca growers use plenty of pesticides, many of which are technically banned in Colombia.</a:t>
            </a:r>
          </a:p>
          <a:p>
            <a:pPr rtl="0">
              <a:spcBef>
                <a:spcPts val="0"/>
              </a:spcBef>
              <a:buNone/>
            </a:pPr>
            <a:endParaRPr sz="1150">
              <a:solidFill>
                <a:srgbClr val="191919"/>
              </a:solidFill>
              <a:highlight>
                <a:srgbClr val="FFFFFF"/>
              </a:highlight>
            </a:endParaRPr>
          </a:p>
          <a:p>
            <a:pPr rtl="0">
              <a:lnSpc>
                <a:spcPct val="100000"/>
              </a:lnSpc>
              <a:spcBef>
                <a:spcPts val="0"/>
              </a:spcBef>
              <a:spcAft>
                <a:spcPts val="0"/>
              </a:spcAft>
              <a:buNone/>
            </a:pPr>
            <a:r>
              <a:rPr lang="en" sz="1150">
                <a:solidFill>
                  <a:srgbClr val="FFFFFF"/>
                </a:solidFill>
              </a:rPr>
              <a:t>~In the words of the </a:t>
            </a:r>
            <a:r>
              <a:rPr lang="en" sz="1150" b="1">
                <a:solidFill>
                  <a:srgbClr val="FFFFFF"/>
                </a:solidFill>
                <a:hlinkClick r:id="rId4"/>
              </a:rPr>
              <a:t>World Wildlife Fund</a:t>
            </a:r>
            <a:r>
              <a:rPr lang="en" sz="1150">
                <a:solidFill>
                  <a:srgbClr val="FFFFFF"/>
                </a:solidFill>
              </a:rPr>
              <a:t>: </a:t>
            </a:r>
          </a:p>
          <a:p>
            <a:pPr>
              <a:lnSpc>
                <a:spcPct val="100000"/>
              </a:lnSpc>
              <a:spcBef>
                <a:spcPts val="0"/>
              </a:spcBef>
              <a:spcAft>
                <a:spcPts val="0"/>
              </a:spcAft>
              <a:buNone/>
            </a:pPr>
            <a:r>
              <a:rPr lang="en" i="1">
                <a:solidFill>
                  <a:srgbClr val="FFFFFF"/>
                </a:solidFill>
              </a:rPr>
              <a:t>“</a:t>
            </a:r>
            <a:r>
              <a:rPr lang="en" sz="1150" i="1">
                <a:solidFill>
                  <a:srgbClr val="FFFFFF"/>
                </a:solidFill>
              </a:rPr>
              <a:t>When you remove one element from a fragile ecosystem, it has far reaching and long lasting effects on </a:t>
            </a:r>
            <a:r>
              <a:rPr lang="en" sz="1150" i="1">
                <a:solidFill>
                  <a:srgbClr val="FFFFFF"/>
                </a:solidFill>
                <a:hlinkClick r:id="rId5"/>
              </a:rPr>
              <a:t>biodiversity</a:t>
            </a:r>
            <a:r>
              <a:rPr lang="en" i="1">
                <a:solidFill>
                  <a:srgbClr val="FFFFFF"/>
                </a:solidFill>
              </a:rPr>
              <a:t>”</a:t>
            </a:r>
          </a:p>
        </p:txBody>
      </p:sp>
      <p:pic>
        <p:nvPicPr>
          <p:cNvPr id="85" name="Shape 85"/>
          <p:cNvPicPr preferRelativeResize="0"/>
          <p:nvPr/>
        </p:nvPicPr>
        <p:blipFill>
          <a:blip r:embed="rId6">
            <a:alphaModFix/>
          </a:blip>
          <a:stretch>
            <a:fillRect/>
          </a:stretch>
        </p:blipFill>
        <p:spPr>
          <a:xfrm>
            <a:off x="4" y="3252675"/>
            <a:ext cx="2452874" cy="1872424"/>
          </a:xfrm>
          <a:prstGeom prst="rect">
            <a:avLst/>
          </a:prstGeom>
          <a:noFill/>
          <a:ln>
            <a:noFill/>
          </a:ln>
        </p:spPr>
      </p:pic>
      <p:pic>
        <p:nvPicPr>
          <p:cNvPr id="86" name="Shape 86"/>
          <p:cNvPicPr preferRelativeResize="0"/>
          <p:nvPr/>
        </p:nvPicPr>
        <p:blipFill>
          <a:blip r:embed="rId7">
            <a:alphaModFix/>
          </a:blip>
          <a:stretch>
            <a:fillRect/>
          </a:stretch>
        </p:blipFill>
        <p:spPr>
          <a:xfrm>
            <a:off x="2452875" y="3252675"/>
            <a:ext cx="2545650" cy="1909225"/>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Social concerns</a:t>
            </a:r>
          </a:p>
        </p:txBody>
      </p:sp>
      <p:sp>
        <p:nvSpPr>
          <p:cNvPr id="92" name="Shape 92"/>
          <p:cNvSpPr txBox="1">
            <a:spLocks noGrp="1"/>
          </p:cNvSpPr>
          <p:nvPr>
            <p:ph type="body" idx="1"/>
          </p:nvPr>
        </p:nvSpPr>
        <p:spPr>
          <a:xfrm>
            <a:off x="311700" y="1152475"/>
            <a:ext cx="3095400" cy="3906899"/>
          </a:xfrm>
          <a:prstGeom prst="rect">
            <a:avLst/>
          </a:prstGeom>
        </p:spPr>
        <p:txBody>
          <a:bodyPr lIns="91425" tIns="91425" rIns="91425" bIns="91425" anchor="t" anchorCtr="0">
            <a:noAutofit/>
          </a:bodyPr>
          <a:lstStyle/>
          <a:p>
            <a:pPr rtl="0">
              <a:spcBef>
                <a:spcPts val="0"/>
              </a:spcBef>
              <a:spcAft>
                <a:spcPts val="0"/>
              </a:spcAft>
              <a:buNone/>
            </a:pPr>
            <a:r>
              <a:rPr lang="en" sz="2400" b="1">
                <a:solidFill>
                  <a:srgbClr val="FF0000"/>
                </a:solidFill>
              </a:rPr>
              <a:t>Human Health: </a:t>
            </a:r>
          </a:p>
          <a:p>
            <a:pPr lvl="0" rtl="0">
              <a:spcBef>
                <a:spcPts val="0"/>
              </a:spcBef>
              <a:spcAft>
                <a:spcPts val="0"/>
              </a:spcAft>
              <a:buNone/>
            </a:pPr>
            <a:r>
              <a:rPr lang="en" sz="1000" b="1">
                <a:solidFill>
                  <a:srgbClr val="FFFFFF"/>
                </a:solidFill>
                <a:latin typeface="Verdana"/>
                <a:ea typeface="Verdana"/>
                <a:cs typeface="Verdana"/>
                <a:sym typeface="Verdana"/>
              </a:rPr>
              <a:t>Short-term effects					</a:t>
            </a:r>
          </a:p>
          <a:p>
            <a:pPr marL="457200" lvl="0" indent="-292100" rtl="0">
              <a:lnSpc>
                <a:spcPct val="150000"/>
              </a:lnSpc>
              <a:spcBef>
                <a:spcPts val="0"/>
              </a:spcBef>
              <a:spcAft>
                <a:spcPts val="0"/>
              </a:spcAft>
              <a:buClr>
                <a:srgbClr val="FFFFFF"/>
              </a:buClr>
              <a:buSzPct val="100000"/>
              <a:buFont typeface="Arial"/>
              <a:buChar char="●"/>
            </a:pPr>
            <a:r>
              <a:rPr lang="en" sz="1000">
                <a:solidFill>
                  <a:srgbClr val="FFFFFF"/>
                </a:solidFill>
                <a:latin typeface="Verdana"/>
                <a:ea typeface="Verdana"/>
                <a:cs typeface="Verdana"/>
                <a:sym typeface="Verdana"/>
              </a:rPr>
              <a:t>Loss of appetite</a:t>
            </a:r>
          </a:p>
          <a:p>
            <a:pPr marL="457200" lvl="0" indent="-292100" rtl="0">
              <a:lnSpc>
                <a:spcPct val="150000"/>
              </a:lnSpc>
              <a:spcBef>
                <a:spcPts val="0"/>
              </a:spcBef>
              <a:spcAft>
                <a:spcPts val="0"/>
              </a:spcAft>
              <a:buClr>
                <a:srgbClr val="FFFFFF"/>
              </a:buClr>
              <a:buSzPct val="100000"/>
              <a:buFont typeface="Arial"/>
              <a:buChar char="●"/>
            </a:pPr>
            <a:r>
              <a:rPr lang="en" sz="1000">
                <a:solidFill>
                  <a:srgbClr val="FFFFFF"/>
                </a:solidFill>
                <a:latin typeface="Verdana"/>
                <a:ea typeface="Verdana"/>
                <a:cs typeface="Verdana"/>
                <a:sym typeface="Verdana"/>
              </a:rPr>
              <a:t>Increased heart rate, BP &amp; body temperature</a:t>
            </a:r>
          </a:p>
          <a:p>
            <a:pPr marL="457200" lvl="0" indent="-292100" rtl="0">
              <a:lnSpc>
                <a:spcPct val="150000"/>
              </a:lnSpc>
              <a:spcBef>
                <a:spcPts val="0"/>
              </a:spcBef>
              <a:spcAft>
                <a:spcPts val="0"/>
              </a:spcAft>
              <a:buClr>
                <a:srgbClr val="FFFFFF"/>
              </a:buClr>
              <a:buSzPct val="100000"/>
              <a:buFont typeface="Arial"/>
              <a:buChar char="●"/>
            </a:pPr>
            <a:r>
              <a:rPr lang="en" sz="1000">
                <a:solidFill>
                  <a:srgbClr val="FFFFFF"/>
                </a:solidFill>
                <a:latin typeface="Verdana"/>
                <a:ea typeface="Verdana"/>
                <a:cs typeface="Verdana"/>
                <a:sym typeface="Verdana"/>
              </a:rPr>
              <a:t>Nausea</a:t>
            </a:r>
          </a:p>
          <a:p>
            <a:pPr marL="457200" lvl="0" indent="-292100" rtl="0">
              <a:lnSpc>
                <a:spcPct val="150000"/>
              </a:lnSpc>
              <a:spcBef>
                <a:spcPts val="0"/>
              </a:spcBef>
              <a:spcAft>
                <a:spcPts val="0"/>
              </a:spcAft>
              <a:buClr>
                <a:srgbClr val="FFFFFF"/>
              </a:buClr>
              <a:buSzPct val="100000"/>
              <a:buFont typeface="Arial"/>
              <a:buChar char="●"/>
            </a:pPr>
            <a:r>
              <a:rPr lang="en" sz="1000">
                <a:solidFill>
                  <a:srgbClr val="FFFFFF"/>
                </a:solidFill>
                <a:latin typeface="Verdana"/>
                <a:ea typeface="Verdana"/>
                <a:cs typeface="Verdana"/>
                <a:sym typeface="Verdana"/>
              </a:rPr>
              <a:t>Hallucinations</a:t>
            </a:r>
          </a:p>
          <a:p>
            <a:pPr marL="457200" lvl="0" indent="-292100" rtl="0">
              <a:lnSpc>
                <a:spcPct val="150000"/>
              </a:lnSpc>
              <a:spcBef>
                <a:spcPts val="0"/>
              </a:spcBef>
              <a:spcAft>
                <a:spcPts val="0"/>
              </a:spcAft>
              <a:buClr>
                <a:srgbClr val="FFFFFF"/>
              </a:buClr>
              <a:buSzPct val="100000"/>
              <a:buFont typeface="Arial"/>
              <a:buChar char="●"/>
            </a:pPr>
            <a:r>
              <a:rPr lang="en" sz="1000">
                <a:solidFill>
                  <a:srgbClr val="FFFFFF"/>
                </a:solidFill>
                <a:latin typeface="Verdana"/>
                <a:ea typeface="Verdana"/>
                <a:cs typeface="Verdana"/>
                <a:sym typeface="Verdana"/>
              </a:rPr>
              <a:t>Depression</a:t>
            </a:r>
          </a:p>
          <a:p>
            <a:pPr lvl="0" rtl="0">
              <a:spcBef>
                <a:spcPts val="0"/>
              </a:spcBef>
              <a:spcAft>
                <a:spcPts val="0"/>
              </a:spcAft>
              <a:buNone/>
            </a:pPr>
            <a:endParaRPr/>
          </a:p>
        </p:txBody>
      </p:sp>
      <p:sp>
        <p:nvSpPr>
          <p:cNvPr id="93" name="Shape 93"/>
          <p:cNvSpPr txBox="1"/>
          <p:nvPr/>
        </p:nvSpPr>
        <p:spPr>
          <a:xfrm>
            <a:off x="4956675" y="157225"/>
            <a:ext cx="5320499" cy="3833099"/>
          </a:xfrm>
          <a:prstGeom prst="rect">
            <a:avLst/>
          </a:prstGeom>
          <a:noFill/>
          <a:ln>
            <a:noFill/>
          </a:ln>
        </p:spPr>
        <p:txBody>
          <a:bodyPr lIns="91425" tIns="91425" rIns="91425" bIns="91425" anchor="t" anchorCtr="0">
            <a:noAutofit/>
          </a:bodyPr>
          <a:lstStyle/>
          <a:p>
            <a:pPr lvl="0" rtl="0">
              <a:spcBef>
                <a:spcPts val="0"/>
              </a:spcBef>
              <a:buNone/>
            </a:pPr>
            <a:endParaRPr sz="1000" b="1">
              <a:solidFill>
                <a:srgbClr val="333333"/>
              </a:solidFill>
              <a:latin typeface="Verdana"/>
              <a:ea typeface="Verdana"/>
              <a:cs typeface="Verdana"/>
              <a:sym typeface="Verdana"/>
            </a:endParaRPr>
          </a:p>
          <a:p>
            <a:pPr lvl="0" rtl="0">
              <a:spcBef>
                <a:spcPts val="0"/>
              </a:spcBef>
              <a:buNone/>
            </a:pPr>
            <a:endParaRPr sz="1000" b="1">
              <a:solidFill>
                <a:srgbClr val="FFFFFF"/>
              </a:solidFill>
              <a:latin typeface="Verdana"/>
              <a:ea typeface="Verdana"/>
              <a:cs typeface="Verdana"/>
              <a:sym typeface="Verdana"/>
            </a:endParaRPr>
          </a:p>
          <a:p>
            <a:pPr lvl="0" rtl="0">
              <a:spcBef>
                <a:spcPts val="0"/>
              </a:spcBef>
              <a:buNone/>
            </a:pPr>
            <a:r>
              <a:rPr lang="en" sz="1000" b="1">
                <a:solidFill>
                  <a:srgbClr val="FFFFFF"/>
                </a:solidFill>
                <a:latin typeface="Verdana"/>
                <a:ea typeface="Verdana"/>
                <a:cs typeface="Verdana"/>
                <a:sym typeface="Verdana"/>
              </a:rPr>
              <a:t>Long-term effects</a:t>
            </a:r>
          </a:p>
          <a:p>
            <a:pPr lvl="0" rtl="0">
              <a:spcBef>
                <a:spcPts val="0"/>
              </a:spcBef>
              <a:buClr>
                <a:schemeClr val="dk1"/>
              </a:buClr>
              <a:buFont typeface="Arial"/>
              <a:buNone/>
            </a:pPr>
            <a:endParaRPr sz="1000" b="1">
              <a:solidFill>
                <a:srgbClr val="FFFFFF"/>
              </a:solidFill>
              <a:latin typeface="Verdana"/>
              <a:ea typeface="Verdana"/>
              <a:cs typeface="Verdana"/>
              <a:sym typeface="Verdana"/>
            </a:endParaRPr>
          </a:p>
          <a:p>
            <a:pPr marL="457200" lvl="0" indent="-228600" rtl="0">
              <a:lnSpc>
                <a:spcPct val="150000"/>
              </a:lnSpc>
              <a:spcBef>
                <a:spcPts val="0"/>
              </a:spcBef>
              <a:buClr>
                <a:srgbClr val="FFFFFF"/>
              </a:buClr>
              <a:buSzPct val="100000"/>
              <a:buFont typeface="Verdana"/>
            </a:pPr>
            <a:r>
              <a:rPr lang="en" sz="1000">
                <a:solidFill>
                  <a:srgbClr val="FFFFFF"/>
                </a:solidFill>
                <a:latin typeface="Verdana"/>
                <a:ea typeface="Verdana"/>
                <a:cs typeface="Verdana"/>
                <a:sym typeface="Verdana"/>
              </a:rPr>
              <a:t>Permanent damage to blood vessels of heart and brain </a:t>
            </a:r>
          </a:p>
          <a:p>
            <a:pPr marL="457200" lvl="0" indent="-228600" rtl="0">
              <a:lnSpc>
                <a:spcPct val="150000"/>
              </a:lnSpc>
              <a:spcBef>
                <a:spcPts val="0"/>
              </a:spcBef>
              <a:buClr>
                <a:srgbClr val="FFFFFF"/>
              </a:buClr>
              <a:buSzPct val="100000"/>
              <a:buFont typeface="Verdana"/>
            </a:pPr>
            <a:r>
              <a:rPr lang="en" sz="1000">
                <a:solidFill>
                  <a:srgbClr val="FFFFFF"/>
                </a:solidFill>
                <a:latin typeface="Verdana"/>
                <a:ea typeface="Verdana"/>
                <a:cs typeface="Verdana"/>
                <a:sym typeface="Verdana"/>
              </a:rPr>
              <a:t>High blood pressure leading to heart attacks, strokes</a:t>
            </a:r>
          </a:p>
          <a:p>
            <a:pPr lvl="0" rtl="0">
              <a:lnSpc>
                <a:spcPct val="150000"/>
              </a:lnSpc>
              <a:spcBef>
                <a:spcPts val="0"/>
              </a:spcBef>
              <a:buNone/>
            </a:pPr>
            <a:r>
              <a:rPr lang="en" sz="1000">
                <a:solidFill>
                  <a:srgbClr val="FFFFFF"/>
                </a:solidFill>
                <a:latin typeface="Verdana"/>
                <a:ea typeface="Verdana"/>
                <a:cs typeface="Verdana"/>
                <a:sym typeface="Verdana"/>
              </a:rPr>
              <a:t>          and death</a:t>
            </a:r>
          </a:p>
          <a:p>
            <a:pPr marL="457200" lvl="0" indent="-228600" rtl="0">
              <a:lnSpc>
                <a:spcPct val="150000"/>
              </a:lnSpc>
              <a:spcBef>
                <a:spcPts val="0"/>
              </a:spcBef>
              <a:buClr>
                <a:srgbClr val="FFFFFF"/>
              </a:buClr>
              <a:buSzPct val="100000"/>
              <a:buFont typeface="Verdana"/>
            </a:pPr>
            <a:r>
              <a:rPr lang="en" sz="1000">
                <a:solidFill>
                  <a:srgbClr val="FFFFFF"/>
                </a:solidFill>
                <a:latin typeface="Verdana"/>
                <a:ea typeface="Verdana"/>
                <a:cs typeface="Verdana"/>
                <a:sym typeface="Verdana"/>
              </a:rPr>
              <a:t>Liver, kidney and lung damage</a:t>
            </a:r>
          </a:p>
          <a:p>
            <a:pPr marL="457200" lvl="0" indent="-228600" rtl="0">
              <a:lnSpc>
                <a:spcPct val="150000"/>
              </a:lnSpc>
              <a:spcBef>
                <a:spcPts val="0"/>
              </a:spcBef>
              <a:buClr>
                <a:srgbClr val="FFFFFF"/>
              </a:buClr>
              <a:buSzPct val="100000"/>
              <a:buFont typeface="Verdana"/>
            </a:pPr>
            <a:r>
              <a:rPr lang="en" sz="1000">
                <a:solidFill>
                  <a:srgbClr val="FFFFFF"/>
                </a:solidFill>
                <a:latin typeface="Verdana"/>
                <a:ea typeface="Verdana"/>
                <a:cs typeface="Verdana"/>
                <a:sym typeface="Verdana"/>
              </a:rPr>
              <a:t>Sexual problems, reproductive damage and infertility </a:t>
            </a:r>
          </a:p>
          <a:p>
            <a:pPr marL="457200" lvl="0" indent="-228600" rtl="0">
              <a:lnSpc>
                <a:spcPct val="150000"/>
              </a:lnSpc>
              <a:spcBef>
                <a:spcPts val="0"/>
              </a:spcBef>
              <a:buClr>
                <a:srgbClr val="FFFFFF"/>
              </a:buClr>
              <a:buSzPct val="100000"/>
              <a:buFont typeface="Verdana"/>
            </a:pPr>
            <a:r>
              <a:rPr lang="en" sz="1000">
                <a:solidFill>
                  <a:srgbClr val="FFFFFF"/>
                </a:solidFill>
                <a:latin typeface="Verdana"/>
                <a:ea typeface="Verdana"/>
                <a:cs typeface="Verdana"/>
                <a:sym typeface="Verdana"/>
              </a:rPr>
              <a:t>Severe depression</a:t>
            </a:r>
          </a:p>
          <a:p>
            <a:pPr>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Social Concerns</a:t>
            </a:r>
          </a:p>
        </p:txBody>
      </p:sp>
      <p:sp>
        <p:nvSpPr>
          <p:cNvPr id="99" name="Shape 99"/>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rtl="0">
              <a:spcBef>
                <a:spcPts val="0"/>
              </a:spcBef>
              <a:buNone/>
            </a:pPr>
            <a:r>
              <a:rPr lang="en">
                <a:solidFill>
                  <a:srgbClr val="FFFFFF"/>
                </a:solidFill>
              </a:rPr>
              <a:t>Effect on Health pt 2:</a:t>
            </a:r>
          </a:p>
          <a:p>
            <a:pPr marL="457200" lvl="0" indent="-228600" rtl="0">
              <a:spcBef>
                <a:spcPts val="0"/>
              </a:spcBef>
              <a:buClr>
                <a:srgbClr val="FFFFFF"/>
              </a:buClr>
              <a:buSzPct val="100000"/>
            </a:pPr>
            <a:r>
              <a:rPr lang="en" sz="1000" b="1">
                <a:solidFill>
                  <a:srgbClr val="FFFFFF"/>
                </a:solidFill>
              </a:rPr>
              <a:t>An important component of </a:t>
            </a:r>
            <a:r>
              <a:rPr lang="en" sz="1000" b="1">
                <a:solidFill>
                  <a:srgbClr val="FFFFFF"/>
                </a:solidFill>
                <a:hlinkClick r:id="rId4"/>
              </a:rPr>
              <a:t>health</a:t>
            </a:r>
            <a:r>
              <a:rPr lang="en" sz="1000" b="1">
                <a:solidFill>
                  <a:srgbClr val="FFFFFF"/>
                </a:solidFill>
              </a:rPr>
              <a:t> is a balanced diet.</a:t>
            </a:r>
            <a:r>
              <a:rPr lang="en" sz="1000">
                <a:solidFill>
                  <a:srgbClr val="FFFFFF"/>
                </a:solidFill>
              </a:rPr>
              <a:t> Several hundred species of animals and plants have been used for human food consumption.</a:t>
            </a:r>
          </a:p>
          <a:p>
            <a:pPr lvl="0" rtl="0">
              <a:spcBef>
                <a:spcPts val="0"/>
              </a:spcBef>
              <a:buNone/>
            </a:pPr>
            <a:endParaRPr sz="1000">
              <a:solidFill>
                <a:srgbClr val="FFFFFF"/>
              </a:solidFill>
            </a:endParaRPr>
          </a:p>
          <a:p>
            <a:pPr marL="457200" lvl="0" indent="-228600" rtl="0">
              <a:spcBef>
                <a:spcPts val="0"/>
              </a:spcBef>
              <a:spcAft>
                <a:spcPts val="0"/>
              </a:spcAft>
              <a:buClr>
                <a:srgbClr val="FFFFFF"/>
              </a:buClr>
              <a:buSzPct val="100000"/>
            </a:pPr>
            <a:r>
              <a:rPr lang="en" sz="1000" b="1">
                <a:solidFill>
                  <a:srgbClr val="FFFFFF"/>
                </a:solidFill>
              </a:rPr>
              <a:t>Human </a:t>
            </a:r>
            <a:r>
              <a:rPr lang="en" sz="1000" b="1">
                <a:solidFill>
                  <a:srgbClr val="FFFFFF"/>
                </a:solidFill>
                <a:hlinkClick r:id="rId4"/>
              </a:rPr>
              <a:t>health</a:t>
            </a:r>
            <a:r>
              <a:rPr lang="en" sz="1000" b="1">
                <a:solidFill>
                  <a:srgbClr val="FFFFFF"/>
                </a:solidFill>
              </a:rPr>
              <a:t>, particularly risk of exposure to many infectious diseases, may depend on the maintenance of </a:t>
            </a:r>
            <a:r>
              <a:rPr lang="en" sz="1000" b="1">
                <a:solidFill>
                  <a:srgbClr val="FFFFFF"/>
                </a:solidFill>
                <a:hlinkClick r:id="rId5"/>
              </a:rPr>
              <a:t>biodiversity</a:t>
            </a:r>
            <a:r>
              <a:rPr lang="en" sz="1000" b="1">
                <a:solidFill>
                  <a:srgbClr val="FFFFFF"/>
                </a:solidFill>
              </a:rPr>
              <a:t> in natural </a:t>
            </a:r>
            <a:r>
              <a:rPr lang="en" sz="1000" b="1">
                <a:solidFill>
                  <a:srgbClr val="FFFFFF"/>
                </a:solidFill>
                <a:hlinkClick r:id="rId6"/>
              </a:rPr>
              <a:t>ecosystems</a:t>
            </a:r>
            <a:r>
              <a:rPr lang="en" sz="1000" b="1">
                <a:solidFill>
                  <a:srgbClr val="FFFFFF"/>
                </a:solidFill>
              </a:rPr>
              <a:t>.</a:t>
            </a:r>
            <a:r>
              <a:rPr lang="en" sz="1000">
                <a:solidFill>
                  <a:srgbClr val="FFFFFF"/>
                </a:solidFill>
              </a:rPr>
              <a:t> Evidence is accumulating that greater wildlife diversity may decrease the spread of many wildlife pathogens to humans.</a:t>
            </a:r>
          </a:p>
          <a:p>
            <a:pPr>
              <a:spcBef>
                <a:spcPts val="0"/>
              </a:spcBef>
              <a:spcAft>
                <a:spcPts val="0"/>
              </a:spcAft>
              <a:buNone/>
            </a:pPr>
            <a:r>
              <a:rPr lang="en" sz="1000">
                <a:solidFill>
                  <a:srgbClr val="FFFFFF"/>
                </a:solidFill>
              </a:rPr>
              <a:t>                       Example: The spread of Lyme disease </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FFFFFF"/>
                </a:solidFill>
              </a:rPr>
              <a:t>Social Concern: Quality of Life</a:t>
            </a:r>
          </a:p>
        </p:txBody>
      </p:sp>
      <p:sp>
        <p:nvSpPr>
          <p:cNvPr id="105" name="Shape 105"/>
          <p:cNvSpPr txBox="1">
            <a:spLocks noGrp="1"/>
          </p:cNvSpPr>
          <p:nvPr>
            <p:ph type="body" idx="1"/>
          </p:nvPr>
        </p:nvSpPr>
        <p:spPr>
          <a:xfrm>
            <a:off x="311700" y="1152475"/>
            <a:ext cx="8520599" cy="3906899"/>
          </a:xfrm>
          <a:prstGeom prst="rect">
            <a:avLst/>
          </a:prstGeom>
        </p:spPr>
        <p:txBody>
          <a:bodyPr lIns="91425" tIns="91425" rIns="91425" bIns="91425" anchor="t" anchorCtr="0">
            <a:noAutofit/>
          </a:bodyPr>
          <a:lstStyle/>
          <a:p>
            <a:pPr marL="457200" lvl="0" indent="-228600" rtl="0">
              <a:spcBef>
                <a:spcPts val="0"/>
              </a:spcBef>
              <a:buClr>
                <a:srgbClr val="FFFFFF"/>
              </a:buClr>
              <a:buSzPct val="100000"/>
            </a:pPr>
            <a:r>
              <a:rPr lang="en" sz="1000" b="1">
                <a:solidFill>
                  <a:srgbClr val="FFFFFF"/>
                </a:solidFill>
                <a:hlinkClick r:id="rId4"/>
              </a:rPr>
              <a:t>Biodiversity</a:t>
            </a:r>
            <a:r>
              <a:rPr lang="en" sz="1000" b="1">
                <a:solidFill>
                  <a:srgbClr val="FFFFFF"/>
                </a:solidFill>
              </a:rPr>
              <a:t> offers directly the various goods, often plants, animals, and fungi that individuals need in order to earn an income and secure </a:t>
            </a:r>
            <a:r>
              <a:rPr lang="en" sz="1000" b="1">
                <a:solidFill>
                  <a:srgbClr val="FFFFFF"/>
                </a:solidFill>
                <a:hlinkClick r:id="rId5"/>
              </a:rPr>
              <a:t>sustainable</a:t>
            </a:r>
            <a:r>
              <a:rPr lang="en" sz="1000" b="1">
                <a:solidFill>
                  <a:srgbClr val="FFFFFF"/>
                </a:solidFill>
              </a:rPr>
              <a:t> livelihoods. </a:t>
            </a:r>
          </a:p>
          <a:p>
            <a:pPr marL="457200" lvl="0" indent="-228600" rtl="0">
              <a:spcBef>
                <a:spcPts val="0"/>
              </a:spcBef>
              <a:buClr>
                <a:srgbClr val="FFFFFF"/>
              </a:buClr>
            </a:pPr>
            <a:r>
              <a:rPr lang="en" sz="1000" b="1">
                <a:solidFill>
                  <a:srgbClr val="FFFFFF"/>
                </a:solidFill>
              </a:rPr>
              <a:t>In addition, it also contributes to livelihoods through the support it provides for </a:t>
            </a:r>
            <a:r>
              <a:rPr lang="en" sz="1000" b="1">
                <a:solidFill>
                  <a:srgbClr val="FFFFFF"/>
                </a:solidFill>
                <a:hlinkClick r:id="rId6"/>
              </a:rPr>
              <a:t>ecosystem services</a:t>
            </a:r>
            <a:r>
              <a:rPr lang="en">
                <a:solidFill>
                  <a:srgbClr val="FFFFFF"/>
                </a:solidFill>
              </a:rPr>
              <a:t>. </a:t>
            </a:r>
          </a:p>
          <a:p>
            <a:pPr rtl="0">
              <a:spcBef>
                <a:spcPts val="0"/>
              </a:spcBef>
              <a:spcAft>
                <a:spcPts val="0"/>
              </a:spcAft>
              <a:buNone/>
            </a:pPr>
            <a:r>
              <a:rPr lang="en" sz="1100">
                <a:solidFill>
                  <a:srgbClr val="FFFFFF"/>
                </a:solidFill>
              </a:rPr>
              <a:t>Ecosystem Services: </a:t>
            </a:r>
            <a:r>
              <a:rPr lang="en" sz="900">
                <a:solidFill>
                  <a:srgbClr val="FFFFFF"/>
                </a:solidFill>
              </a:rPr>
              <a:t>The benefits people obtain from </a:t>
            </a:r>
            <a:r>
              <a:rPr lang="en" sz="900">
                <a:solidFill>
                  <a:srgbClr val="FFFFFF"/>
                </a:solidFill>
                <a:hlinkClick r:id="rId7"/>
              </a:rPr>
              <a:t>ecosystems</a:t>
            </a:r>
            <a:r>
              <a:rPr lang="en" sz="900">
                <a:solidFill>
                  <a:srgbClr val="FFFFFF"/>
                </a:solidFill>
              </a:rPr>
              <a:t>.*</a:t>
            </a:r>
          </a:p>
          <a:p>
            <a:pPr lvl="0" rtl="0">
              <a:spcBef>
                <a:spcPts val="0"/>
              </a:spcBef>
              <a:spcAft>
                <a:spcPts val="0"/>
              </a:spcAft>
              <a:buNone/>
            </a:pPr>
            <a:r>
              <a:rPr lang="en" sz="900">
                <a:solidFill>
                  <a:srgbClr val="FFFFFF"/>
                </a:solidFill>
              </a:rPr>
              <a:t>                                          (These include food and water &amp; regulating services such as flood and disease control)</a:t>
            </a:r>
          </a:p>
          <a:p>
            <a:pPr rtl="0">
              <a:spcBef>
                <a:spcPts val="0"/>
              </a:spcBef>
              <a:buNone/>
            </a:pPr>
            <a:endParaRPr sz="1100"/>
          </a:p>
          <a:p>
            <a:pPr rtl="0">
              <a:spcBef>
                <a:spcPts val="0"/>
              </a:spcBef>
              <a:buNone/>
            </a:pPr>
            <a:endParaRPr sz="1100"/>
          </a:p>
          <a:p>
            <a:pPr rtl="0">
              <a:spcBef>
                <a:spcPts val="0"/>
              </a:spcBef>
              <a:buNone/>
            </a:pPr>
            <a:endParaRPr sz="1100"/>
          </a:p>
          <a:p>
            <a:pPr rtl="0">
              <a:spcBef>
                <a:spcPts val="0"/>
              </a:spcBef>
              <a:buNone/>
            </a:pPr>
            <a:endParaRPr sz="1100"/>
          </a:p>
          <a:p>
            <a:pPr rtl="0">
              <a:spcBef>
                <a:spcPts val="0"/>
              </a:spcBef>
              <a:buNone/>
            </a:pPr>
            <a:endParaRPr sz="1100"/>
          </a:p>
          <a:p>
            <a:pPr lvl="0">
              <a:spcBef>
                <a:spcPts val="0"/>
              </a:spcBef>
              <a:buNone/>
            </a:pPr>
            <a:r>
              <a:rPr lang="en" sz="1100"/>
              <a:t>*http://www.greenfacts.org/glossary/abc/biodiversity.htm</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851</Words>
  <Application>Microsoft Macintosh PowerPoint</Application>
  <PresentationFormat>On-screen Show (16:9)</PresentationFormat>
  <Paragraphs>105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simple-light-2</vt:lpstr>
      <vt:lpstr>“Cocaine to Blame for Rain Forest Loss, Study Says”</vt:lpstr>
      <vt:lpstr>What is the issue? </vt:lpstr>
      <vt:lpstr>Where in the world?</vt:lpstr>
      <vt:lpstr>Why does it matter? </vt:lpstr>
      <vt:lpstr>Environmental Concerns</vt:lpstr>
      <vt:lpstr>Environmental Concerns</vt:lpstr>
      <vt:lpstr>Social concerns</vt:lpstr>
      <vt:lpstr>Social Concerns</vt:lpstr>
      <vt:lpstr>Social Concern: Quality of Life</vt:lpstr>
      <vt:lpstr>Social Concern: social structure</vt:lpstr>
      <vt:lpstr>Economic Concerns</vt:lpstr>
      <vt:lpstr>Economics: GDP and Trade</vt:lpstr>
      <vt:lpstr>What is being done to help the problem?</vt:lpstr>
      <vt:lpstr>Pictures</vt:lpstr>
      <vt:lpstr>PowerPoint Presentation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“Cocaine to Blame for Rain Forest Loss, Study Says”</dc:title>
  <cp:lastModifiedBy>Kayla McDaniel</cp:lastModifiedBy>
  <cp:revision>1</cp:revision>
  <dcterms:modified xsi:type="dcterms:W3CDTF">2015-10-27T21:00:04Z</dcterms:modified>
</cp:coreProperties>
</file>